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6" r:id="rId2"/>
    <p:sldId id="257" r:id="rId3"/>
    <p:sldId id="314" r:id="rId4"/>
    <p:sldId id="308" r:id="rId5"/>
    <p:sldId id="313" r:id="rId6"/>
    <p:sldId id="259" r:id="rId7"/>
    <p:sldId id="315" r:id="rId8"/>
    <p:sldId id="283" r:id="rId9"/>
    <p:sldId id="337" r:id="rId10"/>
    <p:sldId id="285" r:id="rId11"/>
    <p:sldId id="286" r:id="rId12"/>
    <p:sldId id="284" r:id="rId13"/>
    <p:sldId id="287" r:id="rId14"/>
    <p:sldId id="288" r:id="rId15"/>
    <p:sldId id="290" r:id="rId16"/>
    <p:sldId id="281" r:id="rId17"/>
    <p:sldId id="338" r:id="rId18"/>
    <p:sldId id="291" r:id="rId19"/>
    <p:sldId id="292" r:id="rId20"/>
    <p:sldId id="293" r:id="rId21"/>
    <p:sldId id="294" r:id="rId22"/>
    <p:sldId id="295" r:id="rId23"/>
    <p:sldId id="297" r:id="rId24"/>
    <p:sldId id="273" r:id="rId25"/>
    <p:sldId id="309" r:id="rId26"/>
    <p:sldId id="271" r:id="rId27"/>
    <p:sldId id="298" r:id="rId28"/>
    <p:sldId id="316" r:id="rId29"/>
    <p:sldId id="317" r:id="rId30"/>
    <p:sldId id="318" r:id="rId31"/>
    <p:sldId id="296" r:id="rId32"/>
    <p:sldId id="302" r:id="rId33"/>
    <p:sldId id="319" r:id="rId34"/>
    <p:sldId id="320" r:id="rId35"/>
    <p:sldId id="303" r:id="rId36"/>
    <p:sldId id="321" r:id="rId37"/>
    <p:sldId id="322" r:id="rId38"/>
    <p:sldId id="304" r:id="rId39"/>
    <p:sldId id="323" r:id="rId40"/>
    <p:sldId id="324" r:id="rId41"/>
    <p:sldId id="325" r:id="rId42"/>
    <p:sldId id="328" r:id="rId43"/>
    <p:sldId id="329" r:id="rId44"/>
    <p:sldId id="330" r:id="rId45"/>
    <p:sldId id="331" r:id="rId46"/>
    <p:sldId id="332" r:id="rId47"/>
    <p:sldId id="333" r:id="rId48"/>
    <p:sldId id="334" r:id="rId49"/>
    <p:sldId id="335" r:id="rId50"/>
    <p:sldId id="336" r:id="rId51"/>
    <p:sldId id="312"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000" autoAdjust="0"/>
    <p:restoredTop sz="94671" autoAdjust="0"/>
  </p:normalViewPr>
  <p:slideViewPr>
    <p:cSldViewPr snapToGrid="0">
      <p:cViewPr varScale="1">
        <p:scale>
          <a:sx n="66" d="100"/>
          <a:sy n="66" d="100"/>
        </p:scale>
        <p:origin x="-1338"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3" d="100"/>
          <a:sy n="53" d="100"/>
        </p:scale>
        <p:origin x="-277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_rels/data3.xml.rels><?xml version="1.0" encoding="UTF-8" standalone="yes"?>
<Relationships xmlns="http://schemas.openxmlformats.org/package/2006/relationships"><Relationship Id="rId1" Type="http://schemas.openxmlformats.org/officeDocument/2006/relationships/image" Target="../media/image14.png"/></Relationships>
</file>

<file path=ppt/diagrams/_rels/drawing3.xml.rels><?xml version="1.0" encoding="UTF-8" standalone="yes"?>
<Relationships xmlns="http://schemas.openxmlformats.org/package/2006/relationships"><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AD8522-E1D8-4100-9F9C-B922C6893C90}" type="doc">
      <dgm:prSet loTypeId="urn:microsoft.com/office/officeart/2005/8/layout/radial4" loCatId="relationship" qsTypeId="urn:microsoft.com/office/officeart/2005/8/quickstyle/simple5" qsCatId="simple" csTypeId="urn:microsoft.com/office/officeart/2005/8/colors/accent4_1" csCatId="accent4" phldr="1"/>
      <dgm:spPr/>
      <dgm:t>
        <a:bodyPr/>
        <a:lstStyle/>
        <a:p>
          <a:endParaRPr lang="en-US"/>
        </a:p>
      </dgm:t>
    </dgm:pt>
    <dgm:pt modelId="{EC912083-46BA-47EC-834F-B53C28E6D0BD}">
      <dgm:prSet phldrT="[Text]" custT="1"/>
      <dgm:spPr/>
      <dgm:t>
        <a:bodyPr/>
        <a:lstStyle/>
        <a:p>
          <a:r>
            <a:rPr lang="en-US" sz="2400" baseline="0" dirty="0" smtClean="0"/>
            <a:t>Strong Leader</a:t>
          </a:r>
          <a:endParaRPr lang="en-US" sz="2400" baseline="0" dirty="0"/>
        </a:p>
      </dgm:t>
    </dgm:pt>
    <dgm:pt modelId="{F1078060-4F1D-4792-900A-9DC3C71D1776}" type="parTrans" cxnId="{58B63ADD-6CB4-4181-ADBB-3F961B5EAB75}">
      <dgm:prSet/>
      <dgm:spPr/>
      <dgm:t>
        <a:bodyPr/>
        <a:lstStyle/>
        <a:p>
          <a:endParaRPr lang="en-US">
            <a:solidFill>
              <a:schemeClr val="tx1">
                <a:lumMod val="95000"/>
                <a:lumOff val="5000"/>
              </a:schemeClr>
            </a:solidFill>
          </a:endParaRPr>
        </a:p>
      </dgm:t>
    </dgm:pt>
    <dgm:pt modelId="{B4159C30-DBE3-473F-B6E7-4D39883C930F}" type="sibTrans" cxnId="{58B63ADD-6CB4-4181-ADBB-3F961B5EAB75}">
      <dgm:prSet/>
      <dgm:spPr/>
      <dgm:t>
        <a:bodyPr/>
        <a:lstStyle/>
        <a:p>
          <a:endParaRPr lang="en-US">
            <a:solidFill>
              <a:schemeClr val="tx1">
                <a:lumMod val="95000"/>
                <a:lumOff val="5000"/>
              </a:schemeClr>
            </a:solidFill>
          </a:endParaRPr>
        </a:p>
      </dgm:t>
    </dgm:pt>
    <dgm:pt modelId="{F0ED2BDD-5EFF-4B2D-AF97-3470E2C34E25}">
      <dgm:prSet phldrT="[Text]" custT="1"/>
      <dgm:spPr/>
      <dgm:t>
        <a:bodyPr/>
        <a:lstStyle/>
        <a:p>
          <a:endParaRPr lang="en-US"/>
        </a:p>
      </dgm:t>
    </dgm:pt>
    <dgm:pt modelId="{7BF5762E-CA5A-4A96-8A1D-4699EADF930C}" type="parTrans" cxnId="{F016BFB9-37DA-4093-BD60-A308E45ECEEC}">
      <dgm:prSet/>
      <dgm:spPr/>
      <dgm:t>
        <a:bodyPr/>
        <a:lstStyle/>
        <a:p>
          <a:endParaRPr lang="en-US">
            <a:solidFill>
              <a:schemeClr val="tx1">
                <a:lumMod val="95000"/>
                <a:lumOff val="5000"/>
              </a:schemeClr>
            </a:solidFill>
          </a:endParaRPr>
        </a:p>
      </dgm:t>
    </dgm:pt>
    <dgm:pt modelId="{6D32A681-E82D-4E18-A176-1E4E849D3EF8}" type="sibTrans" cxnId="{F016BFB9-37DA-4093-BD60-A308E45ECEEC}">
      <dgm:prSet/>
      <dgm:spPr/>
      <dgm:t>
        <a:bodyPr/>
        <a:lstStyle/>
        <a:p>
          <a:endParaRPr lang="en-US">
            <a:solidFill>
              <a:schemeClr val="tx1">
                <a:lumMod val="95000"/>
                <a:lumOff val="5000"/>
              </a:schemeClr>
            </a:solidFill>
          </a:endParaRPr>
        </a:p>
      </dgm:t>
    </dgm:pt>
    <dgm:pt modelId="{EE33DF1E-8F9C-4334-A6A3-B26F6CC659C7}">
      <dgm:prSet phldrT="[Text]" custT="1"/>
      <dgm:spPr/>
      <dgm:t>
        <a:bodyPr/>
        <a:lstStyle/>
        <a:p>
          <a:endParaRPr lang="en-US"/>
        </a:p>
      </dgm:t>
    </dgm:pt>
    <dgm:pt modelId="{7089E595-419A-443B-BD31-B556AE9E259C}" type="parTrans" cxnId="{17FB83F0-2F8F-4FF0-B937-9220DFDF4A9F}">
      <dgm:prSet/>
      <dgm:spPr/>
      <dgm:t>
        <a:bodyPr/>
        <a:lstStyle/>
        <a:p>
          <a:endParaRPr lang="en-US">
            <a:solidFill>
              <a:schemeClr val="tx1">
                <a:lumMod val="95000"/>
                <a:lumOff val="5000"/>
              </a:schemeClr>
            </a:solidFill>
          </a:endParaRPr>
        </a:p>
      </dgm:t>
    </dgm:pt>
    <dgm:pt modelId="{DB4F21EA-D11D-4A25-BF88-2413959F8ED0}" type="sibTrans" cxnId="{17FB83F0-2F8F-4FF0-B937-9220DFDF4A9F}">
      <dgm:prSet/>
      <dgm:spPr/>
      <dgm:t>
        <a:bodyPr/>
        <a:lstStyle/>
        <a:p>
          <a:endParaRPr lang="en-US">
            <a:solidFill>
              <a:schemeClr val="tx1">
                <a:lumMod val="95000"/>
                <a:lumOff val="5000"/>
              </a:schemeClr>
            </a:solidFill>
          </a:endParaRPr>
        </a:p>
      </dgm:t>
    </dgm:pt>
    <dgm:pt modelId="{92E41CC5-A69E-48AC-83CC-238366019E2C}">
      <dgm:prSet phldrT="[Text]" custT="1"/>
      <dgm:spPr/>
      <dgm:t>
        <a:bodyPr/>
        <a:lstStyle/>
        <a:p>
          <a:endParaRPr lang="en-US"/>
        </a:p>
      </dgm:t>
    </dgm:pt>
    <dgm:pt modelId="{723B8238-6919-4A56-8ECF-9B9A0C4B97FE}" type="parTrans" cxnId="{F1BA6508-69B2-4FC0-9AEF-C99FBD632D72}">
      <dgm:prSet/>
      <dgm:spPr/>
      <dgm:t>
        <a:bodyPr/>
        <a:lstStyle/>
        <a:p>
          <a:endParaRPr lang="en-US">
            <a:solidFill>
              <a:schemeClr val="tx1">
                <a:lumMod val="95000"/>
                <a:lumOff val="5000"/>
              </a:schemeClr>
            </a:solidFill>
          </a:endParaRPr>
        </a:p>
      </dgm:t>
    </dgm:pt>
    <dgm:pt modelId="{32A69BE9-AEF6-4FCA-BC11-01C5A74E57B9}" type="sibTrans" cxnId="{F1BA6508-69B2-4FC0-9AEF-C99FBD632D72}">
      <dgm:prSet/>
      <dgm:spPr/>
      <dgm:t>
        <a:bodyPr/>
        <a:lstStyle/>
        <a:p>
          <a:endParaRPr lang="en-US">
            <a:solidFill>
              <a:schemeClr val="tx1">
                <a:lumMod val="95000"/>
                <a:lumOff val="5000"/>
              </a:schemeClr>
            </a:solidFill>
          </a:endParaRPr>
        </a:p>
      </dgm:t>
    </dgm:pt>
    <dgm:pt modelId="{90C361AA-2018-4C64-85B8-1B02D7294D52}">
      <dgm:prSet phldrT="[Text]" custT="1"/>
      <dgm:spPr/>
      <dgm:t>
        <a:bodyPr/>
        <a:lstStyle/>
        <a:p>
          <a:endParaRPr lang="en-US"/>
        </a:p>
      </dgm:t>
    </dgm:pt>
    <dgm:pt modelId="{603F6C7C-3E9A-4081-9D7D-12468E39DCBF}" type="parTrans" cxnId="{F1CEBBAC-F2DA-4BD1-BF64-7DDF61C90F3E}">
      <dgm:prSet/>
      <dgm:spPr/>
      <dgm:t>
        <a:bodyPr/>
        <a:lstStyle/>
        <a:p>
          <a:endParaRPr lang="en-US">
            <a:solidFill>
              <a:schemeClr val="tx1">
                <a:lumMod val="95000"/>
                <a:lumOff val="5000"/>
              </a:schemeClr>
            </a:solidFill>
          </a:endParaRPr>
        </a:p>
      </dgm:t>
    </dgm:pt>
    <dgm:pt modelId="{D92F56F2-96E7-4FFE-ACBD-C0925B3382A1}" type="sibTrans" cxnId="{F1CEBBAC-F2DA-4BD1-BF64-7DDF61C90F3E}">
      <dgm:prSet/>
      <dgm:spPr/>
      <dgm:t>
        <a:bodyPr/>
        <a:lstStyle/>
        <a:p>
          <a:endParaRPr lang="en-US">
            <a:solidFill>
              <a:schemeClr val="tx1">
                <a:lumMod val="95000"/>
                <a:lumOff val="5000"/>
              </a:schemeClr>
            </a:solidFill>
          </a:endParaRPr>
        </a:p>
      </dgm:t>
    </dgm:pt>
    <dgm:pt modelId="{190C37DF-CCFE-4AE0-8B03-6025BB3A77AF}">
      <dgm:prSet phldrT="[Text]" custT="1"/>
      <dgm:spPr/>
      <dgm:t>
        <a:bodyPr/>
        <a:lstStyle/>
        <a:p>
          <a:endParaRPr lang="en-US"/>
        </a:p>
      </dgm:t>
    </dgm:pt>
    <dgm:pt modelId="{67E77B2F-D424-4E30-B065-1F985D463ADA}" type="parTrans" cxnId="{3557A156-06E6-46CA-B523-457E2B4D75BB}">
      <dgm:prSet/>
      <dgm:spPr/>
      <dgm:t>
        <a:bodyPr/>
        <a:lstStyle/>
        <a:p>
          <a:endParaRPr lang="en-US">
            <a:solidFill>
              <a:schemeClr val="tx1">
                <a:lumMod val="95000"/>
                <a:lumOff val="5000"/>
              </a:schemeClr>
            </a:solidFill>
          </a:endParaRPr>
        </a:p>
      </dgm:t>
    </dgm:pt>
    <dgm:pt modelId="{8D377E57-C52B-40C3-ACA8-B71344ED3355}" type="sibTrans" cxnId="{3557A156-06E6-46CA-B523-457E2B4D75BB}">
      <dgm:prSet/>
      <dgm:spPr/>
      <dgm:t>
        <a:bodyPr/>
        <a:lstStyle/>
        <a:p>
          <a:endParaRPr lang="en-US">
            <a:solidFill>
              <a:schemeClr val="tx1">
                <a:lumMod val="95000"/>
                <a:lumOff val="5000"/>
              </a:schemeClr>
            </a:solidFill>
          </a:endParaRPr>
        </a:p>
      </dgm:t>
    </dgm:pt>
    <dgm:pt modelId="{5B68F81C-94D5-4C30-A8C0-261049DB5627}">
      <dgm:prSet phldrT="[Text]" custT="1"/>
      <dgm:spPr/>
      <dgm:t>
        <a:bodyPr lIns="91440"/>
        <a:lstStyle/>
        <a:p>
          <a:r>
            <a:rPr lang="en-US" sz="1800" dirty="0" smtClean="0"/>
            <a:t> </a:t>
          </a:r>
          <a:r>
            <a:rPr lang="en-US" sz="2400" dirty="0" smtClean="0"/>
            <a:t>Focused on Ongoing RtI Vision</a:t>
          </a:r>
          <a:endParaRPr lang="en-US" sz="2400" baseline="0" dirty="0"/>
        </a:p>
      </dgm:t>
    </dgm:pt>
    <dgm:pt modelId="{2F1F41A7-8F8A-4827-A279-FC6C97F182E0}" type="parTrans" cxnId="{A837D273-7392-4AB2-A1EB-B0E9EB732A27}">
      <dgm:prSet/>
      <dgm:spPr>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gradFill>
      </dgm:spPr>
      <dgm:t>
        <a:bodyPr/>
        <a:lstStyle/>
        <a:p>
          <a:endParaRPr lang="en-US">
            <a:solidFill>
              <a:schemeClr val="tx1">
                <a:lumMod val="95000"/>
                <a:lumOff val="5000"/>
              </a:schemeClr>
            </a:solidFill>
          </a:endParaRPr>
        </a:p>
      </dgm:t>
    </dgm:pt>
    <dgm:pt modelId="{5E99ECD8-E2FB-4521-AED0-9A90FF19CBE3}" type="sibTrans" cxnId="{A837D273-7392-4AB2-A1EB-B0E9EB732A27}">
      <dgm:prSet/>
      <dgm:spPr/>
      <dgm:t>
        <a:bodyPr/>
        <a:lstStyle/>
        <a:p>
          <a:endParaRPr lang="en-US">
            <a:solidFill>
              <a:schemeClr val="tx1">
                <a:lumMod val="95000"/>
                <a:lumOff val="5000"/>
              </a:schemeClr>
            </a:solidFill>
          </a:endParaRPr>
        </a:p>
      </dgm:t>
    </dgm:pt>
    <dgm:pt modelId="{A26AF4EE-97B9-408B-8B87-AB3D8BB99DB3}">
      <dgm:prSet phldrT="[Text]" custT="1"/>
      <dgm:spPr/>
      <dgm:t>
        <a:bodyPr/>
        <a:lstStyle/>
        <a:p>
          <a:endParaRPr lang="en-US"/>
        </a:p>
      </dgm:t>
    </dgm:pt>
    <dgm:pt modelId="{816666B1-9447-4BD7-9177-7411A828D757}" type="parTrans" cxnId="{02D6019F-0E48-4C16-9A2A-F517086AD913}">
      <dgm:prSet/>
      <dgm:spPr/>
      <dgm:t>
        <a:bodyPr/>
        <a:lstStyle/>
        <a:p>
          <a:endParaRPr lang="en-US">
            <a:solidFill>
              <a:schemeClr val="tx1">
                <a:lumMod val="95000"/>
                <a:lumOff val="5000"/>
              </a:schemeClr>
            </a:solidFill>
          </a:endParaRPr>
        </a:p>
      </dgm:t>
    </dgm:pt>
    <dgm:pt modelId="{B15D0A44-C292-4988-A748-CD5B5E81DFD0}" type="sibTrans" cxnId="{02D6019F-0E48-4C16-9A2A-F517086AD913}">
      <dgm:prSet/>
      <dgm:spPr/>
      <dgm:t>
        <a:bodyPr/>
        <a:lstStyle/>
        <a:p>
          <a:endParaRPr lang="en-US">
            <a:solidFill>
              <a:schemeClr val="tx1">
                <a:lumMod val="95000"/>
                <a:lumOff val="5000"/>
              </a:schemeClr>
            </a:solidFill>
          </a:endParaRPr>
        </a:p>
      </dgm:t>
    </dgm:pt>
    <dgm:pt modelId="{DFFBC643-74FB-406B-BAF6-FBA4AC932E8F}">
      <dgm:prSet phldrT="[Text]" custT="1"/>
      <dgm:spPr/>
      <dgm:t>
        <a:bodyPr lIns="91440"/>
        <a:lstStyle/>
        <a:p>
          <a:r>
            <a:rPr lang="en-US" sz="1800" dirty="0" smtClean="0"/>
            <a:t> </a:t>
          </a:r>
          <a:r>
            <a:rPr lang="en-US" sz="2400" dirty="0" smtClean="0"/>
            <a:t>Well versed in District RtI  Philosophy</a:t>
          </a:r>
          <a:endParaRPr lang="en-US" sz="2400" baseline="0" dirty="0"/>
        </a:p>
      </dgm:t>
    </dgm:pt>
    <dgm:pt modelId="{CCFAC57D-0FD2-4B1D-805C-4A72131DFBF7}" type="parTrans" cxnId="{F07F5C3E-FBCD-4F6E-B4AE-DA87D7A994A2}">
      <dgm:prSet/>
      <dgm:spPr>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gradFill>
      </dgm:spPr>
      <dgm:t>
        <a:bodyPr/>
        <a:lstStyle/>
        <a:p>
          <a:endParaRPr lang="en-US"/>
        </a:p>
      </dgm:t>
    </dgm:pt>
    <dgm:pt modelId="{D69804DC-7240-4732-8B8F-9F69BB840134}" type="sibTrans" cxnId="{F07F5C3E-FBCD-4F6E-B4AE-DA87D7A994A2}">
      <dgm:prSet/>
      <dgm:spPr/>
      <dgm:t>
        <a:bodyPr/>
        <a:lstStyle/>
        <a:p>
          <a:endParaRPr lang="en-US"/>
        </a:p>
      </dgm:t>
    </dgm:pt>
    <dgm:pt modelId="{912ED86E-BBED-4540-BB29-D991636BF10A}">
      <dgm:prSet phldrT="[Text]" custT="1"/>
      <dgm:spPr/>
      <dgm:t>
        <a:bodyPr lIns="91440"/>
        <a:lstStyle/>
        <a:p>
          <a:r>
            <a:rPr lang="en-US" sz="2400" dirty="0" smtClean="0"/>
            <a:t>Uses ongoing evaluation of needs to drive resource allocation and professional development</a:t>
          </a:r>
          <a:endParaRPr lang="en-US" sz="2400" baseline="0" dirty="0"/>
        </a:p>
      </dgm:t>
    </dgm:pt>
    <dgm:pt modelId="{43448CD8-1589-4649-AC5C-E16A20927BBB}" type="parTrans" cxnId="{2B983DF6-CBD4-403A-B93F-D175700F26CE}">
      <dgm:prSet/>
      <dgm:spPr>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gradFill>
      </dgm:spPr>
      <dgm:t>
        <a:bodyPr/>
        <a:lstStyle/>
        <a:p>
          <a:endParaRPr lang="en-US"/>
        </a:p>
      </dgm:t>
    </dgm:pt>
    <dgm:pt modelId="{91B9F569-8D42-48A0-9B44-EBC611DA04A9}" type="sibTrans" cxnId="{2B983DF6-CBD4-403A-B93F-D175700F26CE}">
      <dgm:prSet/>
      <dgm:spPr/>
      <dgm:t>
        <a:bodyPr/>
        <a:lstStyle/>
        <a:p>
          <a:endParaRPr lang="en-US"/>
        </a:p>
      </dgm:t>
    </dgm:pt>
    <dgm:pt modelId="{8965E71A-D63C-4463-8B4C-6AE6F32E1B2D}">
      <dgm:prSet phldrT="[Text]" custScaleX="88281" custScaleY="97037" custRadScaleRad="117243"/>
      <dgm:spPr/>
      <dgm:t>
        <a:bodyPr/>
        <a:lstStyle/>
        <a:p>
          <a:endParaRPr lang="en-US"/>
        </a:p>
      </dgm:t>
    </dgm:pt>
    <dgm:pt modelId="{F749645E-5DBB-4853-9877-B0B0BB82FD7A}" type="parTrans" cxnId="{84B376BA-EAA9-477B-B827-E4A8E29DECAF}">
      <dgm:prSet custScaleX="70595" custScaleY="70595"/>
      <dgm:spPr/>
      <dgm:t>
        <a:bodyPr/>
        <a:lstStyle/>
        <a:p>
          <a:endParaRPr lang="en-US"/>
        </a:p>
      </dgm:t>
    </dgm:pt>
    <dgm:pt modelId="{F42E283E-BAE2-4E9B-BA65-E360F7451C6F}" type="sibTrans" cxnId="{84B376BA-EAA9-477B-B827-E4A8E29DECAF}">
      <dgm:prSet/>
      <dgm:spPr/>
      <dgm:t>
        <a:bodyPr/>
        <a:lstStyle/>
        <a:p>
          <a:endParaRPr lang="en-US"/>
        </a:p>
      </dgm:t>
    </dgm:pt>
    <dgm:pt modelId="{802BC45E-47AB-48C0-818D-03A86B330903}">
      <dgm:prSet phldrT="[Text]" custT="1"/>
      <dgm:spPr/>
      <dgm:t>
        <a:bodyPr/>
        <a:lstStyle/>
        <a:p>
          <a:endParaRPr lang="en-US" dirty="0"/>
        </a:p>
      </dgm:t>
    </dgm:pt>
    <dgm:pt modelId="{A90EB65D-D915-4E03-89D0-739B7FE2797E}" type="parTrans" cxnId="{24A5E871-66E4-498E-ACF4-AFD30D6A7DE0}">
      <dgm:prSet/>
      <dgm:spPr/>
      <dgm:t>
        <a:bodyPr/>
        <a:lstStyle/>
        <a:p>
          <a:endParaRPr lang="en-US"/>
        </a:p>
      </dgm:t>
    </dgm:pt>
    <dgm:pt modelId="{CF7EA020-2C64-48A2-93C9-45FF90E63E87}" type="sibTrans" cxnId="{24A5E871-66E4-498E-ACF4-AFD30D6A7DE0}">
      <dgm:prSet/>
      <dgm:spPr/>
      <dgm:t>
        <a:bodyPr/>
        <a:lstStyle/>
        <a:p>
          <a:endParaRPr lang="en-US"/>
        </a:p>
      </dgm:t>
    </dgm:pt>
    <dgm:pt modelId="{BA0D874C-1F84-4D54-90D5-622FF35937C4}" type="pres">
      <dgm:prSet presAssocID="{1BAD8522-E1D8-4100-9F9C-B922C6893C90}" presName="cycle" presStyleCnt="0">
        <dgm:presLayoutVars>
          <dgm:chMax val="1"/>
          <dgm:dir/>
          <dgm:animLvl val="ctr"/>
          <dgm:resizeHandles val="exact"/>
        </dgm:presLayoutVars>
      </dgm:prSet>
      <dgm:spPr/>
      <dgm:t>
        <a:bodyPr/>
        <a:lstStyle/>
        <a:p>
          <a:endParaRPr lang="en-US"/>
        </a:p>
      </dgm:t>
    </dgm:pt>
    <dgm:pt modelId="{FB7E59E6-3173-4B34-ACCB-948971EDD5C1}" type="pres">
      <dgm:prSet presAssocID="{EC912083-46BA-47EC-834F-B53C28E6D0BD}" presName="centerShape" presStyleLbl="node0" presStyleIdx="0" presStyleCnt="1" custScaleX="114060" custScaleY="107064"/>
      <dgm:spPr/>
      <dgm:t>
        <a:bodyPr/>
        <a:lstStyle/>
        <a:p>
          <a:endParaRPr lang="en-US"/>
        </a:p>
      </dgm:t>
    </dgm:pt>
    <dgm:pt modelId="{8D28FD79-3D5B-4575-A79C-D6A6BB43933D}" type="pres">
      <dgm:prSet presAssocID="{2F1F41A7-8F8A-4827-A279-FC6C97F182E0}" presName="parTrans" presStyleLbl="bgSibTrans2D1" presStyleIdx="0" presStyleCnt="3" custScaleX="70595" custScaleY="70595"/>
      <dgm:spPr/>
      <dgm:t>
        <a:bodyPr/>
        <a:lstStyle/>
        <a:p>
          <a:endParaRPr lang="en-US"/>
        </a:p>
      </dgm:t>
    </dgm:pt>
    <dgm:pt modelId="{163E7611-D7C7-4547-93B9-457783105F04}" type="pres">
      <dgm:prSet presAssocID="{5B68F81C-94D5-4C30-A8C0-261049DB5627}" presName="node" presStyleLbl="node1" presStyleIdx="0" presStyleCnt="3" custScaleX="88281" custScaleY="97037" custRadScaleRad="111725" custRadScaleInc="11624">
        <dgm:presLayoutVars>
          <dgm:bulletEnabled val="1"/>
        </dgm:presLayoutVars>
      </dgm:prSet>
      <dgm:spPr/>
      <dgm:t>
        <a:bodyPr/>
        <a:lstStyle/>
        <a:p>
          <a:endParaRPr lang="en-US"/>
        </a:p>
      </dgm:t>
    </dgm:pt>
    <dgm:pt modelId="{72A03C05-1946-4EED-B18B-579546CBDB34}" type="pres">
      <dgm:prSet presAssocID="{CCFAC57D-0FD2-4B1D-805C-4A72131DFBF7}" presName="parTrans" presStyleLbl="bgSibTrans2D1" presStyleIdx="1" presStyleCnt="3" custScaleX="70595" custScaleY="70595"/>
      <dgm:spPr/>
      <dgm:t>
        <a:bodyPr/>
        <a:lstStyle/>
        <a:p>
          <a:endParaRPr lang="en-US"/>
        </a:p>
      </dgm:t>
    </dgm:pt>
    <dgm:pt modelId="{7C1869DB-6DFC-4AD0-A6F1-9064FB236B48}" type="pres">
      <dgm:prSet presAssocID="{DFFBC643-74FB-406B-BAF6-FBA4AC932E8F}" presName="node" presStyleLbl="node1" presStyleIdx="1" presStyleCnt="3" custScaleX="88281" custScaleY="97037" custRadScaleRad="107931" custRadScaleInc="-3159">
        <dgm:presLayoutVars>
          <dgm:bulletEnabled val="1"/>
        </dgm:presLayoutVars>
      </dgm:prSet>
      <dgm:spPr/>
      <dgm:t>
        <a:bodyPr/>
        <a:lstStyle/>
        <a:p>
          <a:endParaRPr lang="en-US"/>
        </a:p>
      </dgm:t>
    </dgm:pt>
    <dgm:pt modelId="{A3DF1C83-1DDF-462F-9FD2-C72526A81966}" type="pres">
      <dgm:prSet presAssocID="{43448CD8-1589-4649-AC5C-E16A20927BBB}" presName="parTrans" presStyleLbl="bgSibTrans2D1" presStyleIdx="2" presStyleCnt="3" custScaleX="70595" custScaleY="70595" custLinFactNeighborX="-7881" custLinFactNeighborY="8727"/>
      <dgm:spPr/>
      <dgm:t>
        <a:bodyPr/>
        <a:lstStyle/>
        <a:p>
          <a:endParaRPr lang="en-US"/>
        </a:p>
      </dgm:t>
    </dgm:pt>
    <dgm:pt modelId="{75FB5BCF-7D0C-458E-BCBB-312EBB33E883}" type="pres">
      <dgm:prSet presAssocID="{912ED86E-BBED-4540-BB29-D991636BF10A}" presName="node" presStyleLbl="node1" presStyleIdx="2" presStyleCnt="3" custScaleX="88281" custScaleY="203362" custRadScaleRad="110032" custRadScaleInc="-12954">
        <dgm:presLayoutVars>
          <dgm:bulletEnabled val="1"/>
        </dgm:presLayoutVars>
      </dgm:prSet>
      <dgm:spPr/>
      <dgm:t>
        <a:bodyPr/>
        <a:lstStyle/>
        <a:p>
          <a:endParaRPr lang="en-US"/>
        </a:p>
      </dgm:t>
    </dgm:pt>
  </dgm:ptLst>
  <dgm:cxnLst>
    <dgm:cxn modelId="{58B63ADD-6CB4-4181-ADBB-3F961B5EAB75}" srcId="{1BAD8522-E1D8-4100-9F9C-B922C6893C90}" destId="{EC912083-46BA-47EC-834F-B53C28E6D0BD}" srcOrd="0" destOrd="0" parTransId="{F1078060-4F1D-4792-900A-9DC3C71D1776}" sibTransId="{B4159C30-DBE3-473F-B6E7-4D39883C930F}"/>
    <dgm:cxn modelId="{2B983DF6-CBD4-403A-B93F-D175700F26CE}" srcId="{EC912083-46BA-47EC-834F-B53C28E6D0BD}" destId="{912ED86E-BBED-4540-BB29-D991636BF10A}" srcOrd="2" destOrd="0" parTransId="{43448CD8-1589-4649-AC5C-E16A20927BBB}" sibTransId="{91B9F569-8D42-48A0-9B44-EBC611DA04A9}"/>
    <dgm:cxn modelId="{14C02FDD-71F1-4529-B97B-E69D13B8CB59}" type="presOf" srcId="{CCFAC57D-0FD2-4B1D-805C-4A72131DFBF7}" destId="{72A03C05-1946-4EED-B18B-579546CBDB34}" srcOrd="0" destOrd="0" presId="urn:microsoft.com/office/officeart/2005/8/layout/radial4"/>
    <dgm:cxn modelId="{02D6019F-0E48-4C16-9A2A-F517086AD913}" srcId="{92E41CC5-A69E-48AC-83CC-238366019E2C}" destId="{A26AF4EE-97B9-408B-8B87-AB3D8BB99DB3}" srcOrd="0" destOrd="0" parTransId="{816666B1-9447-4BD7-9177-7411A828D757}" sibTransId="{B15D0A44-C292-4988-A748-CD5B5E81DFD0}"/>
    <dgm:cxn modelId="{F07F5C3E-FBCD-4F6E-B4AE-DA87D7A994A2}" srcId="{EC912083-46BA-47EC-834F-B53C28E6D0BD}" destId="{DFFBC643-74FB-406B-BAF6-FBA4AC932E8F}" srcOrd="1" destOrd="0" parTransId="{CCFAC57D-0FD2-4B1D-805C-4A72131DFBF7}" sibTransId="{D69804DC-7240-4732-8B8F-9F69BB840134}"/>
    <dgm:cxn modelId="{3A00E475-B76D-4986-8554-842B3B2C7FCD}" type="presOf" srcId="{DFFBC643-74FB-406B-BAF6-FBA4AC932E8F}" destId="{7C1869DB-6DFC-4AD0-A6F1-9064FB236B48}" srcOrd="0" destOrd="0" presId="urn:microsoft.com/office/officeart/2005/8/layout/radial4"/>
    <dgm:cxn modelId="{831A4039-68F3-4627-B40E-27063D73126C}" type="presOf" srcId="{1BAD8522-E1D8-4100-9F9C-B922C6893C90}" destId="{BA0D874C-1F84-4D54-90D5-622FF35937C4}" srcOrd="0" destOrd="0" presId="urn:microsoft.com/office/officeart/2005/8/layout/radial4"/>
    <dgm:cxn modelId="{533021D7-DC66-4D59-A2D9-431E9A980F35}" type="presOf" srcId="{5B68F81C-94D5-4C30-A8C0-261049DB5627}" destId="{163E7611-D7C7-4547-93B9-457783105F04}" srcOrd="0" destOrd="0" presId="urn:microsoft.com/office/officeart/2005/8/layout/radial4"/>
    <dgm:cxn modelId="{24A5E871-66E4-498E-ACF4-AFD30D6A7DE0}" srcId="{1BAD8522-E1D8-4100-9F9C-B922C6893C90}" destId="{802BC45E-47AB-48C0-818D-03A86B330903}" srcOrd="2" destOrd="0" parTransId="{A90EB65D-D915-4E03-89D0-739B7FE2797E}" sibTransId="{CF7EA020-2C64-48A2-93C9-45FF90E63E87}"/>
    <dgm:cxn modelId="{17FB83F0-2F8F-4FF0-B937-9220DFDF4A9F}" srcId="{1BAD8522-E1D8-4100-9F9C-B922C6893C90}" destId="{EE33DF1E-8F9C-4334-A6A3-B26F6CC659C7}" srcOrd="3" destOrd="0" parTransId="{7089E595-419A-443B-BD31-B556AE9E259C}" sibTransId="{DB4F21EA-D11D-4A25-BF88-2413959F8ED0}"/>
    <dgm:cxn modelId="{A5380940-3BAD-458B-963C-0094E20C0702}" type="presOf" srcId="{EC912083-46BA-47EC-834F-B53C28E6D0BD}" destId="{FB7E59E6-3173-4B34-ACCB-948971EDD5C1}" srcOrd="0" destOrd="0" presId="urn:microsoft.com/office/officeart/2005/8/layout/radial4"/>
    <dgm:cxn modelId="{F1CEBBAC-F2DA-4BD1-BF64-7DDF61C90F3E}" srcId="{EE33DF1E-8F9C-4334-A6A3-B26F6CC659C7}" destId="{90C361AA-2018-4C64-85B8-1B02D7294D52}" srcOrd="0" destOrd="0" parTransId="{603F6C7C-3E9A-4081-9D7D-12468E39DCBF}" sibTransId="{D92F56F2-96E7-4FFE-ACBD-C0925B3382A1}"/>
    <dgm:cxn modelId="{A7EDEF4E-F02B-435A-BA00-44F193C6662B}" type="presOf" srcId="{43448CD8-1589-4649-AC5C-E16A20927BBB}" destId="{A3DF1C83-1DDF-462F-9FD2-C72526A81966}" srcOrd="0" destOrd="0" presId="urn:microsoft.com/office/officeart/2005/8/layout/radial4"/>
    <dgm:cxn modelId="{3557A156-06E6-46CA-B523-457E2B4D75BB}" srcId="{802BC45E-47AB-48C0-818D-03A86B330903}" destId="{190C37DF-CCFE-4AE0-8B03-6025BB3A77AF}" srcOrd="0" destOrd="0" parTransId="{67E77B2F-D424-4E30-B065-1F985D463ADA}" sibTransId="{8D377E57-C52B-40C3-ACA8-B71344ED3355}"/>
    <dgm:cxn modelId="{A837D273-7392-4AB2-A1EB-B0E9EB732A27}" srcId="{EC912083-46BA-47EC-834F-B53C28E6D0BD}" destId="{5B68F81C-94D5-4C30-A8C0-261049DB5627}" srcOrd="0" destOrd="0" parTransId="{2F1F41A7-8F8A-4827-A279-FC6C97F182E0}" sibTransId="{5E99ECD8-E2FB-4521-AED0-9A90FF19CBE3}"/>
    <dgm:cxn modelId="{F016BFB9-37DA-4093-BD60-A308E45ECEEC}" srcId="{1BAD8522-E1D8-4100-9F9C-B922C6893C90}" destId="{F0ED2BDD-5EFF-4B2D-AF97-3470E2C34E25}" srcOrd="1" destOrd="0" parTransId="{7BF5762E-CA5A-4A96-8A1D-4699EADF930C}" sibTransId="{6D32A681-E82D-4E18-A176-1E4E849D3EF8}"/>
    <dgm:cxn modelId="{8501AABF-FF31-41CB-9406-5C01952919EB}" type="presOf" srcId="{2F1F41A7-8F8A-4827-A279-FC6C97F182E0}" destId="{8D28FD79-3D5B-4575-A79C-D6A6BB43933D}" srcOrd="0" destOrd="0" presId="urn:microsoft.com/office/officeart/2005/8/layout/radial4"/>
    <dgm:cxn modelId="{84B376BA-EAA9-477B-B827-E4A8E29DECAF}" srcId="{1BAD8522-E1D8-4100-9F9C-B922C6893C90}" destId="{8965E71A-D63C-4463-8B4C-6AE6F32E1B2D}" srcOrd="5" destOrd="0" parTransId="{F749645E-5DBB-4853-9877-B0B0BB82FD7A}" sibTransId="{F42E283E-BAE2-4E9B-BA65-E360F7451C6F}"/>
    <dgm:cxn modelId="{F1BA6508-69B2-4FC0-9AEF-C99FBD632D72}" srcId="{1BAD8522-E1D8-4100-9F9C-B922C6893C90}" destId="{92E41CC5-A69E-48AC-83CC-238366019E2C}" srcOrd="4" destOrd="0" parTransId="{723B8238-6919-4A56-8ECF-9B9A0C4B97FE}" sibTransId="{32A69BE9-AEF6-4FCA-BC11-01C5A74E57B9}"/>
    <dgm:cxn modelId="{A22E4558-86BA-4592-9E32-9A3042961F75}" type="presOf" srcId="{912ED86E-BBED-4540-BB29-D991636BF10A}" destId="{75FB5BCF-7D0C-458E-BCBB-312EBB33E883}" srcOrd="0" destOrd="0" presId="urn:microsoft.com/office/officeart/2005/8/layout/radial4"/>
    <dgm:cxn modelId="{DBCD35E5-A98C-49FB-9DBA-0F5D57E9A406}" type="presParOf" srcId="{BA0D874C-1F84-4D54-90D5-622FF35937C4}" destId="{FB7E59E6-3173-4B34-ACCB-948971EDD5C1}" srcOrd="0" destOrd="0" presId="urn:microsoft.com/office/officeart/2005/8/layout/radial4"/>
    <dgm:cxn modelId="{59C6358D-7020-40E3-A93B-E7E0B2446AD4}" type="presParOf" srcId="{BA0D874C-1F84-4D54-90D5-622FF35937C4}" destId="{8D28FD79-3D5B-4575-A79C-D6A6BB43933D}" srcOrd="1" destOrd="0" presId="urn:microsoft.com/office/officeart/2005/8/layout/radial4"/>
    <dgm:cxn modelId="{27A42078-68B8-4ADA-BE02-77C37AF646D3}" type="presParOf" srcId="{BA0D874C-1F84-4D54-90D5-622FF35937C4}" destId="{163E7611-D7C7-4547-93B9-457783105F04}" srcOrd="2" destOrd="0" presId="urn:microsoft.com/office/officeart/2005/8/layout/radial4"/>
    <dgm:cxn modelId="{6A4759F5-880A-4F22-A343-35B6FD6016A7}" type="presParOf" srcId="{BA0D874C-1F84-4D54-90D5-622FF35937C4}" destId="{72A03C05-1946-4EED-B18B-579546CBDB34}" srcOrd="3" destOrd="0" presId="urn:microsoft.com/office/officeart/2005/8/layout/radial4"/>
    <dgm:cxn modelId="{741A80A9-2B7F-4938-8DC9-43843561F594}" type="presParOf" srcId="{BA0D874C-1F84-4D54-90D5-622FF35937C4}" destId="{7C1869DB-6DFC-4AD0-A6F1-9064FB236B48}" srcOrd="4" destOrd="0" presId="urn:microsoft.com/office/officeart/2005/8/layout/radial4"/>
    <dgm:cxn modelId="{06F7B194-3BE6-45E6-9110-64E5F68118F0}" type="presParOf" srcId="{BA0D874C-1F84-4D54-90D5-622FF35937C4}" destId="{A3DF1C83-1DDF-462F-9FD2-C72526A81966}" srcOrd="5" destOrd="0" presId="urn:microsoft.com/office/officeart/2005/8/layout/radial4"/>
    <dgm:cxn modelId="{8CEA71F2-A658-40DA-8C06-87056A062122}" type="presParOf" srcId="{BA0D874C-1F84-4D54-90D5-622FF35937C4}" destId="{75FB5BCF-7D0C-458E-BCBB-312EBB33E883}"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1CCC1B-637E-4D8C-99D3-75845FE0A6D3}" type="doc">
      <dgm:prSet loTypeId="urn:microsoft.com/office/officeart/2005/8/layout/arrow2" loCatId="process" qsTypeId="urn:microsoft.com/office/officeart/2005/8/quickstyle/simple1" qsCatId="simple" csTypeId="urn:microsoft.com/office/officeart/2005/8/colors/accent1_2" csCatId="accent1" phldr="1"/>
      <dgm:spPr/>
    </dgm:pt>
    <dgm:pt modelId="{DA9DEF30-8FC8-4130-A2A4-E0185CBCFAA5}">
      <dgm:prSet phldrT="[Text]" custT="1"/>
      <dgm:spPr/>
      <dgm:t>
        <a:bodyPr/>
        <a:lstStyle/>
        <a:p>
          <a:r>
            <a:rPr lang="en-US" sz="2400" dirty="0" smtClean="0"/>
            <a:t>Study and plan ongoing RtI development.</a:t>
          </a:r>
          <a:endParaRPr lang="en-US" sz="2400" dirty="0"/>
        </a:p>
      </dgm:t>
    </dgm:pt>
    <dgm:pt modelId="{0E17FF00-C839-4E84-9DA1-1309F22D85A2}" type="parTrans" cxnId="{953E4AD5-0BB1-4BC9-9E69-874DDC9EC2E1}">
      <dgm:prSet/>
      <dgm:spPr/>
      <dgm:t>
        <a:bodyPr/>
        <a:lstStyle/>
        <a:p>
          <a:endParaRPr lang="en-US"/>
        </a:p>
      </dgm:t>
    </dgm:pt>
    <dgm:pt modelId="{229B4A2E-D76F-49B2-95E1-FD6CA31BFEB8}" type="sibTrans" cxnId="{953E4AD5-0BB1-4BC9-9E69-874DDC9EC2E1}">
      <dgm:prSet/>
      <dgm:spPr/>
      <dgm:t>
        <a:bodyPr/>
        <a:lstStyle/>
        <a:p>
          <a:endParaRPr lang="en-US"/>
        </a:p>
      </dgm:t>
    </dgm:pt>
    <dgm:pt modelId="{7DC142D9-5B8C-4005-BB86-6D11EC72DD69}">
      <dgm:prSet phldrT="[Text]" custT="1"/>
      <dgm:spPr/>
      <dgm:t>
        <a:bodyPr/>
        <a:lstStyle/>
        <a:p>
          <a:r>
            <a:rPr lang="en-US" sz="2400" dirty="0" smtClean="0"/>
            <a:t>Embed data based decisions across all systems</a:t>
          </a:r>
          <a:endParaRPr lang="en-US" sz="2400" dirty="0"/>
        </a:p>
      </dgm:t>
    </dgm:pt>
    <dgm:pt modelId="{B0685328-3254-43DA-AE5B-C459BD38DE2F}" type="parTrans" cxnId="{85062C5B-9688-4791-9DC0-520BD93F275F}">
      <dgm:prSet/>
      <dgm:spPr/>
      <dgm:t>
        <a:bodyPr/>
        <a:lstStyle/>
        <a:p>
          <a:endParaRPr lang="en-US"/>
        </a:p>
      </dgm:t>
    </dgm:pt>
    <dgm:pt modelId="{6B42FB4C-3D32-4B06-9BEF-30902C2FFBB0}" type="sibTrans" cxnId="{85062C5B-9688-4791-9DC0-520BD93F275F}">
      <dgm:prSet/>
      <dgm:spPr/>
      <dgm:t>
        <a:bodyPr/>
        <a:lstStyle/>
        <a:p>
          <a:endParaRPr lang="en-US"/>
        </a:p>
      </dgm:t>
    </dgm:pt>
    <dgm:pt modelId="{480DE764-0844-43DC-84AE-10A94632E61B}">
      <dgm:prSet phldrT="[Text]" custT="1"/>
      <dgm:spPr/>
      <dgm:t>
        <a:bodyPr/>
        <a:lstStyle/>
        <a:p>
          <a:r>
            <a:rPr lang="en-US" sz="2400" dirty="0" smtClean="0"/>
            <a:t>Use hybrid model of problem solving.</a:t>
          </a:r>
          <a:endParaRPr lang="en-US" sz="2400" dirty="0"/>
        </a:p>
      </dgm:t>
    </dgm:pt>
    <dgm:pt modelId="{AD73FCEF-D6EE-42B0-A1FE-3019841DCF22}" type="parTrans" cxnId="{D108441A-58A9-4CE6-9287-68AC3795B679}">
      <dgm:prSet/>
      <dgm:spPr/>
      <dgm:t>
        <a:bodyPr/>
        <a:lstStyle/>
        <a:p>
          <a:endParaRPr lang="en-US"/>
        </a:p>
      </dgm:t>
    </dgm:pt>
    <dgm:pt modelId="{FC5F0F95-89A6-447A-85D2-456C8C9B5E5F}" type="sibTrans" cxnId="{D108441A-58A9-4CE6-9287-68AC3795B679}">
      <dgm:prSet/>
      <dgm:spPr/>
      <dgm:t>
        <a:bodyPr/>
        <a:lstStyle/>
        <a:p>
          <a:endParaRPr lang="en-US"/>
        </a:p>
      </dgm:t>
    </dgm:pt>
    <dgm:pt modelId="{5ECBF896-E950-434F-BF88-313F1561E697}" type="pres">
      <dgm:prSet presAssocID="{4E1CCC1B-637E-4D8C-99D3-75845FE0A6D3}" presName="arrowDiagram" presStyleCnt="0">
        <dgm:presLayoutVars>
          <dgm:chMax val="5"/>
          <dgm:dir/>
          <dgm:resizeHandles val="exact"/>
        </dgm:presLayoutVars>
      </dgm:prSet>
      <dgm:spPr/>
    </dgm:pt>
    <dgm:pt modelId="{76F448AA-0A91-460C-82A3-CB32AF9DD1F2}" type="pres">
      <dgm:prSet presAssocID="{4E1CCC1B-637E-4D8C-99D3-75845FE0A6D3}" presName="arrow" presStyleLbl="bgShp" presStyleIdx="0" presStyleCnt="1"/>
      <dgm:spPr/>
    </dgm:pt>
    <dgm:pt modelId="{3AE4E748-0FB8-4B7F-B415-5D8497125203}" type="pres">
      <dgm:prSet presAssocID="{4E1CCC1B-637E-4D8C-99D3-75845FE0A6D3}" presName="arrowDiagram3" presStyleCnt="0"/>
      <dgm:spPr/>
    </dgm:pt>
    <dgm:pt modelId="{DE972ED1-8F36-40F0-8409-141E304406EB}" type="pres">
      <dgm:prSet presAssocID="{DA9DEF30-8FC8-4130-A2A4-E0185CBCFAA5}" presName="bullet3a" presStyleLbl="node1" presStyleIdx="0" presStyleCnt="3"/>
      <dgm:spPr/>
    </dgm:pt>
    <dgm:pt modelId="{6442289D-462B-447E-82A1-64BFBCEC29B8}" type="pres">
      <dgm:prSet presAssocID="{DA9DEF30-8FC8-4130-A2A4-E0185CBCFAA5}" presName="textBox3a" presStyleLbl="revTx" presStyleIdx="0" presStyleCnt="3" custScaleX="186745" custScaleY="101844" custLinFactNeighborX="-15565" custLinFactNeighborY="13736">
        <dgm:presLayoutVars>
          <dgm:bulletEnabled val="1"/>
        </dgm:presLayoutVars>
      </dgm:prSet>
      <dgm:spPr/>
      <dgm:t>
        <a:bodyPr/>
        <a:lstStyle/>
        <a:p>
          <a:endParaRPr lang="en-US"/>
        </a:p>
      </dgm:t>
    </dgm:pt>
    <dgm:pt modelId="{28100E19-5623-4F90-8BF9-9F0B3615AC90}" type="pres">
      <dgm:prSet presAssocID="{7DC142D9-5B8C-4005-BB86-6D11EC72DD69}" presName="bullet3b" presStyleLbl="node1" presStyleIdx="1" presStyleCnt="3"/>
      <dgm:spPr/>
    </dgm:pt>
    <dgm:pt modelId="{78EEA999-103F-4D6C-A1AB-D47D9DD2946B}" type="pres">
      <dgm:prSet presAssocID="{7DC142D9-5B8C-4005-BB86-6D11EC72DD69}" presName="textBox3b" presStyleLbl="revTx" presStyleIdx="1" presStyleCnt="3" custScaleX="208333" custScaleY="87989" custLinFactNeighborX="0" custLinFactNeighborY="12317">
        <dgm:presLayoutVars>
          <dgm:bulletEnabled val="1"/>
        </dgm:presLayoutVars>
      </dgm:prSet>
      <dgm:spPr/>
      <dgm:t>
        <a:bodyPr/>
        <a:lstStyle/>
        <a:p>
          <a:endParaRPr lang="en-US"/>
        </a:p>
      </dgm:t>
    </dgm:pt>
    <dgm:pt modelId="{47BDB1E1-8391-4D6C-B416-7ABDC66DFBBF}" type="pres">
      <dgm:prSet presAssocID="{480DE764-0844-43DC-84AE-10A94632E61B}" presName="bullet3c" presStyleLbl="node1" presStyleIdx="2" presStyleCnt="3"/>
      <dgm:spPr/>
    </dgm:pt>
    <dgm:pt modelId="{95E5F8C0-F308-416D-9FCE-752E36290E42}" type="pres">
      <dgm:prSet presAssocID="{480DE764-0844-43DC-84AE-10A94632E61B}" presName="textBox3c" presStyleLbl="revTx" presStyleIdx="2" presStyleCnt="3" custScaleX="189583" custScaleY="83885">
        <dgm:presLayoutVars>
          <dgm:bulletEnabled val="1"/>
        </dgm:presLayoutVars>
      </dgm:prSet>
      <dgm:spPr/>
      <dgm:t>
        <a:bodyPr/>
        <a:lstStyle/>
        <a:p>
          <a:endParaRPr lang="en-US"/>
        </a:p>
      </dgm:t>
    </dgm:pt>
  </dgm:ptLst>
  <dgm:cxnLst>
    <dgm:cxn modelId="{08864B98-E565-49E2-AA7A-C732143B36B8}" type="presOf" srcId="{7DC142D9-5B8C-4005-BB86-6D11EC72DD69}" destId="{78EEA999-103F-4D6C-A1AB-D47D9DD2946B}" srcOrd="0" destOrd="0" presId="urn:microsoft.com/office/officeart/2005/8/layout/arrow2"/>
    <dgm:cxn modelId="{C1F10F68-CFDE-40DE-AB49-5C3D6391B284}" type="presOf" srcId="{DA9DEF30-8FC8-4130-A2A4-E0185CBCFAA5}" destId="{6442289D-462B-447E-82A1-64BFBCEC29B8}" srcOrd="0" destOrd="0" presId="urn:microsoft.com/office/officeart/2005/8/layout/arrow2"/>
    <dgm:cxn modelId="{D108441A-58A9-4CE6-9287-68AC3795B679}" srcId="{4E1CCC1B-637E-4D8C-99D3-75845FE0A6D3}" destId="{480DE764-0844-43DC-84AE-10A94632E61B}" srcOrd="2" destOrd="0" parTransId="{AD73FCEF-D6EE-42B0-A1FE-3019841DCF22}" sibTransId="{FC5F0F95-89A6-447A-85D2-456C8C9B5E5F}"/>
    <dgm:cxn modelId="{953E4AD5-0BB1-4BC9-9E69-874DDC9EC2E1}" srcId="{4E1CCC1B-637E-4D8C-99D3-75845FE0A6D3}" destId="{DA9DEF30-8FC8-4130-A2A4-E0185CBCFAA5}" srcOrd="0" destOrd="0" parTransId="{0E17FF00-C839-4E84-9DA1-1309F22D85A2}" sibTransId="{229B4A2E-D76F-49B2-95E1-FD6CA31BFEB8}"/>
    <dgm:cxn modelId="{F60C5842-2A8A-42C1-965B-CC24656C87A0}" type="presOf" srcId="{480DE764-0844-43DC-84AE-10A94632E61B}" destId="{95E5F8C0-F308-416D-9FCE-752E36290E42}" srcOrd="0" destOrd="0" presId="urn:microsoft.com/office/officeart/2005/8/layout/arrow2"/>
    <dgm:cxn modelId="{7819B866-DFCA-46F1-80CB-F5DD969DA512}" type="presOf" srcId="{4E1CCC1B-637E-4D8C-99D3-75845FE0A6D3}" destId="{5ECBF896-E950-434F-BF88-313F1561E697}" srcOrd="0" destOrd="0" presId="urn:microsoft.com/office/officeart/2005/8/layout/arrow2"/>
    <dgm:cxn modelId="{85062C5B-9688-4791-9DC0-520BD93F275F}" srcId="{4E1CCC1B-637E-4D8C-99D3-75845FE0A6D3}" destId="{7DC142D9-5B8C-4005-BB86-6D11EC72DD69}" srcOrd="1" destOrd="0" parTransId="{B0685328-3254-43DA-AE5B-C459BD38DE2F}" sibTransId="{6B42FB4C-3D32-4B06-9BEF-30902C2FFBB0}"/>
    <dgm:cxn modelId="{11AF98FA-7BB1-4F03-AFEC-ABB88B48C370}" type="presParOf" srcId="{5ECBF896-E950-434F-BF88-313F1561E697}" destId="{76F448AA-0A91-460C-82A3-CB32AF9DD1F2}" srcOrd="0" destOrd="0" presId="urn:microsoft.com/office/officeart/2005/8/layout/arrow2"/>
    <dgm:cxn modelId="{96999FD1-5B9A-49CE-9246-AB00E5CE0F75}" type="presParOf" srcId="{5ECBF896-E950-434F-BF88-313F1561E697}" destId="{3AE4E748-0FB8-4B7F-B415-5D8497125203}" srcOrd="1" destOrd="0" presId="urn:microsoft.com/office/officeart/2005/8/layout/arrow2"/>
    <dgm:cxn modelId="{754EB93F-B92B-4A2A-AFCF-55C7EB9BEE54}" type="presParOf" srcId="{3AE4E748-0FB8-4B7F-B415-5D8497125203}" destId="{DE972ED1-8F36-40F0-8409-141E304406EB}" srcOrd="0" destOrd="0" presId="urn:microsoft.com/office/officeart/2005/8/layout/arrow2"/>
    <dgm:cxn modelId="{25D83DE6-901A-48FD-9A30-DFAFD1B0F1A1}" type="presParOf" srcId="{3AE4E748-0FB8-4B7F-B415-5D8497125203}" destId="{6442289D-462B-447E-82A1-64BFBCEC29B8}" srcOrd="1" destOrd="0" presId="urn:microsoft.com/office/officeart/2005/8/layout/arrow2"/>
    <dgm:cxn modelId="{BA4A0ADF-A03E-4A18-8BBA-A0B9FCF7B950}" type="presParOf" srcId="{3AE4E748-0FB8-4B7F-B415-5D8497125203}" destId="{28100E19-5623-4F90-8BF9-9F0B3615AC90}" srcOrd="2" destOrd="0" presId="urn:microsoft.com/office/officeart/2005/8/layout/arrow2"/>
    <dgm:cxn modelId="{A60FD13E-0F94-4BC1-B2B1-DB678F2A1343}" type="presParOf" srcId="{3AE4E748-0FB8-4B7F-B415-5D8497125203}" destId="{78EEA999-103F-4D6C-A1AB-D47D9DD2946B}" srcOrd="3" destOrd="0" presId="urn:microsoft.com/office/officeart/2005/8/layout/arrow2"/>
    <dgm:cxn modelId="{6AE70329-F9D3-40A5-9EE9-3D0D5B71799D}" type="presParOf" srcId="{3AE4E748-0FB8-4B7F-B415-5D8497125203}" destId="{47BDB1E1-8391-4D6C-B416-7ABDC66DFBBF}" srcOrd="4" destOrd="0" presId="urn:microsoft.com/office/officeart/2005/8/layout/arrow2"/>
    <dgm:cxn modelId="{EBBA83EF-831E-41A4-8790-CCFC0813AA16}" type="presParOf" srcId="{3AE4E748-0FB8-4B7F-B415-5D8497125203}" destId="{95E5F8C0-F308-416D-9FCE-752E36290E42}"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4FA5F5-9FAB-4EDC-B2F4-B8339E9E49FA}"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en-US"/>
        </a:p>
      </dgm:t>
    </dgm:pt>
    <dgm:pt modelId="{CDDE7FA6-8FE7-4B17-BD35-F3B4A9DE540A}">
      <dgm:prSet phldrT="[Text]"/>
      <dgm:spPr>
        <a:solidFill>
          <a:srgbClr val="00B0F0"/>
        </a:solidFill>
      </dgm:spPr>
      <dgm:t>
        <a:bodyPr/>
        <a:lstStyle/>
        <a:p>
          <a:r>
            <a:rPr lang="en-US" dirty="0" smtClean="0"/>
            <a:t>Summative</a:t>
          </a:r>
          <a:endParaRPr lang="en-US" dirty="0"/>
        </a:p>
      </dgm:t>
    </dgm:pt>
    <dgm:pt modelId="{E0C0C00B-BB88-4552-9045-1E95D8B8CC07}" type="parTrans" cxnId="{03469D84-3274-49B1-8230-A60064DB3F38}">
      <dgm:prSet/>
      <dgm:spPr/>
      <dgm:t>
        <a:bodyPr/>
        <a:lstStyle/>
        <a:p>
          <a:endParaRPr lang="en-US"/>
        </a:p>
      </dgm:t>
    </dgm:pt>
    <dgm:pt modelId="{823B9C71-B2BD-43C5-BA8C-042C28EDFF64}" type="sibTrans" cxnId="{03469D84-3274-49B1-8230-A60064DB3F38}">
      <dgm:prSet/>
      <dgm:spPr/>
      <dgm:t>
        <a:bodyPr/>
        <a:lstStyle/>
        <a:p>
          <a:endParaRPr lang="en-US"/>
        </a:p>
      </dgm:t>
    </dgm:pt>
    <dgm:pt modelId="{B3049CF4-9C9A-4491-88D1-A72FD6422AA4}">
      <dgm:prSet phldrT="[Text]"/>
      <dgm:spPr>
        <a:solidFill>
          <a:srgbClr val="FFC000"/>
        </a:solidFill>
      </dgm:spPr>
      <dgm:t>
        <a:bodyPr/>
        <a:lstStyle/>
        <a:p>
          <a:r>
            <a:rPr lang="en-US" dirty="0" smtClean="0"/>
            <a:t>PM</a:t>
          </a:r>
          <a:endParaRPr lang="en-US" dirty="0"/>
        </a:p>
      </dgm:t>
    </dgm:pt>
    <dgm:pt modelId="{20D410AB-0D6E-4D3F-87C5-87F94C6ED83B}" type="parTrans" cxnId="{27664A54-5647-437C-B187-2C4173510B15}">
      <dgm:prSet/>
      <dgm:spPr/>
      <dgm:t>
        <a:bodyPr/>
        <a:lstStyle/>
        <a:p>
          <a:endParaRPr lang="en-US"/>
        </a:p>
      </dgm:t>
    </dgm:pt>
    <dgm:pt modelId="{959CF4E3-A7E8-4D51-BEDB-ED554F89261B}" type="sibTrans" cxnId="{27664A54-5647-437C-B187-2C4173510B15}">
      <dgm:prSet/>
      <dgm:spPr/>
      <dgm:t>
        <a:bodyPr/>
        <a:lstStyle/>
        <a:p>
          <a:endParaRPr lang="en-US"/>
        </a:p>
      </dgm:t>
    </dgm:pt>
    <dgm:pt modelId="{66EC9533-82E9-45C7-97A3-085A95CDC08B}">
      <dgm:prSet phldrT="[Text]"/>
      <dgm:spPr>
        <a:solidFill>
          <a:schemeClr val="accent2"/>
        </a:solidFill>
      </dgm:spPr>
      <dgm:t>
        <a:bodyPr/>
        <a:lstStyle/>
        <a:p>
          <a:r>
            <a:rPr lang="en-US" dirty="0" smtClean="0"/>
            <a:t>Diagnostics</a:t>
          </a:r>
          <a:endParaRPr lang="en-US" dirty="0"/>
        </a:p>
      </dgm:t>
    </dgm:pt>
    <dgm:pt modelId="{181ED3FE-856F-444A-95EB-C3BFAB0E0932}" type="parTrans" cxnId="{9C04B036-B622-40CF-887E-91C4279B410D}">
      <dgm:prSet/>
      <dgm:spPr/>
      <dgm:t>
        <a:bodyPr/>
        <a:lstStyle/>
        <a:p>
          <a:endParaRPr lang="en-US"/>
        </a:p>
      </dgm:t>
    </dgm:pt>
    <dgm:pt modelId="{36D4F8FB-7DB5-4052-8F71-7F8BE6D1D407}" type="sibTrans" cxnId="{9C04B036-B622-40CF-887E-91C4279B410D}">
      <dgm:prSet/>
      <dgm:spPr/>
      <dgm:t>
        <a:bodyPr/>
        <a:lstStyle/>
        <a:p>
          <a:endParaRPr lang="en-US"/>
        </a:p>
      </dgm:t>
    </dgm:pt>
    <dgm:pt modelId="{AAD80D8C-3673-4D7A-8834-58B3B268510A}">
      <dgm:prSet phldrT="[Text]" custT="1"/>
      <dgm:spPr/>
      <dgm:t>
        <a:bodyPr/>
        <a:lstStyle/>
        <a:p>
          <a:pPr>
            <a:spcAft>
              <a:spcPts val="0"/>
            </a:spcAft>
          </a:pPr>
          <a:r>
            <a:rPr lang="en-US" sz="2400" dirty="0" smtClean="0"/>
            <a:t>Referral Question</a:t>
          </a:r>
        </a:p>
        <a:p>
          <a:pPr>
            <a:spcAft>
              <a:spcPts val="0"/>
            </a:spcAft>
          </a:pPr>
          <a:r>
            <a:rPr lang="en-US" sz="2400" dirty="0" smtClean="0"/>
            <a:t>Test Selection</a:t>
          </a:r>
        </a:p>
        <a:p>
          <a:pPr>
            <a:spcAft>
              <a:spcPts val="0"/>
            </a:spcAft>
          </a:pPr>
          <a:r>
            <a:rPr lang="en-US" sz="2400" dirty="0" smtClean="0"/>
            <a:t>Interpretation</a:t>
          </a:r>
          <a:endParaRPr lang="en-US" sz="2400" dirty="0"/>
        </a:p>
      </dgm:t>
    </dgm:pt>
    <dgm:pt modelId="{94462D59-C566-4A0F-B0ED-C6FA3CB3704D}" type="parTrans" cxnId="{9A32DB05-7BF2-41F2-8535-4B1FAB41263B}">
      <dgm:prSet/>
      <dgm:spPr/>
      <dgm:t>
        <a:bodyPr/>
        <a:lstStyle/>
        <a:p>
          <a:endParaRPr lang="en-US"/>
        </a:p>
      </dgm:t>
    </dgm:pt>
    <dgm:pt modelId="{3402FD75-137C-4F54-87F0-905C52B440DE}" type="sibTrans" cxnId="{9A32DB05-7BF2-41F2-8535-4B1FAB41263B}">
      <dgm:prSet/>
      <dgm:spPr/>
      <dgm:t>
        <a:bodyPr/>
        <a:lstStyle/>
        <a:p>
          <a:endParaRPr lang="en-US"/>
        </a:p>
      </dgm:t>
    </dgm:pt>
    <dgm:pt modelId="{6CCF8CCE-FC6F-4A66-AE8A-40C2E2A8CD54}" type="pres">
      <dgm:prSet presAssocID="{AF4FA5F5-9FAB-4EDC-B2F4-B8339E9E49FA}" presName="Name0" presStyleCnt="0">
        <dgm:presLayoutVars>
          <dgm:chMax val="4"/>
          <dgm:resizeHandles val="exact"/>
        </dgm:presLayoutVars>
      </dgm:prSet>
      <dgm:spPr/>
      <dgm:t>
        <a:bodyPr/>
        <a:lstStyle/>
        <a:p>
          <a:endParaRPr lang="en-US"/>
        </a:p>
      </dgm:t>
    </dgm:pt>
    <dgm:pt modelId="{26D62F21-2619-4B56-8062-6AE66C3E1814}" type="pres">
      <dgm:prSet presAssocID="{AF4FA5F5-9FAB-4EDC-B2F4-B8339E9E49FA}" presName="ellipse" presStyleLbl="trBgShp" presStyleIdx="0" presStyleCnt="1" custScaleX="37278" custLinFactY="32945" custLinFactNeighborX="-2185" custLinFactNeighborY="100000"/>
      <dgm:spPr>
        <a:blipFill rotWithShape="0">
          <a:blip xmlns:r="http://schemas.openxmlformats.org/officeDocument/2006/relationships" r:embed="rId1"/>
          <a:stretch>
            <a:fillRect/>
          </a:stretch>
        </a:blipFill>
      </dgm:spPr>
      <dgm:t>
        <a:bodyPr/>
        <a:lstStyle/>
        <a:p>
          <a:endParaRPr lang="en-US"/>
        </a:p>
      </dgm:t>
    </dgm:pt>
    <dgm:pt modelId="{29E450BE-ECCF-4219-925D-E29AA4234FCE}" type="pres">
      <dgm:prSet presAssocID="{AF4FA5F5-9FAB-4EDC-B2F4-B8339E9E49FA}" presName="arrow1" presStyleLbl="fgShp" presStyleIdx="0" presStyleCnt="1" custLinFactNeighborX="349" custLinFactNeighborY="-7550"/>
      <dgm:spPr>
        <a:solidFill>
          <a:schemeClr val="bg1">
            <a:lumMod val="50000"/>
          </a:schemeClr>
        </a:solidFill>
      </dgm:spPr>
      <dgm:t>
        <a:bodyPr/>
        <a:lstStyle/>
        <a:p>
          <a:endParaRPr lang="en-US"/>
        </a:p>
      </dgm:t>
    </dgm:pt>
    <dgm:pt modelId="{B8A1BB0D-4F8D-4F11-8D81-BA010583CD5B}" type="pres">
      <dgm:prSet presAssocID="{AF4FA5F5-9FAB-4EDC-B2F4-B8339E9E49FA}" presName="rectangle" presStyleLbl="revTx" presStyleIdx="0" presStyleCnt="1">
        <dgm:presLayoutVars>
          <dgm:bulletEnabled val="1"/>
        </dgm:presLayoutVars>
      </dgm:prSet>
      <dgm:spPr/>
      <dgm:t>
        <a:bodyPr/>
        <a:lstStyle/>
        <a:p>
          <a:endParaRPr lang="en-US"/>
        </a:p>
      </dgm:t>
    </dgm:pt>
    <dgm:pt modelId="{7F988EB1-29E4-4B4A-9DC7-06FFAC548181}" type="pres">
      <dgm:prSet presAssocID="{B3049CF4-9C9A-4491-88D1-A72FD6422AA4}" presName="item1" presStyleLbl="node1" presStyleIdx="0" presStyleCnt="3" custLinFactY="-15559" custLinFactNeighborX="-18052" custLinFactNeighborY="-100000">
        <dgm:presLayoutVars>
          <dgm:bulletEnabled val="1"/>
        </dgm:presLayoutVars>
      </dgm:prSet>
      <dgm:spPr/>
      <dgm:t>
        <a:bodyPr/>
        <a:lstStyle/>
        <a:p>
          <a:endParaRPr lang="en-US"/>
        </a:p>
      </dgm:t>
    </dgm:pt>
    <dgm:pt modelId="{DB1070D5-76CE-4168-AD56-4F49E2A764CF}" type="pres">
      <dgm:prSet presAssocID="{66EC9533-82E9-45C7-97A3-085A95CDC08B}" presName="item2" presStyleLbl="node1" presStyleIdx="1" presStyleCnt="3" custLinFactNeighborX="-14599" custLinFactNeighborY="19182">
        <dgm:presLayoutVars>
          <dgm:bulletEnabled val="1"/>
        </dgm:presLayoutVars>
      </dgm:prSet>
      <dgm:spPr/>
      <dgm:t>
        <a:bodyPr/>
        <a:lstStyle/>
        <a:p>
          <a:endParaRPr lang="en-US"/>
        </a:p>
      </dgm:t>
    </dgm:pt>
    <dgm:pt modelId="{AE72EDAF-7F96-4DA8-82FD-D35243E94BEB}" type="pres">
      <dgm:prSet presAssocID="{AAD80D8C-3673-4D7A-8834-58B3B268510A}" presName="item3" presStyleLbl="node1" presStyleIdx="2" presStyleCnt="3" custLinFactNeighborX="32834" custLinFactNeighborY="25873">
        <dgm:presLayoutVars>
          <dgm:bulletEnabled val="1"/>
        </dgm:presLayoutVars>
      </dgm:prSet>
      <dgm:spPr/>
      <dgm:t>
        <a:bodyPr/>
        <a:lstStyle/>
        <a:p>
          <a:endParaRPr lang="en-US"/>
        </a:p>
      </dgm:t>
    </dgm:pt>
    <dgm:pt modelId="{54F8B389-1132-46CB-A7C8-25E61241DC0E}" type="pres">
      <dgm:prSet presAssocID="{AF4FA5F5-9FAB-4EDC-B2F4-B8339E9E49FA}" presName="funnel" presStyleLbl="trAlignAcc1" presStyleIdx="0" presStyleCnt="1" custScaleX="119241" custLinFactNeighborX="1076" custLinFactNeighborY="5592"/>
      <dgm:spPr/>
    </dgm:pt>
  </dgm:ptLst>
  <dgm:cxnLst>
    <dgm:cxn modelId="{941C5A44-0DDC-46E1-AF0B-FB49829EE536}" type="presOf" srcId="{AF4FA5F5-9FAB-4EDC-B2F4-B8339E9E49FA}" destId="{6CCF8CCE-FC6F-4A66-AE8A-40C2E2A8CD54}" srcOrd="0" destOrd="0" presId="urn:microsoft.com/office/officeart/2005/8/layout/funnel1"/>
    <dgm:cxn modelId="{9C04B036-B622-40CF-887E-91C4279B410D}" srcId="{AF4FA5F5-9FAB-4EDC-B2F4-B8339E9E49FA}" destId="{66EC9533-82E9-45C7-97A3-085A95CDC08B}" srcOrd="2" destOrd="0" parTransId="{181ED3FE-856F-444A-95EB-C3BFAB0E0932}" sibTransId="{36D4F8FB-7DB5-4052-8F71-7F8BE6D1D407}"/>
    <dgm:cxn modelId="{12419B90-0E54-4A47-982F-35479A106CE9}" type="presOf" srcId="{CDDE7FA6-8FE7-4B17-BD35-F3B4A9DE540A}" destId="{AE72EDAF-7F96-4DA8-82FD-D35243E94BEB}" srcOrd="0" destOrd="0" presId="urn:microsoft.com/office/officeart/2005/8/layout/funnel1"/>
    <dgm:cxn modelId="{9A32DB05-7BF2-41F2-8535-4B1FAB41263B}" srcId="{AF4FA5F5-9FAB-4EDC-B2F4-B8339E9E49FA}" destId="{AAD80D8C-3673-4D7A-8834-58B3B268510A}" srcOrd="3" destOrd="0" parTransId="{94462D59-C566-4A0F-B0ED-C6FA3CB3704D}" sibTransId="{3402FD75-137C-4F54-87F0-905C52B440DE}"/>
    <dgm:cxn modelId="{8569E3C2-4936-49E9-97FE-7C4381DEF293}" type="presOf" srcId="{66EC9533-82E9-45C7-97A3-085A95CDC08B}" destId="{7F988EB1-29E4-4B4A-9DC7-06FFAC548181}" srcOrd="0" destOrd="0" presId="urn:microsoft.com/office/officeart/2005/8/layout/funnel1"/>
    <dgm:cxn modelId="{6F7BFC4E-0504-4C84-A8AA-3128CCE0939C}" type="presOf" srcId="{AAD80D8C-3673-4D7A-8834-58B3B268510A}" destId="{B8A1BB0D-4F8D-4F11-8D81-BA010583CD5B}" srcOrd="0" destOrd="0" presId="urn:microsoft.com/office/officeart/2005/8/layout/funnel1"/>
    <dgm:cxn modelId="{03469D84-3274-49B1-8230-A60064DB3F38}" srcId="{AF4FA5F5-9FAB-4EDC-B2F4-B8339E9E49FA}" destId="{CDDE7FA6-8FE7-4B17-BD35-F3B4A9DE540A}" srcOrd="0" destOrd="0" parTransId="{E0C0C00B-BB88-4552-9045-1E95D8B8CC07}" sibTransId="{823B9C71-B2BD-43C5-BA8C-042C28EDFF64}"/>
    <dgm:cxn modelId="{CD7208A4-35FF-4A46-95BF-1B6892C7557E}" type="presOf" srcId="{B3049CF4-9C9A-4491-88D1-A72FD6422AA4}" destId="{DB1070D5-76CE-4168-AD56-4F49E2A764CF}" srcOrd="0" destOrd="0" presId="urn:microsoft.com/office/officeart/2005/8/layout/funnel1"/>
    <dgm:cxn modelId="{27664A54-5647-437C-B187-2C4173510B15}" srcId="{AF4FA5F5-9FAB-4EDC-B2F4-B8339E9E49FA}" destId="{B3049CF4-9C9A-4491-88D1-A72FD6422AA4}" srcOrd="1" destOrd="0" parTransId="{20D410AB-0D6E-4D3F-87C5-87F94C6ED83B}" sibTransId="{959CF4E3-A7E8-4D51-BEDB-ED554F89261B}"/>
    <dgm:cxn modelId="{C9050356-E58C-4E93-BBEE-E9722E3E8687}" type="presParOf" srcId="{6CCF8CCE-FC6F-4A66-AE8A-40C2E2A8CD54}" destId="{26D62F21-2619-4B56-8062-6AE66C3E1814}" srcOrd="0" destOrd="0" presId="urn:microsoft.com/office/officeart/2005/8/layout/funnel1"/>
    <dgm:cxn modelId="{F6E121AC-18D9-496B-B407-EFB3A38AC8DF}" type="presParOf" srcId="{6CCF8CCE-FC6F-4A66-AE8A-40C2E2A8CD54}" destId="{29E450BE-ECCF-4219-925D-E29AA4234FCE}" srcOrd="1" destOrd="0" presId="urn:microsoft.com/office/officeart/2005/8/layout/funnel1"/>
    <dgm:cxn modelId="{A63ADEB5-40F8-40D3-BF56-46D29EDE6EB6}" type="presParOf" srcId="{6CCF8CCE-FC6F-4A66-AE8A-40C2E2A8CD54}" destId="{B8A1BB0D-4F8D-4F11-8D81-BA010583CD5B}" srcOrd="2" destOrd="0" presId="urn:microsoft.com/office/officeart/2005/8/layout/funnel1"/>
    <dgm:cxn modelId="{2A5F9A07-EC7C-409A-AE1D-8E4A437E9E97}" type="presParOf" srcId="{6CCF8CCE-FC6F-4A66-AE8A-40C2E2A8CD54}" destId="{7F988EB1-29E4-4B4A-9DC7-06FFAC548181}" srcOrd="3" destOrd="0" presId="urn:microsoft.com/office/officeart/2005/8/layout/funnel1"/>
    <dgm:cxn modelId="{F358052D-A3AA-4185-AF48-D2536782DBAF}" type="presParOf" srcId="{6CCF8CCE-FC6F-4A66-AE8A-40C2E2A8CD54}" destId="{DB1070D5-76CE-4168-AD56-4F49E2A764CF}" srcOrd="4" destOrd="0" presId="urn:microsoft.com/office/officeart/2005/8/layout/funnel1"/>
    <dgm:cxn modelId="{97135FCB-2A8C-4392-83E5-DA63D5DD1D55}" type="presParOf" srcId="{6CCF8CCE-FC6F-4A66-AE8A-40C2E2A8CD54}" destId="{AE72EDAF-7F96-4DA8-82FD-D35243E94BEB}" srcOrd="5" destOrd="0" presId="urn:microsoft.com/office/officeart/2005/8/layout/funnel1"/>
    <dgm:cxn modelId="{3598376E-8715-4E8D-974F-AEAD1305AD0F}" type="presParOf" srcId="{6CCF8CCE-FC6F-4A66-AE8A-40C2E2A8CD54}" destId="{54F8B389-1132-46CB-A7C8-25E61241DC0E}"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32C2FE-B9BB-483C-AC9E-0FEFC1E46B49}"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A9E2EDBE-F4E9-448A-9A74-FDF579DC6BD1}">
      <dgm:prSet phldrT="[Text]" custT="1"/>
      <dgm:spPr/>
      <dgm:t>
        <a:bodyPr/>
        <a:lstStyle/>
        <a:p>
          <a:r>
            <a:rPr lang="en-US" sz="2400" dirty="0" smtClean="0"/>
            <a:t>Reason for Referral</a:t>
          </a:r>
        </a:p>
        <a:p>
          <a:r>
            <a:rPr lang="en-US" sz="2400" dirty="0" smtClean="0"/>
            <a:t>Historical Data</a:t>
          </a:r>
        </a:p>
        <a:p>
          <a:r>
            <a:rPr lang="en-US" sz="2400" dirty="0" smtClean="0"/>
            <a:t>RtI Data</a:t>
          </a:r>
        </a:p>
        <a:p>
          <a:r>
            <a:rPr lang="en-US" sz="2400" dirty="0" smtClean="0"/>
            <a:t>Multiple Sources </a:t>
          </a:r>
          <a:endParaRPr lang="en-US" sz="2400" dirty="0"/>
        </a:p>
      </dgm:t>
    </dgm:pt>
    <dgm:pt modelId="{385BE42B-8ED8-409A-96EA-ABB1DBFFC15F}" type="parTrans" cxnId="{C347D37A-F99A-46C0-BD87-1218E640EB2B}">
      <dgm:prSet/>
      <dgm:spPr/>
      <dgm:t>
        <a:bodyPr/>
        <a:lstStyle/>
        <a:p>
          <a:endParaRPr lang="en-US"/>
        </a:p>
      </dgm:t>
    </dgm:pt>
    <dgm:pt modelId="{F4DB04D6-6EE4-42F3-B0AB-D3558EA628D7}" type="sibTrans" cxnId="{C347D37A-F99A-46C0-BD87-1218E640EB2B}">
      <dgm:prSet/>
      <dgm:spPr/>
      <dgm:t>
        <a:bodyPr/>
        <a:lstStyle/>
        <a:p>
          <a:endParaRPr lang="en-US"/>
        </a:p>
      </dgm:t>
    </dgm:pt>
    <dgm:pt modelId="{267F1284-8A9D-49EE-8D38-6CA848887C33}">
      <dgm:prSet phldrT="[Text]" custT="1"/>
      <dgm:spPr/>
      <dgm:t>
        <a:bodyPr/>
        <a:lstStyle/>
        <a:p>
          <a:r>
            <a:rPr lang="en-US" sz="2400" dirty="0" smtClean="0"/>
            <a:t>FIE Test Battery</a:t>
          </a:r>
          <a:endParaRPr lang="en-US" sz="2400" dirty="0"/>
        </a:p>
      </dgm:t>
    </dgm:pt>
    <dgm:pt modelId="{CAB878C7-62A0-4F19-8FB3-2BC739F3C362}" type="parTrans" cxnId="{76BCACEC-44D4-402E-96F3-3F9B87998CF3}">
      <dgm:prSet/>
      <dgm:spPr/>
      <dgm:t>
        <a:bodyPr/>
        <a:lstStyle/>
        <a:p>
          <a:endParaRPr lang="en-US"/>
        </a:p>
      </dgm:t>
    </dgm:pt>
    <dgm:pt modelId="{1B86AF93-25E5-444E-9ECF-CD1EB1A19959}" type="sibTrans" cxnId="{76BCACEC-44D4-402E-96F3-3F9B87998CF3}">
      <dgm:prSet/>
      <dgm:spPr/>
      <dgm:t>
        <a:bodyPr/>
        <a:lstStyle/>
        <a:p>
          <a:endParaRPr lang="en-US"/>
        </a:p>
      </dgm:t>
    </dgm:pt>
    <dgm:pt modelId="{8B144A30-5167-4A99-BDA6-D8B20E5C64A0}" type="pres">
      <dgm:prSet presAssocID="{2632C2FE-B9BB-483C-AC9E-0FEFC1E46B49}" presName="diagram" presStyleCnt="0">
        <dgm:presLayoutVars>
          <dgm:dir/>
          <dgm:resizeHandles val="exact"/>
        </dgm:presLayoutVars>
      </dgm:prSet>
      <dgm:spPr/>
      <dgm:t>
        <a:bodyPr/>
        <a:lstStyle/>
        <a:p>
          <a:endParaRPr lang="en-US"/>
        </a:p>
      </dgm:t>
    </dgm:pt>
    <dgm:pt modelId="{BCB8A1AF-CDF0-49D4-B17F-EAD17F0225E8}" type="pres">
      <dgm:prSet presAssocID="{A9E2EDBE-F4E9-448A-9A74-FDF579DC6BD1}" presName="arrow" presStyleLbl="node1" presStyleIdx="0" presStyleCnt="2">
        <dgm:presLayoutVars>
          <dgm:bulletEnabled val="1"/>
        </dgm:presLayoutVars>
      </dgm:prSet>
      <dgm:spPr/>
      <dgm:t>
        <a:bodyPr/>
        <a:lstStyle/>
        <a:p>
          <a:endParaRPr lang="en-US"/>
        </a:p>
      </dgm:t>
    </dgm:pt>
    <dgm:pt modelId="{7E5A3FD2-9EF7-4D61-A8BD-09A0D8E19F66}" type="pres">
      <dgm:prSet presAssocID="{267F1284-8A9D-49EE-8D38-6CA848887C33}" presName="arrow" presStyleLbl="node1" presStyleIdx="1" presStyleCnt="2">
        <dgm:presLayoutVars>
          <dgm:bulletEnabled val="1"/>
        </dgm:presLayoutVars>
      </dgm:prSet>
      <dgm:spPr/>
      <dgm:t>
        <a:bodyPr/>
        <a:lstStyle/>
        <a:p>
          <a:endParaRPr lang="en-US"/>
        </a:p>
      </dgm:t>
    </dgm:pt>
  </dgm:ptLst>
  <dgm:cxnLst>
    <dgm:cxn modelId="{C347D37A-F99A-46C0-BD87-1218E640EB2B}" srcId="{2632C2FE-B9BB-483C-AC9E-0FEFC1E46B49}" destId="{A9E2EDBE-F4E9-448A-9A74-FDF579DC6BD1}" srcOrd="0" destOrd="0" parTransId="{385BE42B-8ED8-409A-96EA-ABB1DBFFC15F}" sibTransId="{F4DB04D6-6EE4-42F3-B0AB-D3558EA628D7}"/>
    <dgm:cxn modelId="{6E4CE617-7B0B-4F28-B164-49E319B19F58}" type="presOf" srcId="{267F1284-8A9D-49EE-8D38-6CA848887C33}" destId="{7E5A3FD2-9EF7-4D61-A8BD-09A0D8E19F66}" srcOrd="0" destOrd="0" presId="urn:microsoft.com/office/officeart/2005/8/layout/arrow5"/>
    <dgm:cxn modelId="{B79F05E7-6086-489C-BB8B-51E73C26110C}" type="presOf" srcId="{2632C2FE-B9BB-483C-AC9E-0FEFC1E46B49}" destId="{8B144A30-5167-4A99-BDA6-D8B20E5C64A0}" srcOrd="0" destOrd="0" presId="urn:microsoft.com/office/officeart/2005/8/layout/arrow5"/>
    <dgm:cxn modelId="{76BCACEC-44D4-402E-96F3-3F9B87998CF3}" srcId="{2632C2FE-B9BB-483C-AC9E-0FEFC1E46B49}" destId="{267F1284-8A9D-49EE-8D38-6CA848887C33}" srcOrd="1" destOrd="0" parTransId="{CAB878C7-62A0-4F19-8FB3-2BC739F3C362}" sibTransId="{1B86AF93-25E5-444E-9ECF-CD1EB1A19959}"/>
    <dgm:cxn modelId="{A5846402-8463-49AD-930E-E3DFDA255415}" type="presOf" srcId="{A9E2EDBE-F4E9-448A-9A74-FDF579DC6BD1}" destId="{BCB8A1AF-CDF0-49D4-B17F-EAD17F0225E8}" srcOrd="0" destOrd="0" presId="urn:microsoft.com/office/officeart/2005/8/layout/arrow5"/>
    <dgm:cxn modelId="{F08CB593-A28F-4D9A-B247-13CEAB4E799D}" type="presParOf" srcId="{8B144A30-5167-4A99-BDA6-D8B20E5C64A0}" destId="{BCB8A1AF-CDF0-49D4-B17F-EAD17F0225E8}" srcOrd="0" destOrd="0" presId="urn:microsoft.com/office/officeart/2005/8/layout/arrow5"/>
    <dgm:cxn modelId="{5B3AE4D2-6DB6-458C-B1CD-46244564A974}" type="presParOf" srcId="{8B144A30-5167-4A99-BDA6-D8B20E5C64A0}" destId="{7E5A3FD2-9EF7-4D61-A8BD-09A0D8E19F66}"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E59E6-3173-4B34-ACCB-948971EDD5C1}">
      <dsp:nvSpPr>
        <dsp:cNvPr id="0" name=""/>
        <dsp:cNvSpPr/>
      </dsp:nvSpPr>
      <dsp:spPr>
        <a:xfrm>
          <a:off x="2438392" y="3444751"/>
          <a:ext cx="2743214" cy="2574956"/>
        </a:xfrm>
        <a:prstGeom prst="ellips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baseline="0" dirty="0" smtClean="0"/>
            <a:t>Strong Leader</a:t>
          </a:r>
          <a:endParaRPr lang="en-US" sz="2400" kern="1200" baseline="0" dirty="0"/>
        </a:p>
      </dsp:txBody>
      <dsp:txXfrm>
        <a:off x="2840126" y="3821845"/>
        <a:ext cx="1939746" cy="1820768"/>
      </dsp:txXfrm>
    </dsp:sp>
    <dsp:sp modelId="{8D28FD79-3D5B-4575-A79C-D6A6BB43933D}">
      <dsp:nvSpPr>
        <dsp:cNvPr id="0" name=""/>
        <dsp:cNvSpPr/>
      </dsp:nvSpPr>
      <dsp:spPr>
        <a:xfrm rot="13318464">
          <a:off x="1149298" y="2787415"/>
          <a:ext cx="1535546" cy="483888"/>
        </a:xfrm>
        <a:prstGeom prst="leftArrow">
          <a:avLst>
            <a:gd name="adj1" fmla="val 60000"/>
            <a:gd name="adj2" fmla="val 50000"/>
          </a:avLst>
        </a:prstGeom>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163E7611-D7C7-4547-93B9-457783105F04}">
      <dsp:nvSpPr>
        <dsp:cNvPr id="0" name=""/>
        <dsp:cNvSpPr/>
      </dsp:nvSpPr>
      <dsp:spPr>
        <a:xfrm>
          <a:off x="99994" y="1415147"/>
          <a:ext cx="2017052" cy="1773688"/>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 </a:t>
          </a:r>
          <a:r>
            <a:rPr lang="en-US" sz="2400" kern="1200" dirty="0" smtClean="0"/>
            <a:t>Focused on Ongoing RtI Vision</a:t>
          </a:r>
          <a:endParaRPr lang="en-US" sz="2400" kern="1200" baseline="0" dirty="0"/>
        </a:p>
      </dsp:txBody>
      <dsp:txXfrm>
        <a:off x="151944" y="1467097"/>
        <a:ext cx="1913152" cy="1669788"/>
      </dsp:txXfrm>
    </dsp:sp>
    <dsp:sp modelId="{72A03C05-1946-4EED-B18B-579546CBDB34}">
      <dsp:nvSpPr>
        <dsp:cNvPr id="0" name=""/>
        <dsp:cNvSpPr/>
      </dsp:nvSpPr>
      <dsp:spPr>
        <a:xfrm rot="16086276">
          <a:off x="2987199" y="2031553"/>
          <a:ext cx="1482866" cy="483888"/>
        </a:xfrm>
        <a:prstGeom prst="leftArrow">
          <a:avLst>
            <a:gd name="adj1" fmla="val 60000"/>
            <a:gd name="adj2" fmla="val 50000"/>
          </a:avLst>
        </a:prstGeom>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7C1869DB-6DFC-4AD0-A6F1-9064FB236B48}">
      <dsp:nvSpPr>
        <dsp:cNvPr id="0" name=""/>
        <dsp:cNvSpPr/>
      </dsp:nvSpPr>
      <dsp:spPr>
        <a:xfrm>
          <a:off x="2685369" y="336964"/>
          <a:ext cx="2017052" cy="1773688"/>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34290" rIns="34290" bIns="34290" numCol="1" spcCol="1270" anchor="ctr" anchorCtr="0">
          <a:noAutofit/>
        </a:bodyPr>
        <a:lstStyle/>
        <a:p>
          <a:pPr lvl="0" algn="ctr" defTabSz="800100">
            <a:lnSpc>
              <a:spcPct val="90000"/>
            </a:lnSpc>
            <a:spcBef>
              <a:spcPct val="0"/>
            </a:spcBef>
            <a:spcAft>
              <a:spcPct val="35000"/>
            </a:spcAft>
          </a:pPr>
          <a:r>
            <a:rPr lang="en-US" sz="1800" kern="1200" dirty="0" smtClean="0"/>
            <a:t> </a:t>
          </a:r>
          <a:r>
            <a:rPr lang="en-US" sz="2400" kern="1200" dirty="0" smtClean="0"/>
            <a:t>Well versed in District RtI  Philosophy</a:t>
          </a:r>
          <a:endParaRPr lang="en-US" sz="2400" kern="1200" baseline="0" dirty="0"/>
        </a:p>
      </dsp:txBody>
      <dsp:txXfrm>
        <a:off x="2737319" y="388914"/>
        <a:ext cx="1913152" cy="1669788"/>
      </dsp:txXfrm>
    </dsp:sp>
    <dsp:sp modelId="{A3DF1C83-1DDF-462F-9FD2-C72526A81966}">
      <dsp:nvSpPr>
        <dsp:cNvPr id="0" name=""/>
        <dsp:cNvSpPr/>
      </dsp:nvSpPr>
      <dsp:spPr>
        <a:xfrm rot="19033656">
          <a:off x="4740092" y="2841137"/>
          <a:ext cx="1499595" cy="483888"/>
        </a:xfrm>
        <a:prstGeom prst="leftArrow">
          <a:avLst>
            <a:gd name="adj1" fmla="val 60000"/>
            <a:gd name="adj2" fmla="val 50000"/>
          </a:avLst>
        </a:prstGeom>
        <a:gradFill rotWithShape="0">
          <a:gsLst>
            <a:gs pos="0">
              <a:schemeClr val="bg2">
                <a:lumMod val="50000"/>
              </a:schemeClr>
            </a:gs>
            <a:gs pos="80000">
              <a:schemeClr val="accent4">
                <a:tint val="60000"/>
                <a:hueOff val="0"/>
                <a:satOff val="0"/>
                <a:lumOff val="0"/>
                <a:alphaOff val="0"/>
                <a:shade val="93000"/>
                <a:satMod val="130000"/>
              </a:schemeClr>
            </a:gs>
            <a:gs pos="100000">
              <a:schemeClr val="accent4">
                <a:tint val="60000"/>
                <a:hueOff val="0"/>
                <a:satOff val="0"/>
                <a:lumOff val="0"/>
                <a:alphaOff val="0"/>
                <a:shade val="94000"/>
                <a:satMod val="13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75FB5BCF-7D0C-458E-BCBB-312EBB33E883}">
      <dsp:nvSpPr>
        <dsp:cNvPr id="0" name=""/>
        <dsp:cNvSpPr/>
      </dsp:nvSpPr>
      <dsp:spPr>
        <a:xfrm>
          <a:off x="5428424" y="443422"/>
          <a:ext cx="2017052" cy="3717147"/>
        </a:xfrm>
        <a:prstGeom prst="roundRect">
          <a:avLst>
            <a:gd name="adj" fmla="val 10000"/>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1440" tIns="45720" rIns="45720" bIns="45720" numCol="1" spcCol="1270" anchor="ctr" anchorCtr="0">
          <a:noAutofit/>
        </a:bodyPr>
        <a:lstStyle/>
        <a:p>
          <a:pPr lvl="0" algn="ctr" defTabSz="1066800">
            <a:lnSpc>
              <a:spcPct val="90000"/>
            </a:lnSpc>
            <a:spcBef>
              <a:spcPct val="0"/>
            </a:spcBef>
            <a:spcAft>
              <a:spcPct val="35000"/>
            </a:spcAft>
          </a:pPr>
          <a:r>
            <a:rPr lang="en-US" sz="2400" kern="1200" dirty="0" smtClean="0"/>
            <a:t>Uses ongoing evaluation of needs to drive resource allocation and professional development</a:t>
          </a:r>
          <a:endParaRPr lang="en-US" sz="2400" kern="1200" baseline="0" dirty="0"/>
        </a:p>
      </dsp:txBody>
      <dsp:txXfrm>
        <a:off x="5487501" y="502499"/>
        <a:ext cx="1898898" cy="35989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F448AA-0A91-460C-82A3-CB32AF9DD1F2}">
      <dsp:nvSpPr>
        <dsp:cNvPr id="0" name=""/>
        <dsp:cNvSpPr/>
      </dsp:nvSpPr>
      <dsp:spPr>
        <a:xfrm>
          <a:off x="-52068" y="166629"/>
          <a:ext cx="8331200" cy="5207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972ED1-8F36-40F0-8409-141E304406EB}">
      <dsp:nvSpPr>
        <dsp:cNvPr id="0" name=""/>
        <dsp:cNvSpPr/>
      </dsp:nvSpPr>
      <dsp:spPr>
        <a:xfrm>
          <a:off x="1005994" y="3760500"/>
          <a:ext cx="216611" cy="216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42289D-462B-447E-82A1-64BFBCEC29B8}">
      <dsp:nvSpPr>
        <dsp:cNvPr id="0" name=""/>
        <dsp:cNvSpPr/>
      </dsp:nvSpPr>
      <dsp:spPr>
        <a:xfrm>
          <a:off x="0" y="4021561"/>
          <a:ext cx="3625037" cy="15325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778" tIns="0" rIns="0" bIns="0" numCol="1" spcCol="1270" anchor="t" anchorCtr="0">
          <a:noAutofit/>
        </a:bodyPr>
        <a:lstStyle/>
        <a:p>
          <a:pPr lvl="0" algn="l" defTabSz="1066800">
            <a:lnSpc>
              <a:spcPct val="90000"/>
            </a:lnSpc>
            <a:spcBef>
              <a:spcPct val="0"/>
            </a:spcBef>
            <a:spcAft>
              <a:spcPct val="35000"/>
            </a:spcAft>
          </a:pPr>
          <a:r>
            <a:rPr lang="en-US" sz="2400" kern="1200" dirty="0" smtClean="0"/>
            <a:t>Study and plan ongoing RtI development.</a:t>
          </a:r>
          <a:endParaRPr lang="en-US" sz="2400" kern="1200" dirty="0"/>
        </a:p>
      </dsp:txBody>
      <dsp:txXfrm>
        <a:off x="0" y="4021561"/>
        <a:ext cx="3625037" cy="1532571"/>
      </dsp:txXfrm>
    </dsp:sp>
    <dsp:sp modelId="{28100E19-5623-4F90-8BF9-9F0B3615AC90}">
      <dsp:nvSpPr>
        <dsp:cNvPr id="0" name=""/>
        <dsp:cNvSpPr/>
      </dsp:nvSpPr>
      <dsp:spPr>
        <a:xfrm>
          <a:off x="2918004" y="2345238"/>
          <a:ext cx="391566" cy="3915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EEA999-103F-4D6C-A1AB-D47D9DD2946B}">
      <dsp:nvSpPr>
        <dsp:cNvPr id="0" name=""/>
        <dsp:cNvSpPr/>
      </dsp:nvSpPr>
      <dsp:spPr>
        <a:xfrm>
          <a:off x="2030734" y="3060025"/>
          <a:ext cx="4165593" cy="24923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7483" tIns="0" rIns="0" bIns="0" numCol="1" spcCol="1270" anchor="t" anchorCtr="0">
          <a:noAutofit/>
        </a:bodyPr>
        <a:lstStyle/>
        <a:p>
          <a:pPr lvl="0" algn="l" defTabSz="1066800">
            <a:lnSpc>
              <a:spcPct val="90000"/>
            </a:lnSpc>
            <a:spcBef>
              <a:spcPct val="0"/>
            </a:spcBef>
            <a:spcAft>
              <a:spcPct val="35000"/>
            </a:spcAft>
          </a:pPr>
          <a:r>
            <a:rPr lang="en-US" sz="2400" kern="1200" dirty="0" smtClean="0"/>
            <a:t>Embed data based decisions across all systems</a:t>
          </a:r>
          <a:endParaRPr lang="en-US" sz="2400" kern="1200" dirty="0"/>
        </a:p>
      </dsp:txBody>
      <dsp:txXfrm>
        <a:off x="2030734" y="3060025"/>
        <a:ext cx="4165593" cy="2492383"/>
      </dsp:txXfrm>
    </dsp:sp>
    <dsp:sp modelId="{47BDB1E1-8391-4D6C-B416-7ABDC66DFBBF}">
      <dsp:nvSpPr>
        <dsp:cNvPr id="0" name=""/>
        <dsp:cNvSpPr/>
      </dsp:nvSpPr>
      <dsp:spPr>
        <a:xfrm>
          <a:off x="5217415" y="1484000"/>
          <a:ext cx="541528" cy="54152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E5F8C0-F308-416D-9FCE-752E36290E42}">
      <dsp:nvSpPr>
        <dsp:cNvPr id="0" name=""/>
        <dsp:cNvSpPr/>
      </dsp:nvSpPr>
      <dsp:spPr>
        <a:xfrm>
          <a:off x="4592578" y="2046354"/>
          <a:ext cx="3790689" cy="3035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6944" tIns="0" rIns="0" bIns="0" numCol="1" spcCol="1270" anchor="t" anchorCtr="0">
          <a:noAutofit/>
        </a:bodyPr>
        <a:lstStyle/>
        <a:p>
          <a:pPr lvl="0" algn="l" defTabSz="1066800">
            <a:lnSpc>
              <a:spcPct val="90000"/>
            </a:lnSpc>
            <a:spcBef>
              <a:spcPct val="0"/>
            </a:spcBef>
            <a:spcAft>
              <a:spcPct val="35000"/>
            </a:spcAft>
          </a:pPr>
          <a:r>
            <a:rPr lang="en-US" sz="2400" kern="1200" dirty="0" smtClean="0"/>
            <a:t>Use hybrid model of problem solving.</a:t>
          </a:r>
          <a:endParaRPr lang="en-US" sz="2400" kern="1200" dirty="0"/>
        </a:p>
      </dsp:txBody>
      <dsp:txXfrm>
        <a:off x="4592578" y="2046354"/>
        <a:ext cx="3790689" cy="30356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62F21-2619-4B56-8062-6AE66C3E1814}">
      <dsp:nvSpPr>
        <dsp:cNvPr id="0" name=""/>
        <dsp:cNvSpPr/>
      </dsp:nvSpPr>
      <dsp:spPr>
        <a:xfrm>
          <a:off x="4694330" y="2057403"/>
          <a:ext cx="1497708" cy="1395285"/>
        </a:xfrm>
        <a:prstGeom prst="ellipse">
          <a:avLst/>
        </a:prstGeom>
        <a:blipFill rotWithShape="0">
          <a:blip xmlns:r="http://schemas.openxmlformats.org/officeDocument/2006/relationships" r:embed="rId1"/>
          <a:stretch>
            <a:fillRect/>
          </a:stretch>
        </a:blipFill>
        <a:ln>
          <a:noFill/>
        </a:ln>
        <a:effectLst/>
      </dsp:spPr>
      <dsp:style>
        <a:lnRef idx="0">
          <a:scrgbClr r="0" g="0" b="0"/>
        </a:lnRef>
        <a:fillRef idx="1">
          <a:scrgbClr r="0" g="0" b="0"/>
        </a:fillRef>
        <a:effectRef idx="0">
          <a:scrgbClr r="0" g="0" b="0"/>
        </a:effectRef>
        <a:fontRef idx="minor"/>
      </dsp:style>
    </dsp:sp>
    <dsp:sp modelId="{29E450BE-ECCF-4219-925D-E29AA4234FCE}">
      <dsp:nvSpPr>
        <dsp:cNvPr id="0" name=""/>
        <dsp:cNvSpPr/>
      </dsp:nvSpPr>
      <dsp:spPr>
        <a:xfrm>
          <a:off x="5150607" y="3581399"/>
          <a:ext cx="778619" cy="498316"/>
        </a:xfrm>
        <a:prstGeom prst="downArrow">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A1BB0D-4F8D-4F11-8D81-BA010583CD5B}">
      <dsp:nvSpPr>
        <dsp:cNvPr id="0" name=""/>
        <dsp:cNvSpPr/>
      </dsp:nvSpPr>
      <dsp:spPr>
        <a:xfrm>
          <a:off x="3668513" y="4017675"/>
          <a:ext cx="3737372" cy="9343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ts val="0"/>
            </a:spcAft>
          </a:pPr>
          <a:r>
            <a:rPr lang="en-US" sz="2400" kern="1200" dirty="0" smtClean="0"/>
            <a:t>Referral Question</a:t>
          </a:r>
        </a:p>
        <a:p>
          <a:pPr lvl="0" algn="ctr" defTabSz="1066800">
            <a:lnSpc>
              <a:spcPct val="90000"/>
            </a:lnSpc>
            <a:spcBef>
              <a:spcPct val="0"/>
            </a:spcBef>
            <a:spcAft>
              <a:spcPts val="0"/>
            </a:spcAft>
          </a:pPr>
          <a:r>
            <a:rPr lang="en-US" sz="2400" kern="1200" dirty="0" smtClean="0"/>
            <a:t>Test Selection</a:t>
          </a:r>
        </a:p>
        <a:p>
          <a:pPr lvl="0" algn="ctr" defTabSz="1066800">
            <a:lnSpc>
              <a:spcPct val="90000"/>
            </a:lnSpc>
            <a:spcBef>
              <a:spcPct val="0"/>
            </a:spcBef>
            <a:spcAft>
              <a:spcPts val="0"/>
            </a:spcAft>
          </a:pPr>
          <a:r>
            <a:rPr lang="en-US" sz="2400" kern="1200" dirty="0" smtClean="0"/>
            <a:t>Interpretation</a:t>
          </a:r>
          <a:endParaRPr lang="en-US" sz="2400" kern="1200" dirty="0"/>
        </a:p>
      </dsp:txBody>
      <dsp:txXfrm>
        <a:off x="3668513" y="4017675"/>
        <a:ext cx="3737372" cy="934343"/>
      </dsp:txXfrm>
    </dsp:sp>
    <dsp:sp modelId="{7F988EB1-29E4-4B4A-9DC7-06FFAC548181}">
      <dsp:nvSpPr>
        <dsp:cNvPr id="0" name=""/>
        <dsp:cNvSpPr/>
      </dsp:nvSpPr>
      <dsp:spPr>
        <a:xfrm>
          <a:off x="4729821" y="85911"/>
          <a:ext cx="1401514" cy="1401514"/>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Diagnostics</a:t>
          </a:r>
          <a:endParaRPr lang="en-US" sz="1600" kern="1200" dirty="0"/>
        </a:p>
      </dsp:txBody>
      <dsp:txXfrm>
        <a:off x="4935068" y="291158"/>
        <a:ext cx="991020" cy="991020"/>
      </dsp:txXfrm>
    </dsp:sp>
    <dsp:sp modelId="{DB1070D5-76CE-4168-AD56-4F49E2A764CF}">
      <dsp:nvSpPr>
        <dsp:cNvPr id="0" name=""/>
        <dsp:cNvSpPr/>
      </dsp:nvSpPr>
      <dsp:spPr>
        <a:xfrm>
          <a:off x="3775354" y="922878"/>
          <a:ext cx="1401514" cy="1401514"/>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PM</a:t>
          </a:r>
          <a:endParaRPr lang="en-US" sz="1600" kern="1200" dirty="0"/>
        </a:p>
      </dsp:txBody>
      <dsp:txXfrm>
        <a:off x="3980601" y="1128125"/>
        <a:ext cx="991020" cy="991020"/>
      </dsp:txXfrm>
    </dsp:sp>
    <dsp:sp modelId="{AE72EDAF-7F96-4DA8-82FD-D35243E94BEB}">
      <dsp:nvSpPr>
        <dsp:cNvPr id="0" name=""/>
        <dsp:cNvSpPr/>
      </dsp:nvSpPr>
      <dsp:spPr>
        <a:xfrm>
          <a:off x="5872794" y="677798"/>
          <a:ext cx="1401514" cy="1401514"/>
        </a:xfrm>
        <a:prstGeom prst="ellipse">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Summative</a:t>
          </a:r>
          <a:endParaRPr lang="en-US" sz="1600" kern="1200" dirty="0"/>
        </a:p>
      </dsp:txBody>
      <dsp:txXfrm>
        <a:off x="6078041" y="883045"/>
        <a:ext cx="991020" cy="991020"/>
      </dsp:txXfrm>
    </dsp:sp>
    <dsp:sp modelId="{54F8B389-1132-46CB-A7C8-25E61241DC0E}">
      <dsp:nvSpPr>
        <dsp:cNvPr id="0" name=""/>
        <dsp:cNvSpPr/>
      </dsp:nvSpPr>
      <dsp:spPr>
        <a:xfrm>
          <a:off x="2984503" y="226205"/>
          <a:ext cx="5199226" cy="3488214"/>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8A1AF-CDF0-49D4-B17F-EAD17F0225E8}">
      <dsp:nvSpPr>
        <dsp:cNvPr id="0" name=""/>
        <dsp:cNvSpPr/>
      </dsp:nvSpPr>
      <dsp:spPr>
        <a:xfrm rot="16200000">
          <a:off x="1036" y="1984"/>
          <a:ext cx="4521993" cy="4521993"/>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Reason for Referral</a:t>
          </a:r>
        </a:p>
        <a:p>
          <a:pPr lvl="0" algn="ctr" defTabSz="1066800">
            <a:lnSpc>
              <a:spcPct val="90000"/>
            </a:lnSpc>
            <a:spcBef>
              <a:spcPct val="0"/>
            </a:spcBef>
            <a:spcAft>
              <a:spcPct val="35000"/>
            </a:spcAft>
          </a:pPr>
          <a:r>
            <a:rPr lang="en-US" sz="2400" kern="1200" dirty="0" smtClean="0"/>
            <a:t>Historical Data</a:t>
          </a:r>
        </a:p>
        <a:p>
          <a:pPr lvl="0" algn="ctr" defTabSz="1066800">
            <a:lnSpc>
              <a:spcPct val="90000"/>
            </a:lnSpc>
            <a:spcBef>
              <a:spcPct val="0"/>
            </a:spcBef>
            <a:spcAft>
              <a:spcPct val="35000"/>
            </a:spcAft>
          </a:pPr>
          <a:r>
            <a:rPr lang="en-US" sz="2400" kern="1200" dirty="0" smtClean="0"/>
            <a:t>RtI Data</a:t>
          </a:r>
        </a:p>
        <a:p>
          <a:pPr lvl="0" algn="ctr" defTabSz="1066800">
            <a:lnSpc>
              <a:spcPct val="90000"/>
            </a:lnSpc>
            <a:spcBef>
              <a:spcPct val="0"/>
            </a:spcBef>
            <a:spcAft>
              <a:spcPct val="35000"/>
            </a:spcAft>
          </a:pPr>
          <a:r>
            <a:rPr lang="en-US" sz="2400" kern="1200" dirty="0" smtClean="0"/>
            <a:t>Multiple Sources </a:t>
          </a:r>
          <a:endParaRPr lang="en-US" sz="2400" kern="1200" dirty="0"/>
        </a:p>
      </dsp:txBody>
      <dsp:txXfrm rot="5400000">
        <a:off x="1037" y="1132481"/>
        <a:ext cx="3730644" cy="2260997"/>
      </dsp:txXfrm>
    </dsp:sp>
    <dsp:sp modelId="{7E5A3FD2-9EF7-4D61-A8BD-09A0D8E19F66}">
      <dsp:nvSpPr>
        <dsp:cNvPr id="0" name=""/>
        <dsp:cNvSpPr/>
      </dsp:nvSpPr>
      <dsp:spPr>
        <a:xfrm rot="5400000">
          <a:off x="6449769" y="1984"/>
          <a:ext cx="4521993" cy="4521993"/>
        </a:xfrm>
        <a:prstGeom prst="down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FIE Test Battery</a:t>
          </a:r>
          <a:endParaRPr lang="en-US" sz="2400" kern="1200" dirty="0"/>
        </a:p>
      </dsp:txBody>
      <dsp:txXfrm rot="-5400000">
        <a:off x="7241119" y="1132482"/>
        <a:ext cx="3730644" cy="226099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7BF09F-E26F-41E2-8A91-AB49B5D72F60}" type="datetimeFigureOut">
              <a:rPr lang="en-US" smtClean="0"/>
              <a:t>5/20/2014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dirty="0" smtClean="0"/>
              <a:t>Andrea Ogonosky, Ph.D.</a:t>
            </a: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A7CBDC-F0D7-48D4-A810-C16D9FEC85E3}" type="slidenum">
              <a:rPr lang="en-US" smtClean="0"/>
              <a:t>‹#›</a:t>
            </a:fld>
            <a:endParaRPr lang="en-US" dirty="0"/>
          </a:p>
        </p:txBody>
      </p:sp>
    </p:spTree>
    <p:extLst>
      <p:ext uri="{BB962C8B-B14F-4D97-AF65-F5344CB8AC3E}">
        <p14:creationId xmlns:p14="http://schemas.microsoft.com/office/powerpoint/2010/main" val="521054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8D5608-AEBA-4978-BBD3-C20A1CF3035D}" type="datetimeFigureOut">
              <a:rPr lang="en-US" smtClean="0"/>
              <a:t>5/20/2014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23F95A-A13A-4EB9-A6CC-CDD99DC5632A}" type="slidenum">
              <a:rPr lang="en-US" smtClean="0"/>
              <a:t>‹#›</a:t>
            </a:fld>
            <a:endParaRPr lang="en-US" dirty="0"/>
          </a:p>
        </p:txBody>
      </p:sp>
    </p:spTree>
    <p:extLst>
      <p:ext uri="{BB962C8B-B14F-4D97-AF65-F5344CB8AC3E}">
        <p14:creationId xmlns:p14="http://schemas.microsoft.com/office/powerpoint/2010/main" val="3266454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The underlying philosophy of MTSS is simple- use increased levels of ADDED supports, align with </a:t>
            </a:r>
            <a:r>
              <a:rPr lang="en-US" altLang="en-US" dirty="0" smtClean="0"/>
              <a:t>school </a:t>
            </a:r>
            <a:r>
              <a:rPr lang="en-US" altLang="en-US" dirty="0" smtClean="0"/>
              <a:t>needs and infrastructure and support your staff.</a:t>
            </a:r>
          </a:p>
        </p:txBody>
      </p:sp>
      <p:sp>
        <p:nvSpPr>
          <p:cNvPr id="4" name="Header Placeholder 3"/>
          <p:cNvSpPr>
            <a:spLocks noGrp="1"/>
          </p:cNvSpPr>
          <p:nvPr>
            <p:ph type="hdr" sz="quarter"/>
          </p:nvPr>
        </p:nvSpPr>
        <p:spPr/>
        <p:txBody>
          <a:bodyPr/>
          <a:lstStyle/>
          <a:p>
            <a:pPr>
              <a:defRPr/>
            </a:pPr>
            <a:r>
              <a:rPr lang="en-US" dirty="0" smtClean="0"/>
              <a:t>RtI Foundations</a:t>
            </a:r>
            <a:endParaRPr lang="en-US" dirty="0"/>
          </a:p>
        </p:txBody>
      </p:sp>
      <p:sp>
        <p:nvSpPr>
          <p:cNvPr id="1229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21C13F4-CA33-4DF6-85FC-AB5B23657E7B}" type="slidenum">
              <a:rPr lang="en-US" altLang="en-US">
                <a:latin typeface="Calibri" panose="020F0502020204030204" pitchFamily="34" charset="0"/>
              </a:rPr>
              <a:pPr/>
              <a:t>6</a:t>
            </a:fld>
            <a:endParaRPr lang="en-US" altLang="en-US" dirty="0">
              <a:latin typeface="Calibri" panose="020F0502020204030204" pitchFamily="34" charset="0"/>
            </a:endParaRPr>
          </a:p>
        </p:txBody>
      </p:sp>
    </p:spTree>
    <p:extLst>
      <p:ext uri="{BB962C8B-B14F-4D97-AF65-F5344CB8AC3E}">
        <p14:creationId xmlns:p14="http://schemas.microsoft.com/office/powerpoint/2010/main" val="707773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3425" indent="-280988">
              <a:spcBef>
                <a:spcPct val="30000"/>
              </a:spcBef>
              <a:defRPr sz="1200">
                <a:solidFill>
                  <a:schemeClr val="tx1"/>
                </a:solidFill>
                <a:latin typeface="Calibri" pitchFamily="34" charset="0"/>
              </a:defRPr>
            </a:lvl2pPr>
            <a:lvl3pPr marL="1128713" indent="-225425">
              <a:spcBef>
                <a:spcPct val="30000"/>
              </a:spcBef>
              <a:defRPr sz="1200">
                <a:solidFill>
                  <a:schemeClr val="tx1"/>
                </a:solidFill>
                <a:latin typeface="Calibri" pitchFamily="34" charset="0"/>
              </a:defRPr>
            </a:lvl3pPr>
            <a:lvl4pPr marL="1581150" indent="-225425">
              <a:spcBef>
                <a:spcPct val="30000"/>
              </a:spcBef>
              <a:defRPr sz="1200">
                <a:solidFill>
                  <a:schemeClr val="tx1"/>
                </a:solidFill>
                <a:latin typeface="Calibri" pitchFamily="34" charset="0"/>
              </a:defRPr>
            </a:lvl4pPr>
            <a:lvl5pPr marL="2033588" indent="-225425">
              <a:spcBef>
                <a:spcPct val="30000"/>
              </a:spcBef>
              <a:defRPr sz="1200">
                <a:solidFill>
                  <a:schemeClr val="tx1"/>
                </a:solidFill>
                <a:latin typeface="Calibri" pitchFamily="34" charset="0"/>
              </a:defRPr>
            </a:lvl5pPr>
            <a:lvl6pPr marL="2490788" indent="-225425" eaLnBrk="0" fontAlgn="base" hangingPunct="0">
              <a:spcBef>
                <a:spcPct val="30000"/>
              </a:spcBef>
              <a:spcAft>
                <a:spcPct val="0"/>
              </a:spcAft>
              <a:defRPr sz="1200">
                <a:solidFill>
                  <a:schemeClr val="tx1"/>
                </a:solidFill>
                <a:latin typeface="Calibri" pitchFamily="34" charset="0"/>
              </a:defRPr>
            </a:lvl6pPr>
            <a:lvl7pPr marL="2947988" indent="-225425" eaLnBrk="0" fontAlgn="base" hangingPunct="0">
              <a:spcBef>
                <a:spcPct val="30000"/>
              </a:spcBef>
              <a:spcAft>
                <a:spcPct val="0"/>
              </a:spcAft>
              <a:defRPr sz="1200">
                <a:solidFill>
                  <a:schemeClr val="tx1"/>
                </a:solidFill>
                <a:latin typeface="Calibri" pitchFamily="34" charset="0"/>
              </a:defRPr>
            </a:lvl7pPr>
            <a:lvl8pPr marL="3405188" indent="-225425" eaLnBrk="0" fontAlgn="base" hangingPunct="0">
              <a:spcBef>
                <a:spcPct val="30000"/>
              </a:spcBef>
              <a:spcAft>
                <a:spcPct val="0"/>
              </a:spcAft>
              <a:defRPr sz="1200">
                <a:solidFill>
                  <a:schemeClr val="tx1"/>
                </a:solidFill>
                <a:latin typeface="Calibri" pitchFamily="34" charset="0"/>
              </a:defRPr>
            </a:lvl8pPr>
            <a:lvl9pPr marL="3862388" indent="-225425" eaLnBrk="0" fontAlgn="base" hangingPunct="0">
              <a:spcBef>
                <a:spcPct val="30000"/>
              </a:spcBef>
              <a:spcAft>
                <a:spcPct val="0"/>
              </a:spcAft>
              <a:defRPr sz="1200">
                <a:solidFill>
                  <a:schemeClr val="tx1"/>
                </a:solidFill>
                <a:latin typeface="Calibri" pitchFamily="34" charset="0"/>
              </a:defRPr>
            </a:lvl9pPr>
          </a:lstStyle>
          <a:p>
            <a:pPr>
              <a:spcBef>
                <a:spcPct val="0"/>
              </a:spcBef>
            </a:pPr>
            <a:fld id="{668FA60C-6F3D-4AD1-8F92-6446A00639C8}" type="slidenum">
              <a:rPr lang="en-US" altLang="en-US">
                <a:latin typeface="Arial" charset="0"/>
              </a:rPr>
              <a:pPr>
                <a:spcBef>
                  <a:spcPct val="0"/>
                </a:spcBef>
              </a:pPr>
              <a:t>8</a:t>
            </a:fld>
            <a:endParaRPr lang="en-US" altLang="en-US" dirty="0">
              <a:latin typeface="Arial" charset="0"/>
            </a:endParaRPr>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latin typeface="Arial" charset="0"/>
                <a:ea typeface="ＭＳ Ｐゴシック" pitchFamily="34" charset="-128"/>
              </a:rPr>
              <a:t>We have NEVER seen a successful implementation of MTSS by simply having a guidance document and forms to fill out… there needs to </a:t>
            </a:r>
            <a:r>
              <a:rPr lang="en-US" altLang="en-US" dirty="0" smtClean="0">
                <a:latin typeface="Arial" charset="0"/>
                <a:ea typeface="ＭＳ Ｐゴシック" pitchFamily="34" charset="-128"/>
              </a:rPr>
              <a:t>be an understanding </a:t>
            </a:r>
            <a:r>
              <a:rPr lang="en-US" altLang="en-US" dirty="0" smtClean="0">
                <a:latin typeface="Arial" charset="0"/>
                <a:ea typeface="ＭＳ Ｐゴシック" pitchFamily="34" charset="-128"/>
              </a:rPr>
              <a:t>that problems solving and processes will need to change.  Usually </a:t>
            </a:r>
            <a:r>
              <a:rPr lang="en-US" altLang="en-US" dirty="0" smtClean="0">
                <a:latin typeface="Arial" charset="0"/>
                <a:ea typeface="ＭＳ Ｐゴシック" pitchFamily="34" charset="-128"/>
              </a:rPr>
              <a:t>the </a:t>
            </a:r>
            <a:r>
              <a:rPr lang="en-US" altLang="en-US" dirty="0" smtClean="0">
                <a:latin typeface="Arial" charset="0"/>
                <a:ea typeface="ＭＳ Ｐゴシック" pitchFamily="34" charset="-128"/>
              </a:rPr>
              <a:t>first step is to design instruction around the needs of the students no the staff!  The best MTSS schools are also the ones who were willing to make changes in the master schedule to accomplish this.</a:t>
            </a:r>
          </a:p>
        </p:txBody>
      </p:sp>
      <p:sp>
        <p:nvSpPr>
          <p:cNvPr id="2" name="Header Placeholder 1"/>
          <p:cNvSpPr>
            <a:spLocks noGrp="1"/>
          </p:cNvSpPr>
          <p:nvPr>
            <p:ph type="hdr" sz="quarter"/>
          </p:nvPr>
        </p:nvSpPr>
        <p:spPr/>
        <p:txBody>
          <a:bodyPr/>
          <a:lstStyle/>
          <a:p>
            <a:pPr>
              <a:defRPr/>
            </a:pPr>
            <a:r>
              <a:rPr lang="en-US" dirty="0"/>
              <a:t>RtI Foundations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F2642F-FDAD-4697-9B6F-4650C9BB887E}" type="slidenum">
              <a:rPr lang="en-US" smtClean="0"/>
              <a:t>12</a:t>
            </a:fld>
            <a:endParaRPr lang="en-US" dirty="0"/>
          </a:p>
        </p:txBody>
      </p:sp>
    </p:spTree>
    <p:extLst>
      <p:ext uri="{BB962C8B-B14F-4D97-AF65-F5344CB8AC3E}">
        <p14:creationId xmlns:p14="http://schemas.microsoft.com/office/powerpoint/2010/main" val="2558392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Warm relationships of mutual respect</a:t>
            </a:r>
          </a:p>
          <a:p>
            <a:r>
              <a:rPr lang="en-US" sz="1200" b="0" i="0" kern="1200" dirty="0" smtClean="0">
                <a:solidFill>
                  <a:schemeClr val="tx1"/>
                </a:solidFill>
                <a:effectLst/>
                <a:latin typeface="+mn-lt"/>
                <a:ea typeface="+mn-ea"/>
                <a:cs typeface="+mn-cs"/>
              </a:rPr>
              <a:t>Teachers/support staff who recognize that students contribute to finding solutions which balance justice, care and truthfulness and conduct their classes based on this philosophy</a:t>
            </a:r>
          </a:p>
          <a:p>
            <a:r>
              <a:rPr lang="en-US" sz="1200" b="0" i="0" kern="1200" dirty="0" smtClean="0">
                <a:solidFill>
                  <a:schemeClr val="tx1"/>
                </a:solidFill>
                <a:effectLst/>
                <a:latin typeface="+mn-lt"/>
                <a:ea typeface="+mn-ea"/>
                <a:cs typeface="+mn-cs"/>
              </a:rPr>
              <a:t>Teachers/support staff who model positive interpersonal behavior</a:t>
            </a:r>
          </a:p>
          <a:p>
            <a:r>
              <a:rPr lang="en-US" sz="1200" b="0" i="0" kern="1200" dirty="0" smtClean="0">
                <a:solidFill>
                  <a:schemeClr val="tx1"/>
                </a:solidFill>
                <a:effectLst/>
                <a:latin typeface="+mn-lt"/>
                <a:ea typeface="+mn-ea"/>
                <a:cs typeface="+mn-cs"/>
              </a:rPr>
              <a:t>Teacher/support staff styles that stimulate active student participation</a:t>
            </a:r>
          </a:p>
          <a:p>
            <a:r>
              <a:rPr lang="en-US" sz="1200" b="0" i="0" kern="1200" dirty="0" smtClean="0">
                <a:solidFill>
                  <a:schemeClr val="tx1"/>
                </a:solidFill>
                <a:effectLst/>
                <a:latin typeface="+mn-lt"/>
                <a:ea typeface="+mn-ea"/>
                <a:cs typeface="+mn-cs"/>
              </a:rPr>
              <a:t>Classes that promote democratic attitudes and values</a:t>
            </a:r>
          </a:p>
          <a:p>
            <a:r>
              <a:rPr lang="en-US" sz="1200" b="0" i="0" kern="1200" dirty="0" smtClean="0">
                <a:solidFill>
                  <a:schemeClr val="tx1"/>
                </a:solidFill>
                <a:effectLst/>
                <a:latin typeface="+mn-lt"/>
                <a:ea typeface="+mn-ea"/>
                <a:cs typeface="+mn-cs"/>
              </a:rPr>
              <a:t>Classes that foster the normative value of helping</a:t>
            </a:r>
          </a:p>
          <a:p>
            <a:endParaRPr lang="en-US" dirty="0"/>
          </a:p>
        </p:txBody>
      </p:sp>
      <p:sp>
        <p:nvSpPr>
          <p:cNvPr id="4" name="Slide Number Placeholder 3"/>
          <p:cNvSpPr>
            <a:spLocks noGrp="1"/>
          </p:cNvSpPr>
          <p:nvPr>
            <p:ph type="sldNum" sz="quarter" idx="10"/>
          </p:nvPr>
        </p:nvSpPr>
        <p:spPr/>
        <p:txBody>
          <a:bodyPr/>
          <a:lstStyle/>
          <a:p>
            <a:fld id="{72F2642F-FDAD-4697-9B6F-4650C9BB887E}" type="slidenum">
              <a:rPr lang="en-US" smtClean="0"/>
              <a:t>15</a:t>
            </a:fld>
            <a:endParaRPr lang="en-US" dirty="0"/>
          </a:p>
        </p:txBody>
      </p:sp>
    </p:spTree>
    <p:extLst>
      <p:ext uri="{BB962C8B-B14F-4D97-AF65-F5344CB8AC3E}">
        <p14:creationId xmlns:p14="http://schemas.microsoft.com/office/powerpoint/2010/main" val="3370143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Purpose of this slide is to see broad data picture; use data from assessments to help you, not just to respond to mandatory testing requirements but to actually use data you gather in your practice.</a:t>
            </a: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28663" indent="-279400">
              <a:spcBef>
                <a:spcPct val="30000"/>
              </a:spcBef>
              <a:defRPr sz="1200">
                <a:solidFill>
                  <a:schemeClr val="tx1"/>
                </a:solidFill>
                <a:latin typeface="Calibri" panose="020F0502020204030204" pitchFamily="34" charset="0"/>
              </a:defRPr>
            </a:lvl2pPr>
            <a:lvl3pPr marL="1120775" indent="-223838">
              <a:spcBef>
                <a:spcPct val="30000"/>
              </a:spcBef>
              <a:defRPr sz="1200">
                <a:solidFill>
                  <a:schemeClr val="tx1"/>
                </a:solidFill>
                <a:latin typeface="Calibri" panose="020F0502020204030204" pitchFamily="34" charset="0"/>
              </a:defRPr>
            </a:lvl3pPr>
            <a:lvl4pPr marL="1570038" indent="-223838">
              <a:spcBef>
                <a:spcPct val="30000"/>
              </a:spcBef>
              <a:defRPr sz="1200">
                <a:solidFill>
                  <a:schemeClr val="tx1"/>
                </a:solidFill>
                <a:latin typeface="Calibri" panose="020F0502020204030204" pitchFamily="34" charset="0"/>
              </a:defRPr>
            </a:lvl4pPr>
            <a:lvl5pPr marL="2017713" indent="-223838">
              <a:spcBef>
                <a:spcPct val="30000"/>
              </a:spcBef>
              <a:defRPr sz="1200">
                <a:solidFill>
                  <a:schemeClr val="tx1"/>
                </a:solidFill>
                <a:latin typeface="Calibri" panose="020F0502020204030204" pitchFamily="34" charset="0"/>
              </a:defRPr>
            </a:lvl5pPr>
            <a:lvl6pPr marL="2474913" indent="-223838" eaLnBrk="0" fontAlgn="base" hangingPunct="0">
              <a:spcBef>
                <a:spcPct val="30000"/>
              </a:spcBef>
              <a:spcAft>
                <a:spcPct val="0"/>
              </a:spcAft>
              <a:defRPr sz="1200">
                <a:solidFill>
                  <a:schemeClr val="tx1"/>
                </a:solidFill>
                <a:latin typeface="Calibri" panose="020F0502020204030204" pitchFamily="34" charset="0"/>
              </a:defRPr>
            </a:lvl6pPr>
            <a:lvl7pPr marL="2932113" indent="-223838" eaLnBrk="0" fontAlgn="base" hangingPunct="0">
              <a:spcBef>
                <a:spcPct val="30000"/>
              </a:spcBef>
              <a:spcAft>
                <a:spcPct val="0"/>
              </a:spcAft>
              <a:defRPr sz="1200">
                <a:solidFill>
                  <a:schemeClr val="tx1"/>
                </a:solidFill>
                <a:latin typeface="Calibri" panose="020F0502020204030204" pitchFamily="34" charset="0"/>
              </a:defRPr>
            </a:lvl7pPr>
            <a:lvl8pPr marL="3389313" indent="-223838" eaLnBrk="0" fontAlgn="base" hangingPunct="0">
              <a:spcBef>
                <a:spcPct val="30000"/>
              </a:spcBef>
              <a:spcAft>
                <a:spcPct val="0"/>
              </a:spcAft>
              <a:defRPr sz="1200">
                <a:solidFill>
                  <a:schemeClr val="tx1"/>
                </a:solidFill>
                <a:latin typeface="Calibri" panose="020F0502020204030204" pitchFamily="34" charset="0"/>
              </a:defRPr>
            </a:lvl8pPr>
            <a:lvl9pPr marL="3846513" indent="-22383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CD6857A-2C25-4D0D-88E4-5D8456B2AC28}" type="slidenum">
              <a:rPr lang="en-US" altLang="en-US"/>
              <a:pPr>
                <a:spcBef>
                  <a:spcPct val="0"/>
                </a:spcBef>
              </a:pPr>
              <a:t>24</a:t>
            </a:fld>
            <a:endParaRPr lang="en-US" altLang="en-US" dirty="0"/>
          </a:p>
        </p:txBody>
      </p:sp>
      <p:sp>
        <p:nvSpPr>
          <p:cNvPr id="2" name="Header Placeholder 1"/>
          <p:cNvSpPr>
            <a:spLocks noGrp="1"/>
          </p:cNvSpPr>
          <p:nvPr>
            <p:ph type="hdr" sz="quarter"/>
          </p:nvPr>
        </p:nvSpPr>
        <p:spPr/>
        <p:txBody>
          <a:bodyPr/>
          <a:lstStyle/>
          <a:p>
            <a:pPr>
              <a:defRPr/>
            </a:pPr>
            <a:r>
              <a:rPr lang="en-US" dirty="0"/>
              <a:t>RtI Foundations</a:t>
            </a:r>
          </a:p>
        </p:txBody>
      </p:sp>
    </p:spTree>
    <p:extLst>
      <p:ext uri="{BB962C8B-B14F-4D97-AF65-F5344CB8AC3E}">
        <p14:creationId xmlns:p14="http://schemas.microsoft.com/office/powerpoint/2010/main" val="2770207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BF5A26-605D-4D4D-B7EE-8F77F521FFAA}" type="slidenum">
              <a:rPr lang="en-US" smtClean="0"/>
              <a:t>41</a:t>
            </a:fld>
            <a:endParaRPr lang="en-US" dirty="0"/>
          </a:p>
        </p:txBody>
      </p:sp>
    </p:spTree>
    <p:extLst>
      <p:ext uri="{BB962C8B-B14F-4D97-AF65-F5344CB8AC3E}">
        <p14:creationId xmlns:p14="http://schemas.microsoft.com/office/powerpoint/2010/main" val="2763494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especially when measures vary in g loadings (e.g., Gc=.76, Gf=.78, Gv=.46)</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Bergeron &amp; Floyd study, Means: Gc=62.2   Glr=59.1   Gv=79.6   Ga=77.5  Gf=63.2   Gs=63.9   Gsm=66.2   GIA=54.8</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2BF5A26-605D-4D4D-B7EE-8F77F521FFAA}" type="slidenum">
              <a:rPr lang="en-US" smtClean="0"/>
              <a:t>42</a:t>
            </a:fld>
            <a:endParaRPr lang="en-US" dirty="0"/>
          </a:p>
        </p:txBody>
      </p:sp>
    </p:spTree>
    <p:extLst>
      <p:ext uri="{BB962C8B-B14F-4D97-AF65-F5344CB8AC3E}">
        <p14:creationId xmlns:p14="http://schemas.microsoft.com/office/powerpoint/2010/main" val="229685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153887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18984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3675617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a:t>
            </a:fld>
            <a:endParaRPr lang="en-US" dirty="0"/>
          </a:p>
        </p:txBody>
      </p:sp>
      <p:sp>
        <p:nvSpPr>
          <p:cNvPr id="9" name="Text Placeholder 8"/>
          <p:cNvSpPr>
            <a:spLocks noGrp="1"/>
          </p:cNvSpPr>
          <p:nvPr>
            <p:ph type="body" sz="quarter" idx="15"/>
          </p:nvPr>
        </p:nvSpPr>
        <p:spPr>
          <a:xfrm>
            <a:off x="914400" y="38862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2" name="Text Placeholder 8"/>
          <p:cNvSpPr>
            <a:spLocks noGrp="1"/>
          </p:cNvSpPr>
          <p:nvPr>
            <p:ph type="body" sz="quarter" idx="16"/>
          </p:nvPr>
        </p:nvSpPr>
        <p:spPr>
          <a:xfrm>
            <a:off x="508000" y="20574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4" name="Text Placeholder 8"/>
          <p:cNvSpPr>
            <a:spLocks noGrp="1"/>
          </p:cNvSpPr>
          <p:nvPr>
            <p:ph type="body" sz="quarter" idx="17"/>
          </p:nvPr>
        </p:nvSpPr>
        <p:spPr>
          <a:xfrm>
            <a:off x="711200" y="29718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5" name="Text Placeholder 8"/>
          <p:cNvSpPr>
            <a:spLocks noGrp="1"/>
          </p:cNvSpPr>
          <p:nvPr>
            <p:ph type="body" sz="quarter" idx="18"/>
          </p:nvPr>
        </p:nvSpPr>
        <p:spPr>
          <a:xfrm>
            <a:off x="1117600" y="4800600"/>
            <a:ext cx="7315200" cy="838200"/>
          </a:xfrm>
        </p:spPr>
        <p:txBody>
          <a:bodyPr>
            <a:normAutofit/>
          </a:bodyPr>
          <a:lstStyle>
            <a:lvl1pPr marL="76198" indent="0">
              <a:buFontTx/>
              <a:buNone/>
              <a:defRPr sz="2400" baseline="0">
                <a:solidFill>
                  <a:schemeClr val="bg2">
                    <a:lumMod val="10000"/>
                  </a:schemeClr>
                </a:solidFill>
              </a:defRPr>
            </a:lvl1pPr>
          </a:lstStyle>
          <a:p>
            <a:pPr lvl="0"/>
            <a:r>
              <a:rPr lang="en-US" dirty="0" smtClean="0"/>
              <a:t>Click to edit Master text styles</a:t>
            </a:r>
          </a:p>
        </p:txBody>
      </p:sp>
      <p:sp>
        <p:nvSpPr>
          <p:cNvPr id="13" name="Text Placeholder 10"/>
          <p:cNvSpPr>
            <a:spLocks noGrp="1"/>
          </p:cNvSpPr>
          <p:nvPr>
            <p:ph type="body" sz="quarter" idx="13"/>
          </p:nvPr>
        </p:nvSpPr>
        <p:spPr>
          <a:xfrm>
            <a:off x="711200" y="914400"/>
            <a:ext cx="7315200" cy="457200"/>
          </a:xfrm>
        </p:spPr>
        <p:txBody>
          <a:bodyPr>
            <a:normAutofit/>
          </a:bodyPr>
          <a:lstStyle>
            <a:lvl1pPr algn="l">
              <a:buFontTx/>
              <a:buNone/>
              <a:defRPr sz="3200" b="1">
                <a:solidFill>
                  <a:schemeClr val="bg2">
                    <a:lumMod val="50000"/>
                  </a:schemeClr>
                </a:solidFill>
              </a:defRPr>
            </a:lvl1pPr>
          </a:lstStyle>
          <a:p>
            <a:pPr lvl="0"/>
            <a:r>
              <a:rPr lang="en-US" dirty="0" smtClean="0"/>
              <a:t>Click to edit Master text styles</a:t>
            </a:r>
          </a:p>
        </p:txBody>
      </p:sp>
      <p:sp>
        <p:nvSpPr>
          <p:cNvPr id="11" name="Title 1"/>
          <p:cNvSpPr>
            <a:spLocks noGrp="1"/>
          </p:cNvSpPr>
          <p:nvPr>
            <p:ph type="title"/>
          </p:nvPr>
        </p:nvSpPr>
        <p:spPr>
          <a:xfrm>
            <a:off x="203200" y="198437"/>
            <a:ext cx="8636000" cy="944563"/>
          </a:xfrm>
        </p:spPr>
        <p:txBody>
          <a:bodyPr/>
          <a:lstStyle>
            <a:lvl1pPr algn="l">
              <a:defRPr>
                <a:ln>
                  <a:solidFill>
                    <a:schemeClr val="accent5">
                      <a:lumMod val="50000"/>
                    </a:schemeClr>
                  </a:solidFill>
                </a:ln>
                <a:solidFill>
                  <a:schemeClr val="bg2">
                    <a:lumMod val="25000"/>
                  </a:schemeClr>
                </a:solidFill>
              </a:defRPr>
            </a:lvl1pPr>
          </a:lstStyle>
          <a:p>
            <a:r>
              <a:rPr lang="en-US" smtClean="0"/>
              <a:t>Click to edit Master title style</a:t>
            </a:r>
            <a:endParaRPr lang="en-US"/>
          </a:p>
        </p:txBody>
      </p:sp>
    </p:spTree>
    <p:extLst>
      <p:ext uri="{BB962C8B-B14F-4D97-AF65-F5344CB8AC3E}">
        <p14:creationId xmlns:p14="http://schemas.microsoft.com/office/powerpoint/2010/main" val="389040604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Three Picture">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7" name="Picture 16" hidden="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1200" y="0"/>
            <a:ext cx="12192000" cy="6858000"/>
          </a:xfrm>
          <a:prstGeom prst="rect">
            <a:avLst/>
          </a:prstGeom>
        </p:spPr>
      </p:pic>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81582BD6-FC20-4557-852B-8433F8572D30}" type="slidenum">
              <a:rPr lang="en-US" smtClean="0"/>
              <a:pPr/>
              <a:t>‹#›</a:t>
            </a:fld>
            <a:endParaRPr lang="en-US" dirty="0"/>
          </a:p>
        </p:txBody>
      </p:sp>
      <p:sp>
        <p:nvSpPr>
          <p:cNvPr id="9" name="Content Placeholder 2"/>
          <p:cNvSpPr>
            <a:spLocks noGrp="1"/>
          </p:cNvSpPr>
          <p:nvPr>
            <p:ph sz="half" idx="1"/>
          </p:nvPr>
        </p:nvSpPr>
        <p:spPr>
          <a:xfrm>
            <a:off x="1320800" y="1066800"/>
            <a:ext cx="6197600" cy="1676400"/>
          </a:xfrm>
        </p:spPr>
        <p:txBody>
          <a:bodyPr lIns="365751" tIns="0" rIns="243834" anchor="ctr">
            <a:normAutofit/>
          </a:bodyPr>
          <a:lstStyle>
            <a:lvl1pPr>
              <a:lnSpc>
                <a:spcPts val="2667"/>
              </a:lnSpc>
              <a:defRPr sz="2400">
                <a:solidFill>
                  <a:schemeClr val="accent5">
                    <a:lumMod val="75000"/>
                  </a:schemeClr>
                </a:solidFill>
              </a:defRPr>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0" name="Content Placeholder 3"/>
          <p:cNvSpPr>
            <a:spLocks noGrp="1"/>
          </p:cNvSpPr>
          <p:nvPr>
            <p:ph sz="half" idx="2"/>
          </p:nvPr>
        </p:nvSpPr>
        <p:spPr>
          <a:xfrm>
            <a:off x="1320800" y="2971800"/>
            <a:ext cx="6197600" cy="1676400"/>
          </a:xfrm>
        </p:spPr>
        <p:txBody>
          <a:bodyPr lIns="365751" tIns="0" rIns="243834" anchor="ctr">
            <a:normAutofit/>
          </a:bodyPr>
          <a:lstStyle>
            <a:lvl1pPr>
              <a:lnSpc>
                <a:spcPts val="2667"/>
              </a:lnSpc>
              <a:defRPr sz="2400">
                <a:solidFill>
                  <a:schemeClr val="accent5">
                    <a:lumMod val="75000"/>
                  </a:schemeClr>
                </a:solidFill>
              </a:defRPr>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1" name="Content Placeholder 3"/>
          <p:cNvSpPr>
            <a:spLocks noGrp="1"/>
          </p:cNvSpPr>
          <p:nvPr>
            <p:ph sz="half" idx="14"/>
          </p:nvPr>
        </p:nvSpPr>
        <p:spPr>
          <a:xfrm>
            <a:off x="1320800" y="4724400"/>
            <a:ext cx="6197600" cy="1600200"/>
          </a:xfrm>
        </p:spPr>
        <p:txBody>
          <a:bodyPr lIns="365751" tIns="0" rIns="243834" anchor="ctr">
            <a:normAutofit/>
          </a:bodyPr>
          <a:lstStyle>
            <a:lvl1pPr marL="0" marR="0" indent="0" algn="l" defTabSz="1219170" rtl="0" eaLnBrk="1" fontAlgn="auto" latinLnBrk="0" hangingPunct="1">
              <a:lnSpc>
                <a:spcPts val="2667"/>
              </a:lnSpc>
              <a:spcBef>
                <a:spcPct val="20000"/>
              </a:spcBef>
              <a:spcAft>
                <a:spcPts val="0"/>
              </a:spcAft>
              <a:buClrTx/>
              <a:buSzTx/>
              <a:buFontTx/>
              <a:buNone/>
              <a:tabLst/>
              <a:defRPr lang="en-US" sz="2400" kern="1200" dirty="0" smtClean="0">
                <a:solidFill>
                  <a:schemeClr val="accent5">
                    <a:lumMod val="75000"/>
                  </a:schemeClr>
                </a:solidFill>
                <a:latin typeface="+mn-lt"/>
                <a:ea typeface="+mn-ea"/>
                <a:cs typeface="+mn-cs"/>
              </a:defRPr>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marL="0" marR="0" lvl="0" indent="0" algn="l" defTabSz="1219170" rtl="0" eaLnBrk="1" fontAlgn="auto" latinLnBrk="0" hangingPunct="1">
              <a:lnSpc>
                <a:spcPts val="2667"/>
              </a:lnSpc>
              <a:spcBef>
                <a:spcPct val="20000"/>
              </a:spcBef>
              <a:spcAft>
                <a:spcPts val="0"/>
              </a:spcAft>
              <a:buClrTx/>
              <a:buSzTx/>
              <a:buFontTx/>
              <a:buNone/>
              <a:tabLst/>
              <a:defRPr/>
            </a:pPr>
            <a:r>
              <a:rPr lang="en-US" dirty="0" smtClean="0"/>
              <a:t>Click to edit Master text styles</a:t>
            </a:r>
          </a:p>
        </p:txBody>
      </p:sp>
      <p:sp>
        <p:nvSpPr>
          <p:cNvPr id="15" name="Content Placeholder 2"/>
          <p:cNvSpPr>
            <a:spLocks noGrp="1"/>
          </p:cNvSpPr>
          <p:nvPr>
            <p:ph sz="half" idx="15"/>
          </p:nvPr>
        </p:nvSpPr>
        <p:spPr>
          <a:xfrm>
            <a:off x="609600" y="1371601"/>
            <a:ext cx="2641600" cy="1676401"/>
          </a:xfrm>
        </p:spPr>
        <p:txBody>
          <a:bodyPr>
            <a:noAutofit/>
          </a:bodyPr>
          <a:lstStyle>
            <a:lvl1pPr algn="r">
              <a:defRPr sz="2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6" name="Content Placeholder 3"/>
          <p:cNvSpPr>
            <a:spLocks noGrp="1"/>
          </p:cNvSpPr>
          <p:nvPr>
            <p:ph sz="half" idx="16"/>
          </p:nvPr>
        </p:nvSpPr>
        <p:spPr>
          <a:xfrm>
            <a:off x="609600" y="3124201"/>
            <a:ext cx="2641600" cy="1676401"/>
          </a:xfrm>
        </p:spPr>
        <p:txBody>
          <a:bodyPr>
            <a:normAutofit/>
          </a:bodyPr>
          <a:lstStyle>
            <a:lvl1pPr algn="r">
              <a:defRPr sz="2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4" name="Content Placeholder 3"/>
          <p:cNvSpPr>
            <a:spLocks noGrp="1"/>
          </p:cNvSpPr>
          <p:nvPr>
            <p:ph sz="half" idx="17"/>
          </p:nvPr>
        </p:nvSpPr>
        <p:spPr>
          <a:xfrm>
            <a:off x="609600" y="4876800"/>
            <a:ext cx="2641600" cy="1600200"/>
          </a:xfrm>
        </p:spPr>
        <p:txBody>
          <a:bodyPr>
            <a:normAutofit/>
          </a:bodyPr>
          <a:lstStyle>
            <a:lvl1pPr algn="r">
              <a:defRPr sz="2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dirty="0" smtClean="0"/>
              <a:t>Click to edit Master text styles</a:t>
            </a:r>
          </a:p>
        </p:txBody>
      </p:sp>
      <p:sp>
        <p:nvSpPr>
          <p:cNvPr id="12" name="Title 1"/>
          <p:cNvSpPr>
            <a:spLocks noGrp="1"/>
          </p:cNvSpPr>
          <p:nvPr>
            <p:ph type="title"/>
          </p:nvPr>
        </p:nvSpPr>
        <p:spPr>
          <a:xfrm>
            <a:off x="1016000" y="0"/>
            <a:ext cx="8636000" cy="944563"/>
          </a:xfrm>
        </p:spPr>
        <p:txBody>
          <a:bodyPr/>
          <a:lstStyle>
            <a:lvl1pPr>
              <a:defRPr>
                <a:ln>
                  <a:solidFill>
                    <a:schemeClr val="accent5">
                      <a:lumMod val="50000"/>
                    </a:schemeClr>
                  </a:solidFill>
                </a:ln>
                <a:solidFill>
                  <a:schemeClr val="bg2">
                    <a:lumMod val="25000"/>
                  </a:schemeClr>
                </a:solidFill>
              </a:defRPr>
            </a:lvl1pPr>
          </a:lstStyle>
          <a:p>
            <a:r>
              <a:rPr lang="en-US" smtClean="0"/>
              <a:t>Click to edit Master title style</a:t>
            </a:r>
            <a:endParaRPr lang="en-US"/>
          </a:p>
        </p:txBody>
      </p:sp>
    </p:spTree>
    <p:extLst>
      <p:ext uri="{BB962C8B-B14F-4D97-AF65-F5344CB8AC3E}">
        <p14:creationId xmlns:p14="http://schemas.microsoft.com/office/powerpoint/2010/main" val="7124773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questions contact">
    <p:bg>
      <p:bgPr>
        <a:solidFill>
          <a:srgbClr val="FFFFFF"/>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47800"/>
            <a:ext cx="6815667" cy="4678363"/>
          </a:xfrm>
        </p:spPr>
        <p:txBody>
          <a:bodyPr/>
          <a:lstStyle>
            <a:lvl1pPr>
              <a:defRPr sz="4300">
                <a:solidFill>
                  <a:schemeClr val="tx2"/>
                </a:solidFill>
              </a:defRPr>
            </a:lvl1pPr>
            <a:lvl2pPr>
              <a:defRPr sz="3700">
                <a:solidFill>
                  <a:schemeClr val="tx2"/>
                </a:solidFill>
              </a:defRPr>
            </a:lvl2pPr>
            <a:lvl3pPr>
              <a:defRPr sz="3200">
                <a:solidFill>
                  <a:schemeClr val="tx2"/>
                </a:solidFill>
              </a:defRPr>
            </a:lvl3pPr>
            <a:lvl4pPr>
              <a:defRPr sz="2700">
                <a:solidFill>
                  <a:schemeClr val="tx2"/>
                </a:solidFill>
              </a:defRPr>
            </a:lvl4pPr>
            <a:lvl5pPr>
              <a:defRPr sz="2700">
                <a:solidFill>
                  <a:schemeClr val="tx2"/>
                </a:solidFill>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620000" y="1447801"/>
            <a:ext cx="4368800" cy="4373563"/>
          </a:xfrm>
        </p:spPr>
        <p:txBody>
          <a:bodyPr>
            <a:normAutofit/>
          </a:bodyPr>
          <a:lstStyle>
            <a:lvl1pPr marL="0" indent="0">
              <a:lnSpc>
                <a:spcPts val="2133"/>
              </a:lnSpc>
              <a:buNone/>
              <a:defRPr sz="2100">
                <a:solidFill>
                  <a:schemeClr val="tx2"/>
                </a:solidFill>
              </a:defRPr>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smtClean="0"/>
              <a:t>Click to edit Master text styles</a:t>
            </a:r>
          </a:p>
        </p:txBody>
      </p:sp>
      <p:sp>
        <p:nvSpPr>
          <p:cNvPr id="14" name="Title 13"/>
          <p:cNvSpPr>
            <a:spLocks noGrp="1"/>
          </p:cNvSpPr>
          <p:nvPr>
            <p:ph type="title"/>
          </p:nvPr>
        </p:nvSpPr>
        <p:spPr>
          <a:xfrm>
            <a:off x="1828800" y="579437"/>
            <a:ext cx="8534400" cy="639763"/>
          </a:xfrm>
        </p:spPr>
        <p:txBody>
          <a:bodyPr/>
          <a:lstStyle>
            <a:lvl1pPr>
              <a:defRPr sz="3700">
                <a:solidFill>
                  <a:schemeClr val="tx2"/>
                </a:solidFill>
              </a:defRPr>
            </a:lvl1pPr>
          </a:lstStyle>
          <a:p>
            <a:r>
              <a:rPr lang="en-US" dirty="0" smtClean="0"/>
              <a:t>Click to edit Master title style</a:t>
            </a:r>
            <a:endParaRPr lang="en-US" dirty="0"/>
          </a:p>
        </p:txBody>
      </p:sp>
      <p:sp>
        <p:nvSpPr>
          <p:cNvPr id="15" name="Text Placeholder 10"/>
          <p:cNvSpPr>
            <a:spLocks noGrp="1"/>
          </p:cNvSpPr>
          <p:nvPr>
            <p:ph type="body" sz="quarter" idx="13"/>
          </p:nvPr>
        </p:nvSpPr>
        <p:spPr>
          <a:xfrm>
            <a:off x="1828800" y="381000"/>
            <a:ext cx="8055200" cy="457200"/>
          </a:xfrm>
        </p:spPr>
        <p:txBody>
          <a:bodyPr>
            <a:normAutofit/>
          </a:bodyPr>
          <a:lstStyle>
            <a:lvl1pPr>
              <a:buFontTx/>
              <a:buNone/>
              <a:defRPr sz="2700">
                <a:solidFill>
                  <a:schemeClr val="tx2"/>
                </a:solidFill>
              </a:defRPr>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questions contac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181600" y="1600200"/>
            <a:ext cx="4064000" cy="3505200"/>
          </a:xfrm>
        </p:spPr>
        <p:txBody>
          <a:bodyPr/>
          <a:lstStyle>
            <a:lvl1pPr marL="0" indent="0" algn="ctr">
              <a:lnSpc>
                <a:spcPts val="2133"/>
              </a:lnSpc>
              <a:buNone/>
              <a:defRPr sz="1900">
                <a:solidFill>
                  <a:schemeClr val="tx1">
                    <a:lumMod val="95000"/>
                    <a:lumOff val="5000"/>
                  </a:schemeClr>
                </a:solidFill>
              </a:defRPr>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dirty="0" smtClean="0"/>
              <a:t>Click to edit Master text styles</a:t>
            </a:r>
          </a:p>
        </p:txBody>
      </p:sp>
      <p:sp>
        <p:nvSpPr>
          <p:cNvPr id="12" name="Slide Number Placeholder 11"/>
          <p:cNvSpPr>
            <a:spLocks noGrp="1"/>
          </p:cNvSpPr>
          <p:nvPr>
            <p:ph type="sldNum" sz="quarter" idx="14"/>
          </p:nvPr>
        </p:nvSpPr>
        <p:spPr/>
        <p:txBody>
          <a:bodyPr/>
          <a:lstStyle/>
          <a:p>
            <a:fld id="{81582BD6-FC20-4557-852B-8433F8572D30}" type="slidenum">
              <a:rPr lang="en-US" smtClean="0"/>
              <a:pPr/>
              <a:t>‹#›</a:t>
            </a:fld>
            <a:endParaRPr lang="en-US" dirty="0"/>
          </a:p>
        </p:txBody>
      </p:sp>
      <p:sp>
        <p:nvSpPr>
          <p:cNvPr id="13" name="Footer Placeholder 12"/>
          <p:cNvSpPr>
            <a:spLocks noGrp="1"/>
          </p:cNvSpPr>
          <p:nvPr>
            <p:ph type="ftr" sz="quarter" idx="15"/>
          </p:nvPr>
        </p:nvSpPr>
        <p:spPr/>
        <p:txBody>
          <a:bodyPr/>
          <a:lstStyle/>
          <a:p>
            <a:endParaRPr lang="en-US" dirty="0"/>
          </a:p>
        </p:txBody>
      </p:sp>
      <p:sp>
        <p:nvSpPr>
          <p:cNvPr id="6" name="Title 1"/>
          <p:cNvSpPr>
            <a:spLocks noGrp="1"/>
          </p:cNvSpPr>
          <p:nvPr>
            <p:ph type="title"/>
          </p:nvPr>
        </p:nvSpPr>
        <p:spPr>
          <a:xfrm>
            <a:off x="2946400" y="274637"/>
            <a:ext cx="8636000" cy="944563"/>
          </a:xfrm>
        </p:spPr>
        <p:txBody>
          <a:bodyPr/>
          <a:lstStyle>
            <a:lvl1pPr>
              <a:defRPr>
                <a:ln>
                  <a:solidFill>
                    <a:schemeClr val="accent5">
                      <a:lumMod val="75000"/>
                    </a:schemeClr>
                  </a:solidFill>
                </a:ln>
                <a:solidFill>
                  <a:schemeClr val="accent5">
                    <a:lumMod val="60000"/>
                    <a:lumOff val="40000"/>
                  </a:schemeClr>
                </a:solidFill>
              </a:defRPr>
            </a:lvl1pPr>
          </a:lstStyle>
          <a:p>
            <a:r>
              <a:rPr lang="en-US" smtClean="0"/>
              <a:t>Click to edit Master title style</a:t>
            </a:r>
            <a:endParaRPr lang="en-US"/>
          </a:p>
        </p:txBody>
      </p:sp>
    </p:spTree>
    <p:extLst>
      <p:ext uri="{BB962C8B-B14F-4D97-AF65-F5344CB8AC3E}">
        <p14:creationId xmlns:p14="http://schemas.microsoft.com/office/powerpoint/2010/main" val="20920500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603673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79950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1023046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75528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687476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840729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318870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9BF85-C2EF-4EB7-BA33-54C248805920}" type="datetimeFigureOut">
              <a:rPr lang="en-US" smtClean="0"/>
              <a:t>5/20/2014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62C9DB-A40D-4AB7-8500-DE765345E72F}" type="slidenum">
              <a:rPr lang="en-US" smtClean="0"/>
              <a:t>‹#›</a:t>
            </a:fld>
            <a:endParaRPr lang="en-US" dirty="0"/>
          </a:p>
        </p:txBody>
      </p:sp>
    </p:spTree>
    <p:extLst>
      <p:ext uri="{BB962C8B-B14F-4D97-AF65-F5344CB8AC3E}">
        <p14:creationId xmlns:p14="http://schemas.microsoft.com/office/powerpoint/2010/main" val="2404720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89BF85-C2EF-4EB7-BA33-54C248805920}" type="datetimeFigureOut">
              <a:rPr lang="en-US" smtClean="0"/>
              <a:t>5/20/2014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62C9DB-A40D-4AB7-8500-DE765345E72F}" type="slidenum">
              <a:rPr lang="en-US" smtClean="0"/>
              <a:t>‹#›</a:t>
            </a:fld>
            <a:endParaRPr lang="en-US" dirty="0"/>
          </a:p>
        </p:txBody>
      </p:sp>
    </p:spTree>
    <p:extLst>
      <p:ext uri="{BB962C8B-B14F-4D97-AF65-F5344CB8AC3E}">
        <p14:creationId xmlns:p14="http://schemas.microsoft.com/office/powerpoint/2010/main" val="3371673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mailto:aogonosky@msn.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gif"/><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785" y="624114"/>
            <a:ext cx="10272215" cy="2191657"/>
          </a:xfrm>
        </p:spPr>
        <p:txBody>
          <a:bodyPr>
            <a:normAutofit/>
          </a:bodyPr>
          <a:lstStyle/>
          <a:p>
            <a:pPr algn="l"/>
            <a:r>
              <a:rPr lang="en-US" sz="4400" b="1" dirty="0" smtClean="0"/>
              <a:t>Response to Intervention….</a:t>
            </a:r>
            <a:br>
              <a:rPr lang="en-US" sz="4400" b="1" dirty="0" smtClean="0"/>
            </a:br>
            <a:r>
              <a:rPr lang="en-US" sz="4400" b="1" dirty="0" smtClean="0"/>
              <a:t>More Than  Data Points</a:t>
            </a:r>
            <a:br>
              <a:rPr lang="en-US" sz="4400" b="1" dirty="0" smtClean="0"/>
            </a:br>
            <a:r>
              <a:rPr lang="en-US" sz="4400" b="1" dirty="0" smtClean="0"/>
              <a:t>The Diagnostician’s Role in the Process</a:t>
            </a:r>
            <a:endParaRPr lang="en-US" sz="4400" b="1" dirty="0"/>
          </a:p>
        </p:txBody>
      </p:sp>
      <p:sp>
        <p:nvSpPr>
          <p:cNvPr id="3" name="Subtitle 2"/>
          <p:cNvSpPr>
            <a:spLocks noGrp="1"/>
          </p:cNvSpPr>
          <p:nvPr>
            <p:ph type="subTitle" idx="1"/>
          </p:nvPr>
        </p:nvSpPr>
        <p:spPr>
          <a:xfrm>
            <a:off x="1524000" y="3193576"/>
            <a:ext cx="9144000" cy="2292824"/>
          </a:xfrm>
        </p:spPr>
        <p:txBody>
          <a:bodyPr>
            <a:normAutofit/>
          </a:bodyPr>
          <a:lstStyle/>
          <a:p>
            <a:r>
              <a:rPr lang="en-US" dirty="0" smtClean="0"/>
              <a:t>Andrea Ogonosky, Ph.D., LSSP, NCSP</a:t>
            </a:r>
          </a:p>
          <a:p>
            <a:r>
              <a:rPr lang="en-US" dirty="0" smtClean="0"/>
              <a:t>Licensed Psychologist</a:t>
            </a:r>
          </a:p>
          <a:p>
            <a:r>
              <a:rPr lang="en-US" dirty="0" smtClean="0"/>
              <a:t>ESC 4 Summer Assessment Institute</a:t>
            </a:r>
          </a:p>
          <a:p>
            <a:r>
              <a:rPr lang="en-US" dirty="0" smtClean="0">
                <a:hlinkClick r:id="rId2"/>
              </a:rPr>
              <a:t>aogonosky@msn.com</a:t>
            </a:r>
            <a:endParaRPr lang="en-US" dirty="0" smtClean="0"/>
          </a:p>
          <a:p>
            <a:r>
              <a:rPr lang="en-US" dirty="0" smtClean="0"/>
              <a:t>(832)656-0398</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5326" y="3332135"/>
            <a:ext cx="3274939" cy="2750949"/>
          </a:xfrm>
          <a:prstGeom prst="rect">
            <a:avLst/>
          </a:prstGeom>
        </p:spPr>
      </p:pic>
    </p:spTree>
    <p:extLst>
      <p:ext uri="{BB962C8B-B14F-4D97-AF65-F5344CB8AC3E}">
        <p14:creationId xmlns:p14="http://schemas.microsoft.com/office/powerpoint/2010/main" val="1949653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a:t>
            </a:r>
            <a:endParaRPr lang="en-US" dirty="0"/>
          </a:p>
        </p:txBody>
      </p:sp>
      <p:sp>
        <p:nvSpPr>
          <p:cNvPr id="3" name="Text Placeholder 2"/>
          <p:cNvSpPr>
            <a:spLocks noGrp="1"/>
          </p:cNvSpPr>
          <p:nvPr>
            <p:ph type="body" idx="1"/>
          </p:nvPr>
        </p:nvSpPr>
        <p:spPr/>
        <p:txBody>
          <a:bodyPr>
            <a:normAutofit/>
          </a:bodyPr>
          <a:lstStyle/>
          <a:p>
            <a:r>
              <a:rPr lang="en-US" sz="3200" dirty="0" smtClean="0">
                <a:solidFill>
                  <a:schemeClr val="accent2">
                    <a:lumMod val="50000"/>
                  </a:schemeClr>
                </a:solidFill>
              </a:rPr>
              <a:t>The road to student success begins here….</a:t>
            </a:r>
            <a:endParaRPr lang="en-US" sz="3200" dirty="0">
              <a:solidFill>
                <a:schemeClr val="accent2">
                  <a:lumMod val="50000"/>
                </a:schemeClr>
              </a:solidFill>
            </a:endParaRPr>
          </a:p>
        </p:txBody>
      </p:sp>
    </p:spTree>
    <p:extLst>
      <p:ext uri="{BB962C8B-B14F-4D97-AF65-F5344CB8AC3E}">
        <p14:creationId xmlns:p14="http://schemas.microsoft.com/office/powerpoint/2010/main" val="1074733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7600" y="381000"/>
            <a:ext cx="3251200" cy="1727200"/>
          </a:xfrm>
        </p:spPr>
        <p:txBody>
          <a:bodyPr>
            <a:normAutofit fontScale="90000"/>
          </a:bodyPr>
          <a:lstStyle/>
          <a:p>
            <a:pPr algn="ctr"/>
            <a:r>
              <a:rPr lang="en-US" dirty="0" smtClean="0"/>
              <a:t> </a:t>
            </a:r>
            <a:r>
              <a:rPr lang="en-US" sz="4800" dirty="0"/>
              <a:t>Critical </a:t>
            </a:r>
            <a:r>
              <a:rPr lang="en-US" sz="4800" dirty="0" smtClean="0"/>
              <a:t>Leadership in RtI  </a:t>
            </a:r>
            <a:endParaRPr lang="en-US" sz="4800" dirty="0"/>
          </a:p>
        </p:txBody>
      </p:sp>
      <p:graphicFrame>
        <p:nvGraphicFramePr>
          <p:cNvPr id="5" name="Content Placeholder 6"/>
          <p:cNvGraphicFramePr>
            <a:graphicFrameLocks noGrp="1"/>
          </p:cNvGraphicFramePr>
          <p:nvPr>
            <p:ph idx="1"/>
            <p:extLst>
              <p:ext uri="{D42A27DB-BD31-4B8C-83A1-F6EECF244321}">
                <p14:modId xmlns:p14="http://schemas.microsoft.com/office/powerpoint/2010/main" val="2433979342"/>
              </p:ext>
            </p:extLst>
          </p:nvPr>
        </p:nvGraphicFramePr>
        <p:xfrm>
          <a:off x="812800" y="16700"/>
          <a:ext cx="7620000" cy="6612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p:cNvSpPr>
            <a:spLocks noGrp="1"/>
          </p:cNvSpPr>
          <p:nvPr>
            <p:ph type="body" sz="half" idx="2"/>
          </p:nvPr>
        </p:nvSpPr>
        <p:spPr/>
        <p:txBody>
          <a:bodyPr/>
          <a:lstStyle/>
          <a:p>
            <a:r>
              <a:rPr lang="en-US" dirty="0" smtClean="0"/>
              <a:t> </a:t>
            </a:r>
            <a:endParaRPr lang="en-US" dirty="0"/>
          </a:p>
        </p:txBody>
      </p:sp>
    </p:spTree>
    <p:extLst>
      <p:ext uri="{BB962C8B-B14F-4D97-AF65-F5344CB8AC3E}">
        <p14:creationId xmlns:p14="http://schemas.microsoft.com/office/powerpoint/2010/main" val="28592784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1625600" y="3632200"/>
            <a:ext cx="8432800" cy="1143000"/>
          </a:xfrm>
        </p:spPr>
        <p:txBody>
          <a:bodyPr>
            <a:noAutofit/>
          </a:bodyPr>
          <a:lstStyle/>
          <a:p>
            <a:pPr marL="533387" indent="-457189">
              <a:buFont typeface="Wingdings" panose="05000000000000000000" pitchFamily="2" charset="2"/>
              <a:buChar char="ü"/>
            </a:pPr>
            <a:r>
              <a:rPr lang="en-US" sz="3200" dirty="0"/>
              <a:t>Ensure fidelity by having meaningful conversations with staff about </a:t>
            </a:r>
            <a:r>
              <a:rPr lang="en-US" sz="3200" dirty="0" smtClean="0"/>
              <a:t>data</a:t>
            </a:r>
            <a:r>
              <a:rPr lang="en-US" sz="3200" dirty="0"/>
              <a:t>.</a:t>
            </a:r>
          </a:p>
        </p:txBody>
      </p:sp>
      <p:sp>
        <p:nvSpPr>
          <p:cNvPr id="3" name="Text Placeholder 2"/>
          <p:cNvSpPr>
            <a:spLocks noGrp="1"/>
          </p:cNvSpPr>
          <p:nvPr>
            <p:ph type="body" sz="quarter" idx="16"/>
          </p:nvPr>
        </p:nvSpPr>
        <p:spPr>
          <a:xfrm>
            <a:off x="507999" y="1397000"/>
            <a:ext cx="8360229" cy="1498600"/>
          </a:xfrm>
        </p:spPr>
        <p:txBody>
          <a:bodyPr>
            <a:noAutofit/>
          </a:bodyPr>
          <a:lstStyle/>
          <a:p>
            <a:pPr marL="533387" indent="-457189">
              <a:buFont typeface="Wingdings" panose="05000000000000000000" pitchFamily="2" charset="2"/>
              <a:buChar char="ü"/>
            </a:pPr>
            <a:r>
              <a:rPr lang="en-US" sz="3200" dirty="0" smtClean="0"/>
              <a:t>Create a culture </a:t>
            </a:r>
            <a:r>
              <a:rPr lang="en-US" sz="3200" dirty="0"/>
              <a:t>of common values and work together to achieve common goals.</a:t>
            </a:r>
          </a:p>
        </p:txBody>
      </p:sp>
      <p:sp>
        <p:nvSpPr>
          <p:cNvPr id="4" name="Text Placeholder 3"/>
          <p:cNvSpPr>
            <a:spLocks noGrp="1"/>
          </p:cNvSpPr>
          <p:nvPr>
            <p:ph type="body" sz="quarter" idx="17"/>
          </p:nvPr>
        </p:nvSpPr>
        <p:spPr>
          <a:xfrm>
            <a:off x="1016000" y="2971800"/>
            <a:ext cx="7010400" cy="838200"/>
          </a:xfrm>
        </p:spPr>
        <p:txBody>
          <a:bodyPr>
            <a:normAutofit/>
          </a:bodyPr>
          <a:lstStyle/>
          <a:p>
            <a:pPr marL="533387" indent="-457189">
              <a:buFont typeface="Wingdings" panose="05000000000000000000" pitchFamily="2" charset="2"/>
              <a:buChar char="ü"/>
            </a:pPr>
            <a:r>
              <a:rPr lang="en-US" sz="3200" dirty="0"/>
              <a:t>Provide clear staff expectations</a:t>
            </a:r>
          </a:p>
        </p:txBody>
      </p:sp>
      <p:sp>
        <p:nvSpPr>
          <p:cNvPr id="5" name="Text Placeholder 4"/>
          <p:cNvSpPr>
            <a:spLocks noGrp="1"/>
          </p:cNvSpPr>
          <p:nvPr>
            <p:ph type="body" sz="quarter" idx="18"/>
          </p:nvPr>
        </p:nvSpPr>
        <p:spPr>
          <a:xfrm>
            <a:off x="2032000" y="5257800"/>
            <a:ext cx="8824686" cy="1117600"/>
          </a:xfrm>
        </p:spPr>
        <p:txBody>
          <a:bodyPr>
            <a:noAutofit/>
          </a:bodyPr>
          <a:lstStyle/>
          <a:p>
            <a:pPr marL="533387" indent="-457189">
              <a:buFont typeface="Wingdings" panose="05000000000000000000" pitchFamily="2" charset="2"/>
              <a:buChar char="ü"/>
            </a:pPr>
            <a:r>
              <a:rPr lang="en-US" sz="3200" dirty="0" smtClean="0"/>
              <a:t>Creatively allocate </a:t>
            </a:r>
            <a:r>
              <a:rPr lang="en-US" sz="3200" dirty="0"/>
              <a:t>limited resources to ensure personnel have access to necessary supports.</a:t>
            </a:r>
          </a:p>
        </p:txBody>
      </p:sp>
      <p:sp>
        <p:nvSpPr>
          <p:cNvPr id="7" name="Title 6"/>
          <p:cNvSpPr>
            <a:spLocks noGrp="1"/>
          </p:cNvSpPr>
          <p:nvPr>
            <p:ph type="title"/>
          </p:nvPr>
        </p:nvSpPr>
        <p:spPr>
          <a:xfrm>
            <a:off x="203200" y="1"/>
            <a:ext cx="8636000" cy="1701800"/>
          </a:xfrm>
        </p:spPr>
        <p:txBody>
          <a:bodyPr/>
          <a:lstStyle/>
          <a:p>
            <a:r>
              <a:rPr lang="en-US" dirty="0" smtClean="0"/>
              <a:t>Strong Administrators</a:t>
            </a:r>
            <a:endParaRPr lang="en-US" dirty="0"/>
          </a:p>
        </p:txBody>
      </p:sp>
    </p:spTree>
    <p:extLst>
      <p:ext uri="{BB962C8B-B14F-4D97-AF65-F5344CB8AC3E}">
        <p14:creationId xmlns:p14="http://schemas.microsoft.com/office/powerpoint/2010/main" val="2666061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additive="base">
                                        <p:cTn id="19" dur="5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9400"/>
            <a:ext cx="10668000" cy="944563"/>
          </a:xfrm>
        </p:spPr>
        <p:txBody>
          <a:bodyPr>
            <a:normAutofit fontScale="90000"/>
          </a:bodyPr>
          <a:lstStyle/>
          <a:p>
            <a:r>
              <a:rPr lang="en-US" dirty="0" smtClean="0"/>
              <a:t>Essential Tasks for Both Gen Ed and SPED Team</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39201" y="3835400"/>
            <a:ext cx="3498849" cy="3022600"/>
          </a:xfrm>
          <a:prstGeom prst="rect">
            <a:avLst/>
          </a:prstGeom>
        </p:spPr>
      </p:pic>
      <p:graphicFrame>
        <p:nvGraphicFramePr>
          <p:cNvPr id="4" name="Diagram 3"/>
          <p:cNvGraphicFramePr/>
          <p:nvPr>
            <p:extLst>
              <p:ext uri="{D42A27DB-BD31-4B8C-83A1-F6EECF244321}">
                <p14:modId xmlns:p14="http://schemas.microsoft.com/office/powerpoint/2010/main" val="4171851145"/>
              </p:ext>
            </p:extLst>
          </p:nvPr>
        </p:nvGraphicFramePr>
        <p:xfrm>
          <a:off x="1828800" y="719667"/>
          <a:ext cx="8331200" cy="55541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0374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1000"/>
                                  </p:stCondLst>
                                  <p:childTnLst>
                                    <p:set>
                                      <p:cBhvr>
                                        <p:cTn id="6" dur="1" fill="hold">
                                          <p:stCondLst>
                                            <p:cond delay="0"/>
                                          </p:stCondLst>
                                        </p:cTn>
                                        <p:tgtEl>
                                          <p:spTgt spid="4">
                                            <p:graphicEl>
                                              <a:dgm id="{76F448AA-0A91-460C-82A3-CB32AF9DD1F2}"/>
                                            </p:graphicEl>
                                          </p:spTgt>
                                        </p:tgtEl>
                                        <p:attrNameLst>
                                          <p:attrName>style.visibility</p:attrName>
                                        </p:attrNameLst>
                                      </p:cBhvr>
                                      <p:to>
                                        <p:strVal val="visible"/>
                                      </p:to>
                                    </p:set>
                                    <p:animEffect transition="in" filter="fade">
                                      <p:cBhvr>
                                        <p:cTn id="7" dur="1000"/>
                                        <p:tgtEl>
                                          <p:spTgt spid="4">
                                            <p:graphicEl>
                                              <a:dgm id="{76F448AA-0A91-460C-82A3-CB32AF9DD1F2}"/>
                                            </p:graphicEl>
                                          </p:spTgt>
                                        </p:tgtEl>
                                      </p:cBhvr>
                                    </p:animEffect>
                                    <p:anim calcmode="lin" valueType="num">
                                      <p:cBhvr>
                                        <p:cTn id="8" dur="1000" fill="hold"/>
                                        <p:tgtEl>
                                          <p:spTgt spid="4">
                                            <p:graphicEl>
                                              <a:dgm id="{76F448AA-0A91-460C-82A3-CB32AF9DD1F2}"/>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76F448AA-0A91-460C-82A3-CB32AF9DD1F2}"/>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1000"/>
                                  </p:stCondLst>
                                  <p:childTnLst>
                                    <p:set>
                                      <p:cBhvr>
                                        <p:cTn id="13" dur="1" fill="hold">
                                          <p:stCondLst>
                                            <p:cond delay="0"/>
                                          </p:stCondLst>
                                        </p:cTn>
                                        <p:tgtEl>
                                          <p:spTgt spid="4">
                                            <p:graphicEl>
                                              <a:dgm id="{DE972ED1-8F36-40F0-8409-141E304406EB}"/>
                                            </p:graphicEl>
                                          </p:spTgt>
                                        </p:tgtEl>
                                        <p:attrNameLst>
                                          <p:attrName>style.visibility</p:attrName>
                                        </p:attrNameLst>
                                      </p:cBhvr>
                                      <p:to>
                                        <p:strVal val="visible"/>
                                      </p:to>
                                    </p:set>
                                    <p:animEffect transition="in" filter="fade">
                                      <p:cBhvr>
                                        <p:cTn id="14" dur="1000"/>
                                        <p:tgtEl>
                                          <p:spTgt spid="4">
                                            <p:graphicEl>
                                              <a:dgm id="{DE972ED1-8F36-40F0-8409-141E304406EB}"/>
                                            </p:graphicEl>
                                          </p:spTgt>
                                        </p:tgtEl>
                                      </p:cBhvr>
                                    </p:animEffect>
                                    <p:anim calcmode="lin" valueType="num">
                                      <p:cBhvr>
                                        <p:cTn id="15" dur="1000" fill="hold"/>
                                        <p:tgtEl>
                                          <p:spTgt spid="4">
                                            <p:graphicEl>
                                              <a:dgm id="{DE972ED1-8F36-40F0-8409-141E304406EB}"/>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DE972ED1-8F36-40F0-8409-141E304406EB}"/>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1000"/>
                                  </p:stCondLst>
                                  <p:childTnLst>
                                    <p:set>
                                      <p:cBhvr>
                                        <p:cTn id="18" dur="1" fill="hold">
                                          <p:stCondLst>
                                            <p:cond delay="0"/>
                                          </p:stCondLst>
                                        </p:cTn>
                                        <p:tgtEl>
                                          <p:spTgt spid="4">
                                            <p:graphicEl>
                                              <a:dgm id="{6442289D-462B-447E-82A1-64BFBCEC29B8}"/>
                                            </p:graphicEl>
                                          </p:spTgt>
                                        </p:tgtEl>
                                        <p:attrNameLst>
                                          <p:attrName>style.visibility</p:attrName>
                                        </p:attrNameLst>
                                      </p:cBhvr>
                                      <p:to>
                                        <p:strVal val="visible"/>
                                      </p:to>
                                    </p:set>
                                    <p:animEffect transition="in" filter="fade">
                                      <p:cBhvr>
                                        <p:cTn id="19" dur="1000"/>
                                        <p:tgtEl>
                                          <p:spTgt spid="4">
                                            <p:graphicEl>
                                              <a:dgm id="{6442289D-462B-447E-82A1-64BFBCEC29B8}"/>
                                            </p:graphicEl>
                                          </p:spTgt>
                                        </p:tgtEl>
                                      </p:cBhvr>
                                    </p:animEffect>
                                    <p:anim calcmode="lin" valueType="num">
                                      <p:cBhvr>
                                        <p:cTn id="20" dur="1000" fill="hold"/>
                                        <p:tgtEl>
                                          <p:spTgt spid="4">
                                            <p:graphicEl>
                                              <a:dgm id="{6442289D-462B-447E-82A1-64BFBCEC29B8}"/>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6442289D-462B-447E-82A1-64BFBCEC29B8}"/>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1000"/>
                                  </p:stCondLst>
                                  <p:childTnLst>
                                    <p:set>
                                      <p:cBhvr>
                                        <p:cTn id="25" dur="1" fill="hold">
                                          <p:stCondLst>
                                            <p:cond delay="0"/>
                                          </p:stCondLst>
                                        </p:cTn>
                                        <p:tgtEl>
                                          <p:spTgt spid="4">
                                            <p:graphicEl>
                                              <a:dgm id="{28100E19-5623-4F90-8BF9-9F0B3615AC90}"/>
                                            </p:graphicEl>
                                          </p:spTgt>
                                        </p:tgtEl>
                                        <p:attrNameLst>
                                          <p:attrName>style.visibility</p:attrName>
                                        </p:attrNameLst>
                                      </p:cBhvr>
                                      <p:to>
                                        <p:strVal val="visible"/>
                                      </p:to>
                                    </p:set>
                                    <p:animEffect transition="in" filter="fade">
                                      <p:cBhvr>
                                        <p:cTn id="26" dur="1000"/>
                                        <p:tgtEl>
                                          <p:spTgt spid="4">
                                            <p:graphicEl>
                                              <a:dgm id="{28100E19-5623-4F90-8BF9-9F0B3615AC90}"/>
                                            </p:graphicEl>
                                          </p:spTgt>
                                        </p:tgtEl>
                                      </p:cBhvr>
                                    </p:animEffect>
                                    <p:anim calcmode="lin" valueType="num">
                                      <p:cBhvr>
                                        <p:cTn id="27" dur="1000" fill="hold"/>
                                        <p:tgtEl>
                                          <p:spTgt spid="4">
                                            <p:graphicEl>
                                              <a:dgm id="{28100E19-5623-4F90-8BF9-9F0B3615AC90}"/>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28100E19-5623-4F90-8BF9-9F0B3615AC90}"/>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4">
                                            <p:graphicEl>
                                              <a:dgm id="{78EEA999-103F-4D6C-A1AB-D47D9DD2946B}"/>
                                            </p:graphicEl>
                                          </p:spTgt>
                                        </p:tgtEl>
                                        <p:attrNameLst>
                                          <p:attrName>style.visibility</p:attrName>
                                        </p:attrNameLst>
                                      </p:cBhvr>
                                      <p:to>
                                        <p:strVal val="visible"/>
                                      </p:to>
                                    </p:set>
                                    <p:animEffect transition="in" filter="fade">
                                      <p:cBhvr>
                                        <p:cTn id="31" dur="1000"/>
                                        <p:tgtEl>
                                          <p:spTgt spid="4">
                                            <p:graphicEl>
                                              <a:dgm id="{78EEA999-103F-4D6C-A1AB-D47D9DD2946B}"/>
                                            </p:graphicEl>
                                          </p:spTgt>
                                        </p:tgtEl>
                                      </p:cBhvr>
                                    </p:animEffect>
                                    <p:anim calcmode="lin" valueType="num">
                                      <p:cBhvr>
                                        <p:cTn id="32" dur="1000" fill="hold"/>
                                        <p:tgtEl>
                                          <p:spTgt spid="4">
                                            <p:graphicEl>
                                              <a:dgm id="{78EEA999-103F-4D6C-A1AB-D47D9DD2946B}"/>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78EEA999-103F-4D6C-A1AB-D47D9DD2946B}"/>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1000"/>
                                  </p:stCondLst>
                                  <p:childTnLst>
                                    <p:set>
                                      <p:cBhvr>
                                        <p:cTn id="37" dur="1" fill="hold">
                                          <p:stCondLst>
                                            <p:cond delay="0"/>
                                          </p:stCondLst>
                                        </p:cTn>
                                        <p:tgtEl>
                                          <p:spTgt spid="4">
                                            <p:graphicEl>
                                              <a:dgm id="{47BDB1E1-8391-4D6C-B416-7ABDC66DFBBF}"/>
                                            </p:graphicEl>
                                          </p:spTgt>
                                        </p:tgtEl>
                                        <p:attrNameLst>
                                          <p:attrName>style.visibility</p:attrName>
                                        </p:attrNameLst>
                                      </p:cBhvr>
                                      <p:to>
                                        <p:strVal val="visible"/>
                                      </p:to>
                                    </p:set>
                                    <p:animEffect transition="in" filter="fade">
                                      <p:cBhvr>
                                        <p:cTn id="38" dur="1000"/>
                                        <p:tgtEl>
                                          <p:spTgt spid="4">
                                            <p:graphicEl>
                                              <a:dgm id="{47BDB1E1-8391-4D6C-B416-7ABDC66DFBBF}"/>
                                            </p:graphicEl>
                                          </p:spTgt>
                                        </p:tgtEl>
                                      </p:cBhvr>
                                    </p:animEffect>
                                    <p:anim calcmode="lin" valueType="num">
                                      <p:cBhvr>
                                        <p:cTn id="39" dur="1000" fill="hold"/>
                                        <p:tgtEl>
                                          <p:spTgt spid="4">
                                            <p:graphicEl>
                                              <a:dgm id="{47BDB1E1-8391-4D6C-B416-7ABDC66DFBBF}"/>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47BDB1E1-8391-4D6C-B416-7ABDC66DFBBF}"/>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000"/>
                                  </p:stCondLst>
                                  <p:childTnLst>
                                    <p:set>
                                      <p:cBhvr>
                                        <p:cTn id="42" dur="1" fill="hold">
                                          <p:stCondLst>
                                            <p:cond delay="0"/>
                                          </p:stCondLst>
                                        </p:cTn>
                                        <p:tgtEl>
                                          <p:spTgt spid="4">
                                            <p:graphicEl>
                                              <a:dgm id="{95E5F8C0-F308-416D-9FCE-752E36290E42}"/>
                                            </p:graphicEl>
                                          </p:spTgt>
                                        </p:tgtEl>
                                        <p:attrNameLst>
                                          <p:attrName>style.visibility</p:attrName>
                                        </p:attrNameLst>
                                      </p:cBhvr>
                                      <p:to>
                                        <p:strVal val="visible"/>
                                      </p:to>
                                    </p:set>
                                    <p:animEffect transition="in" filter="fade">
                                      <p:cBhvr>
                                        <p:cTn id="43" dur="1000"/>
                                        <p:tgtEl>
                                          <p:spTgt spid="4">
                                            <p:graphicEl>
                                              <a:dgm id="{95E5F8C0-F308-416D-9FCE-752E36290E42}"/>
                                            </p:graphicEl>
                                          </p:spTgt>
                                        </p:tgtEl>
                                      </p:cBhvr>
                                    </p:animEffect>
                                    <p:anim calcmode="lin" valueType="num">
                                      <p:cBhvr>
                                        <p:cTn id="44" dur="1000" fill="hold"/>
                                        <p:tgtEl>
                                          <p:spTgt spid="4">
                                            <p:graphicEl>
                                              <a:dgm id="{95E5F8C0-F308-416D-9FCE-752E36290E42}"/>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95E5F8C0-F308-416D-9FCE-752E36290E42}"/>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Campus Culture</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163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711200" y="1066800"/>
            <a:ext cx="10464800" cy="5334000"/>
          </a:xfrm>
          <a:prstGeom prst="roundRect">
            <a:avLst/>
          </a:prstGeom>
          <a:gradFill>
            <a:gsLst>
              <a:gs pos="0">
                <a:schemeClr val="bg1">
                  <a:lumMod val="95000"/>
                  <a:alpha val="81000"/>
                </a:schemeClr>
              </a:gs>
              <a:gs pos="78000">
                <a:schemeClr val="bg1">
                  <a:lumMod val="95000"/>
                  <a:alpha val="64000"/>
                </a:schemeClr>
              </a:gs>
              <a:gs pos="100000">
                <a:schemeClr val="bg1">
                  <a:lumMod val="95000"/>
                  <a:alpha val="0"/>
                </a:schemeClr>
              </a:gs>
            </a:gsLst>
            <a:lin ang="0" scaled="0"/>
          </a:gra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solidFill>
                <a:schemeClr val="bg2">
                  <a:lumMod val="20000"/>
                  <a:lumOff val="80000"/>
                </a:schemeClr>
              </a:solidFill>
            </a:endParaRPr>
          </a:p>
        </p:txBody>
      </p:sp>
      <p:sp>
        <p:nvSpPr>
          <p:cNvPr id="11" name="Rounded Rectangle 10"/>
          <p:cNvSpPr/>
          <p:nvPr/>
        </p:nvSpPr>
        <p:spPr>
          <a:xfrm>
            <a:off x="8450513" y="916858"/>
            <a:ext cx="3759200" cy="5941143"/>
          </a:xfrm>
          <a:prstGeom prst="roundRect">
            <a:avLst/>
          </a:prstGeom>
          <a:solidFill>
            <a:schemeClr val="accent5">
              <a:lumMod val="40000"/>
              <a:lumOff val="60000"/>
              <a:alpha val="8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dirty="0"/>
          </a:p>
        </p:txBody>
      </p:sp>
      <p:sp>
        <p:nvSpPr>
          <p:cNvPr id="9" name="Content Placeholder 8"/>
          <p:cNvSpPr>
            <a:spLocks noGrp="1"/>
          </p:cNvSpPr>
          <p:nvPr>
            <p:ph sz="half" idx="1"/>
          </p:nvPr>
        </p:nvSpPr>
        <p:spPr/>
        <p:txBody>
          <a:bodyPr/>
          <a:lstStyle/>
          <a:p>
            <a:r>
              <a:rPr lang="en-US" dirty="0" smtClean="0">
                <a:solidFill>
                  <a:schemeClr val="accent2">
                    <a:lumMod val="50000"/>
                  </a:schemeClr>
                </a:solidFill>
              </a:rPr>
              <a:t>Resiliency: </a:t>
            </a:r>
            <a:r>
              <a:rPr lang="en-US" dirty="0" smtClean="0">
                <a:solidFill>
                  <a:schemeClr val="bg2">
                    <a:lumMod val="10000"/>
                  </a:schemeClr>
                </a:solidFill>
              </a:rPr>
              <a:t>Over 40% of teachers do not make it to their 5</a:t>
            </a:r>
            <a:r>
              <a:rPr lang="en-US" baseline="30000" dirty="0" smtClean="0">
                <a:solidFill>
                  <a:schemeClr val="bg2">
                    <a:lumMod val="10000"/>
                  </a:schemeClr>
                </a:solidFill>
              </a:rPr>
              <a:t>th</a:t>
            </a:r>
            <a:r>
              <a:rPr lang="en-US" dirty="0" smtClean="0">
                <a:solidFill>
                  <a:schemeClr val="bg2">
                    <a:lumMod val="10000"/>
                  </a:schemeClr>
                </a:solidFill>
              </a:rPr>
              <a:t> year of teaching- many leave by year 3.</a:t>
            </a:r>
            <a:endParaRPr lang="en-US" dirty="0">
              <a:solidFill>
                <a:schemeClr val="bg2">
                  <a:lumMod val="10000"/>
                </a:schemeClr>
              </a:solidFill>
            </a:endParaRPr>
          </a:p>
        </p:txBody>
      </p:sp>
      <p:sp>
        <p:nvSpPr>
          <p:cNvPr id="10" name="Content Placeholder 9"/>
          <p:cNvSpPr>
            <a:spLocks noGrp="1"/>
          </p:cNvSpPr>
          <p:nvPr>
            <p:ph sz="half" idx="2"/>
          </p:nvPr>
        </p:nvSpPr>
        <p:spPr/>
        <p:txBody>
          <a:bodyPr/>
          <a:lstStyle/>
          <a:p>
            <a:r>
              <a:rPr lang="en-US" dirty="0" smtClean="0">
                <a:solidFill>
                  <a:schemeClr val="accent2">
                    <a:lumMod val="50000"/>
                  </a:schemeClr>
                </a:solidFill>
              </a:rPr>
              <a:t>Encouragement of Innovation:  </a:t>
            </a:r>
            <a:r>
              <a:rPr lang="en-US" dirty="0" smtClean="0">
                <a:solidFill>
                  <a:schemeClr val="bg2">
                    <a:lumMod val="10000"/>
                  </a:schemeClr>
                </a:solidFill>
              </a:rPr>
              <a:t>PD to support advances in technology.  Teachers reinforced and encouraged for “thinking outside the box”.</a:t>
            </a:r>
          </a:p>
        </p:txBody>
      </p:sp>
      <p:sp>
        <p:nvSpPr>
          <p:cNvPr id="12" name="Content Placeholder 11"/>
          <p:cNvSpPr>
            <a:spLocks noGrp="1"/>
          </p:cNvSpPr>
          <p:nvPr>
            <p:ph sz="half" idx="14"/>
          </p:nvPr>
        </p:nvSpPr>
        <p:spPr/>
        <p:txBody>
          <a:bodyPr/>
          <a:lstStyle/>
          <a:p>
            <a:pPr marL="342900" indent="-342900">
              <a:buFont typeface="Arial" panose="020B0604020202020204" pitchFamily="34" charset="0"/>
              <a:buChar char="•"/>
            </a:pPr>
            <a:r>
              <a:rPr lang="en-US" dirty="0" smtClean="0">
                <a:solidFill>
                  <a:schemeClr val="bg2">
                    <a:lumMod val="10000"/>
                  </a:schemeClr>
                </a:solidFill>
              </a:rPr>
              <a:t> </a:t>
            </a:r>
            <a:r>
              <a:rPr lang="en-US" dirty="0" smtClean="0">
                <a:solidFill>
                  <a:schemeClr val="accent2">
                    <a:lumMod val="50000"/>
                  </a:schemeClr>
                </a:solidFill>
              </a:rPr>
              <a:t>Quality </a:t>
            </a:r>
            <a:r>
              <a:rPr lang="en-US" dirty="0" smtClean="0">
                <a:solidFill>
                  <a:schemeClr val="bg2">
                    <a:lumMod val="25000"/>
                  </a:schemeClr>
                </a:solidFill>
              </a:rPr>
              <a:t>of Student teacher relationships</a:t>
            </a:r>
          </a:p>
        </p:txBody>
      </p:sp>
      <p:sp>
        <p:nvSpPr>
          <p:cNvPr id="8" name="Title 7"/>
          <p:cNvSpPr>
            <a:spLocks noGrp="1"/>
          </p:cNvSpPr>
          <p:nvPr>
            <p:ph type="title"/>
          </p:nvPr>
        </p:nvSpPr>
        <p:spPr/>
        <p:txBody>
          <a:bodyPr/>
          <a:lstStyle/>
          <a:p>
            <a:r>
              <a:rPr lang="en-US" dirty="0" smtClean="0"/>
              <a:t>Variables affecting Culture</a:t>
            </a:r>
            <a:endParaRPr lang="en-US" dirty="0"/>
          </a:p>
        </p:txBody>
      </p:sp>
      <p:cxnSp>
        <p:nvCxnSpPr>
          <p:cNvPr id="3" name="Straight Connector 2"/>
          <p:cNvCxnSpPr/>
          <p:nvPr/>
        </p:nvCxnSpPr>
        <p:spPr>
          <a:xfrm>
            <a:off x="711200" y="2743200"/>
            <a:ext cx="11277600" cy="0"/>
          </a:xfrm>
          <a:prstGeom prst="line">
            <a:avLst/>
          </a:prstGeom>
          <a:ln>
            <a:solidFill>
              <a:schemeClr val="accent5">
                <a:lumMod val="75000"/>
              </a:schemeClr>
            </a:solidFill>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711200" y="4724400"/>
            <a:ext cx="11277600" cy="0"/>
          </a:xfrm>
          <a:prstGeom prst="line">
            <a:avLst/>
          </a:prstGeom>
          <a:ln>
            <a:solidFill>
              <a:schemeClr val="accent5">
                <a:lumMod val="75000"/>
              </a:schemeClr>
            </a:solidFill>
          </a:ln>
        </p:spPr>
        <p:style>
          <a:lnRef idx="1">
            <a:schemeClr val="dk1"/>
          </a:lnRef>
          <a:fillRef idx="0">
            <a:schemeClr val="dk1"/>
          </a:fillRef>
          <a:effectRef idx="0">
            <a:schemeClr val="dk1"/>
          </a:effectRef>
          <a:fontRef idx="minor">
            <a:schemeClr val="tx1"/>
          </a:fontRef>
        </p:style>
      </p:cxn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839200" y="1066801"/>
            <a:ext cx="1786627" cy="16764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9289414" y="2770295"/>
            <a:ext cx="976153" cy="1735384"/>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42401" y="4745445"/>
            <a:ext cx="1848487" cy="2112556"/>
          </a:xfrm>
          <a:prstGeom prst="rect">
            <a:avLst/>
          </a:prstGeom>
        </p:spPr>
      </p:pic>
    </p:spTree>
    <p:extLst>
      <p:ext uri="{BB962C8B-B14F-4D97-AF65-F5344CB8AC3E}">
        <p14:creationId xmlns:p14="http://schemas.microsoft.com/office/powerpoint/2010/main" val="35617469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4746" y="604434"/>
            <a:ext cx="8338088" cy="5572529"/>
          </a:xfrm>
        </p:spPr>
        <p:txBody>
          <a:bodyPr>
            <a:normAutofit/>
          </a:bodyPr>
          <a:lstStyle/>
          <a:p>
            <a:pPr marL="0" indent="0" algn="ctr">
              <a:buNone/>
            </a:pPr>
            <a:endParaRPr lang="en-US" sz="3600" dirty="0" smtClean="0"/>
          </a:p>
          <a:p>
            <a:pPr marL="0" indent="0" algn="ctr">
              <a:buNone/>
            </a:pPr>
            <a:endParaRPr lang="en-US" sz="3600" dirty="0"/>
          </a:p>
          <a:p>
            <a:pPr marL="0" indent="0" algn="ctr">
              <a:buNone/>
            </a:pPr>
            <a:r>
              <a:rPr lang="en-US" sz="3600" dirty="0" smtClean="0"/>
              <a:t>The most important aspect of a strong RtI process is the </a:t>
            </a:r>
            <a:r>
              <a:rPr lang="en-US" sz="3600" dirty="0" smtClean="0">
                <a:solidFill>
                  <a:schemeClr val="accent2">
                    <a:lumMod val="50000"/>
                  </a:schemeClr>
                </a:solidFill>
              </a:rPr>
              <a:t>richness of the conversations </a:t>
            </a:r>
            <a:r>
              <a:rPr lang="en-US" sz="3600" dirty="0" smtClean="0"/>
              <a:t>that occur because of the layers of multiple occurring data sources.</a:t>
            </a:r>
            <a:endParaRPr lang="en-US" sz="3600" dirty="0"/>
          </a:p>
        </p:txBody>
      </p:sp>
    </p:spTree>
    <p:extLst>
      <p:ext uri="{BB962C8B-B14F-4D97-AF65-F5344CB8AC3E}">
        <p14:creationId xmlns:p14="http://schemas.microsoft.com/office/powerpoint/2010/main" val="1192628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sz="3600" dirty="0" smtClean="0"/>
              <a:t>Are you an active participant in PLC meetings?  </a:t>
            </a:r>
            <a:endParaRPr lang="en-US" sz="3600" dirty="0"/>
          </a:p>
        </p:txBody>
      </p:sp>
    </p:spTree>
    <p:extLst>
      <p:ext uri="{BB962C8B-B14F-4D97-AF65-F5344CB8AC3E}">
        <p14:creationId xmlns:p14="http://schemas.microsoft.com/office/powerpoint/2010/main" val="861731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1964" y="1549400"/>
            <a:ext cx="11039764" cy="4906963"/>
          </a:xfrm>
        </p:spPr>
        <p:txBody>
          <a:bodyPr rtlCol="0">
            <a:normAutofit/>
          </a:bodyPr>
          <a:lstStyle/>
          <a:p>
            <a:pPr marL="0" indent="0" algn="ctr">
              <a:buNone/>
              <a:defRPr/>
            </a:pPr>
            <a:r>
              <a:rPr lang="en-US" sz="3600" i="1" dirty="0">
                <a:solidFill>
                  <a:schemeClr val="accent2">
                    <a:lumMod val="50000"/>
                  </a:schemeClr>
                </a:solidFill>
              </a:rPr>
              <a:t>It is essential to implement both</a:t>
            </a:r>
            <a:br>
              <a:rPr lang="en-US" sz="3600" i="1" dirty="0">
                <a:solidFill>
                  <a:schemeClr val="accent2">
                    <a:lumMod val="50000"/>
                  </a:schemeClr>
                </a:solidFill>
              </a:rPr>
            </a:br>
            <a:r>
              <a:rPr lang="en-US" sz="3600" i="1" dirty="0">
                <a:solidFill>
                  <a:schemeClr val="accent2">
                    <a:lumMod val="50000"/>
                  </a:schemeClr>
                </a:solidFill>
              </a:rPr>
              <a:t>Professional Learning Communities (PLC) </a:t>
            </a:r>
            <a:r>
              <a:rPr lang="en-US" sz="3600" i="1" dirty="0" smtClean="0">
                <a:solidFill>
                  <a:schemeClr val="accent2">
                    <a:lumMod val="50000"/>
                  </a:schemeClr>
                </a:solidFill>
              </a:rPr>
              <a:t>and Response </a:t>
            </a:r>
            <a:r>
              <a:rPr lang="en-US" sz="3600" i="1" dirty="0">
                <a:solidFill>
                  <a:schemeClr val="accent2">
                    <a:lumMod val="50000"/>
                  </a:schemeClr>
                </a:solidFill>
              </a:rPr>
              <a:t>to Intervention (RTI) </a:t>
            </a:r>
            <a:r>
              <a:rPr lang="en-US" sz="3600" i="1" dirty="0" smtClean="0">
                <a:solidFill>
                  <a:schemeClr val="accent2">
                    <a:lumMod val="50000"/>
                  </a:schemeClr>
                </a:solidFill>
              </a:rPr>
              <a:t>because these </a:t>
            </a:r>
            <a:r>
              <a:rPr lang="en-US" sz="3600" i="1" dirty="0">
                <a:solidFill>
                  <a:schemeClr val="accent2">
                    <a:lumMod val="50000"/>
                  </a:schemeClr>
                </a:solidFill>
              </a:rPr>
              <a:t>complementary processes are </a:t>
            </a:r>
            <a:r>
              <a:rPr lang="en-US" sz="3600" i="1" dirty="0" smtClean="0">
                <a:solidFill>
                  <a:schemeClr val="accent2">
                    <a:lumMod val="50000"/>
                  </a:schemeClr>
                </a:solidFill>
              </a:rPr>
              <a:t>considered research-based </a:t>
            </a:r>
            <a:r>
              <a:rPr lang="en-US" sz="3600" i="1" dirty="0">
                <a:solidFill>
                  <a:schemeClr val="accent2">
                    <a:lumMod val="50000"/>
                  </a:schemeClr>
                </a:solidFill>
              </a:rPr>
              <a:t>best practices</a:t>
            </a:r>
            <a:br>
              <a:rPr lang="en-US" sz="3600" i="1" dirty="0">
                <a:solidFill>
                  <a:schemeClr val="accent2">
                    <a:lumMod val="50000"/>
                  </a:schemeClr>
                </a:solidFill>
              </a:rPr>
            </a:br>
            <a:r>
              <a:rPr lang="en-US" sz="3600" i="1" dirty="0">
                <a:solidFill>
                  <a:schemeClr val="accent2">
                    <a:lumMod val="50000"/>
                  </a:schemeClr>
                </a:solidFill>
              </a:rPr>
              <a:t>to improve student learning.</a:t>
            </a:r>
            <a:endParaRPr lang="en-US" sz="3600" dirty="0">
              <a:solidFill>
                <a:schemeClr val="accent2">
                  <a:lumMod val="50000"/>
                </a:schemeClr>
              </a:solidFill>
            </a:endParaRPr>
          </a:p>
          <a:p>
            <a:pPr>
              <a:defRPr/>
            </a:pPr>
            <a:endParaRPr lang="en-US" sz="36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p:txBody>
          <a:bodyPr lIns="0" tIns="0" rIns="0" bIns="0" anchor="t"/>
          <a:lstStyle/>
          <a:p>
            <a:pPr>
              <a:lnSpc>
                <a:spcPct val="95000"/>
              </a:lnSpc>
            </a:pPr>
            <a:r>
              <a:rPr lang="en-US" altLang="en-US" sz="5700" dirty="0">
                <a:solidFill>
                  <a:srgbClr val="000000"/>
                </a:solidFill>
              </a:rPr>
              <a:t>Connections</a:t>
            </a:r>
            <a:endParaRPr lang="en-US" altLang="en-US" dirty="0" smtClean="0">
              <a:solidFill>
                <a:srgbClr val="000000"/>
              </a:solidFill>
            </a:endParaRPr>
          </a:p>
        </p:txBody>
      </p:sp>
      <p:sp>
        <p:nvSpPr>
          <p:cNvPr id="5" name="Content Placeholder 4"/>
          <p:cNvSpPr>
            <a:spLocks noGrp="1"/>
          </p:cNvSpPr>
          <p:nvPr>
            <p:ph sz="half" idx="1"/>
          </p:nvPr>
        </p:nvSpPr>
        <p:spPr>
          <a:xfrm>
            <a:off x="393893" y="1413165"/>
            <a:ext cx="5983816" cy="4430568"/>
          </a:xfrm>
        </p:spPr>
        <p:txBody>
          <a:bodyPr rtlCol="0">
            <a:noAutofit/>
          </a:bodyPr>
          <a:lstStyle/>
          <a:p>
            <a:pPr marL="457183" indent="-411470">
              <a:lnSpc>
                <a:spcPct val="95000"/>
              </a:lnSpc>
              <a:buClr>
                <a:srgbClr val="000000"/>
              </a:buClr>
              <a:buSzPct val="100000"/>
              <a:defRPr/>
            </a:pPr>
            <a:r>
              <a:rPr lang="en-US" sz="3200" dirty="0" smtClean="0">
                <a:solidFill>
                  <a:schemeClr val="accent2">
                    <a:lumMod val="50000"/>
                  </a:schemeClr>
                </a:solidFill>
              </a:rPr>
              <a:t>What exactly do we expect all students to learn?</a:t>
            </a:r>
            <a:endParaRPr lang="en-US" sz="3200" dirty="0">
              <a:solidFill>
                <a:schemeClr val="accent2">
                  <a:lumMod val="50000"/>
                </a:schemeClr>
              </a:solidFill>
            </a:endParaRPr>
          </a:p>
          <a:p>
            <a:pPr marL="457183" indent="-411470">
              <a:lnSpc>
                <a:spcPct val="95000"/>
              </a:lnSpc>
              <a:buClr>
                <a:srgbClr val="000000"/>
              </a:buClr>
              <a:buSzPct val="100000"/>
              <a:defRPr/>
            </a:pPr>
            <a:r>
              <a:rPr lang="en-US" sz="3200" dirty="0" smtClean="0">
                <a:solidFill>
                  <a:schemeClr val="tx1"/>
                </a:solidFill>
              </a:rPr>
              <a:t>How will we know if they’ve learned it?</a:t>
            </a:r>
            <a:endParaRPr lang="en-US" sz="3200" dirty="0"/>
          </a:p>
          <a:p>
            <a:pPr marL="457183" indent="-411470">
              <a:lnSpc>
                <a:spcPct val="95000"/>
              </a:lnSpc>
              <a:buClr>
                <a:srgbClr val="000000"/>
              </a:buClr>
              <a:buSzPct val="100000"/>
              <a:defRPr/>
            </a:pPr>
            <a:r>
              <a:rPr lang="en-US" sz="3200" dirty="0" smtClean="0">
                <a:solidFill>
                  <a:schemeClr val="tx1"/>
                </a:solidFill>
              </a:rPr>
              <a:t>How will we respond when some students don’t learn it?</a:t>
            </a:r>
            <a:endParaRPr lang="en-US" sz="3200" dirty="0"/>
          </a:p>
          <a:p>
            <a:pPr marL="457183" indent="-411470">
              <a:lnSpc>
                <a:spcPct val="95000"/>
              </a:lnSpc>
              <a:buClr>
                <a:srgbClr val="000000"/>
              </a:buClr>
              <a:buSzPct val="100000"/>
              <a:defRPr/>
            </a:pPr>
            <a:r>
              <a:rPr lang="en-US" sz="3200" dirty="0" smtClean="0">
                <a:solidFill>
                  <a:schemeClr val="tx1"/>
                </a:solidFill>
              </a:rPr>
              <a:t>How will we respond when some students have already learned?</a:t>
            </a:r>
            <a:endParaRPr lang="en-US" sz="3200" dirty="0"/>
          </a:p>
          <a:p>
            <a:pPr marL="457183" indent="-457183">
              <a:lnSpc>
                <a:spcPct val="95000"/>
              </a:lnSpc>
              <a:buClr>
                <a:srgbClr val="000000"/>
              </a:buClr>
              <a:buSzPct val="100000"/>
              <a:defRPr/>
            </a:pPr>
            <a:endParaRPr lang="en-US" sz="3200" dirty="0"/>
          </a:p>
          <a:p>
            <a:pPr marL="457183" indent="-457183">
              <a:defRPr/>
            </a:pPr>
            <a:endParaRPr lang="en-US" sz="3200" dirty="0" smtClean="0"/>
          </a:p>
        </p:txBody>
      </p:sp>
      <p:sp>
        <p:nvSpPr>
          <p:cNvPr id="7" name="Content Placeholder 6"/>
          <p:cNvSpPr>
            <a:spLocks noGrp="1"/>
          </p:cNvSpPr>
          <p:nvPr>
            <p:ph sz="half" idx="2"/>
          </p:nvPr>
        </p:nvSpPr>
        <p:spPr>
          <a:xfrm>
            <a:off x="6705600" y="1165226"/>
            <a:ext cx="5486400" cy="4229100"/>
          </a:xfrm>
        </p:spPr>
        <p:txBody>
          <a:bodyPr>
            <a:normAutofit/>
          </a:bodyPr>
          <a:lstStyle/>
          <a:p>
            <a:pPr>
              <a:lnSpc>
                <a:spcPct val="95000"/>
              </a:lnSpc>
            </a:pPr>
            <a:r>
              <a:rPr lang="en-US" altLang="en-US" sz="3300" dirty="0"/>
              <a:t>Core program</a:t>
            </a:r>
            <a:endParaRPr lang="en-US" altLang="en-US" dirty="0" smtClean="0"/>
          </a:p>
          <a:p>
            <a:pPr>
              <a:lnSpc>
                <a:spcPct val="95000"/>
              </a:lnSpc>
            </a:pPr>
            <a:r>
              <a:rPr lang="en-US" altLang="en-US" sz="3300" dirty="0"/>
              <a:t>Standards</a:t>
            </a:r>
            <a:endParaRPr lang="en-US" altLang="en-US" dirty="0" smtClean="0"/>
          </a:p>
          <a:p>
            <a:pPr>
              <a:lnSpc>
                <a:spcPct val="95000"/>
              </a:lnSpc>
            </a:pPr>
            <a:r>
              <a:rPr lang="en-US" altLang="en-US" sz="3300" dirty="0"/>
              <a:t>Alignment Documents</a:t>
            </a:r>
            <a:endParaRPr lang="en-US" altLang="en-US" dirty="0" smtClean="0"/>
          </a:p>
          <a:p>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mph" presetSubtype="2" fill="hold" nodeType="withEffect">
                                  <p:stCondLst>
                                    <p:cond delay="0"/>
                                  </p:stCondLst>
                                  <p:childTnLst>
                                    <p:animClr clrSpc="rgb" dir="cw">
                                      <p:cBhvr override="childStyle">
                                        <p:cTn id="6" dur="2000" fill="hold"/>
                                        <p:tgtEl>
                                          <p:spTgt spid="5">
                                            <p:txEl>
                                              <p:pRg st="0" end="0"/>
                                            </p:txEl>
                                          </p:spTgt>
                                        </p:tgtEl>
                                        <p:attrNameLst>
                                          <p:attrName>style.color</p:attrName>
                                        </p:attrNameLst>
                                      </p:cBhvr>
                                      <p:to>
                                        <a:schemeClr val="tx1"/>
                                      </p:to>
                                    </p:animClr>
                                  </p:childTnLst>
                                </p:cTn>
                              </p:par>
                              <p:par>
                                <p:cTn id="7" presetID="10"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animEffect transition="in" filter="fade">
                                      <p:cBhvr>
                                        <p:cTn id="9" dur="2000"/>
                                        <p:tgtEl>
                                          <p:spTgt spid="7">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2000"/>
                                        <p:tgtEl>
                                          <p:spTgt spid="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20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823686" y="1537284"/>
            <a:ext cx="10515600" cy="4596136"/>
          </a:xfrm>
        </p:spPr>
        <p:txBody>
          <a:bodyPr>
            <a:normAutofit/>
          </a:bodyPr>
          <a:lstStyle/>
          <a:p>
            <a:r>
              <a:rPr lang="en-US" sz="3600" dirty="0" smtClean="0"/>
              <a:t>Technical Adequacy of Process</a:t>
            </a:r>
          </a:p>
          <a:p>
            <a:r>
              <a:rPr lang="en-US" sz="3600" dirty="0" smtClean="0"/>
              <a:t> Team Membership/Leadership</a:t>
            </a:r>
          </a:p>
          <a:p>
            <a:r>
              <a:rPr lang="en-US" sz="3600" dirty="0" smtClean="0"/>
              <a:t>Multiple Sources of Data</a:t>
            </a:r>
          </a:p>
          <a:p>
            <a:r>
              <a:rPr lang="en-US" sz="3600" dirty="0" smtClean="0"/>
              <a:t>Staff Knowledge</a:t>
            </a:r>
          </a:p>
          <a:p>
            <a:pPr marL="0" indent="0">
              <a:buNone/>
            </a:pPr>
            <a:endParaRPr lang="en-US" sz="3600"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37107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p:txBody>
          <a:bodyPr lIns="0" tIns="0" rIns="0" bIns="0" anchor="t"/>
          <a:lstStyle/>
          <a:p>
            <a:pPr>
              <a:lnSpc>
                <a:spcPct val="95000"/>
              </a:lnSpc>
            </a:pPr>
            <a:r>
              <a:rPr lang="en-US" altLang="en-US" sz="5700" dirty="0">
                <a:solidFill>
                  <a:srgbClr val="000000"/>
                </a:solidFill>
              </a:rPr>
              <a:t>Connections</a:t>
            </a:r>
            <a:endParaRPr lang="en-US" altLang="en-US" dirty="0" smtClean="0">
              <a:solidFill>
                <a:srgbClr val="000000"/>
              </a:solidFill>
            </a:endParaRPr>
          </a:p>
        </p:txBody>
      </p:sp>
      <p:sp>
        <p:nvSpPr>
          <p:cNvPr id="4" name="Content Placeholder 3"/>
          <p:cNvSpPr>
            <a:spLocks noGrp="1"/>
          </p:cNvSpPr>
          <p:nvPr>
            <p:ph sz="half" idx="1"/>
          </p:nvPr>
        </p:nvSpPr>
        <p:spPr>
          <a:xfrm>
            <a:off x="518586" y="1641764"/>
            <a:ext cx="6074833" cy="4187537"/>
          </a:xfrm>
        </p:spPr>
        <p:txBody>
          <a:bodyPr rtlCol="0">
            <a:normAutofit fontScale="92500" lnSpcReduction="20000"/>
          </a:bodyPr>
          <a:lstStyle/>
          <a:p>
            <a:pPr marL="457183" indent="-411470">
              <a:lnSpc>
                <a:spcPct val="95000"/>
              </a:lnSpc>
              <a:buClr>
                <a:srgbClr val="000000"/>
              </a:buClr>
              <a:buSzPct val="100000"/>
              <a:defRPr/>
            </a:pPr>
            <a:r>
              <a:rPr lang="en-US" sz="3500" dirty="0" smtClean="0">
                <a:solidFill>
                  <a:schemeClr val="tx1"/>
                </a:solidFill>
              </a:rPr>
              <a:t>What exactly do we expect all students to learn?</a:t>
            </a:r>
            <a:endParaRPr lang="en-US" sz="3500" dirty="0"/>
          </a:p>
          <a:p>
            <a:pPr marL="457183" indent="-411470">
              <a:lnSpc>
                <a:spcPct val="95000"/>
              </a:lnSpc>
              <a:buClr>
                <a:srgbClr val="000000"/>
              </a:buClr>
              <a:buSzPct val="100000"/>
              <a:defRPr/>
            </a:pPr>
            <a:r>
              <a:rPr lang="en-US" sz="3500" dirty="0" smtClean="0">
                <a:solidFill>
                  <a:schemeClr val="accent2">
                    <a:lumMod val="50000"/>
                  </a:schemeClr>
                </a:solidFill>
              </a:rPr>
              <a:t>How will we know if they’ve learned it?</a:t>
            </a:r>
            <a:endParaRPr lang="en-US" sz="3500" dirty="0">
              <a:solidFill>
                <a:schemeClr val="accent2">
                  <a:lumMod val="50000"/>
                </a:schemeClr>
              </a:solidFill>
            </a:endParaRPr>
          </a:p>
          <a:p>
            <a:pPr marL="457183" indent="-411470">
              <a:lnSpc>
                <a:spcPct val="95000"/>
              </a:lnSpc>
              <a:buClr>
                <a:srgbClr val="000000"/>
              </a:buClr>
              <a:buSzPct val="100000"/>
              <a:defRPr/>
            </a:pPr>
            <a:r>
              <a:rPr lang="en-US" sz="3500" dirty="0" smtClean="0">
                <a:solidFill>
                  <a:schemeClr val="tx1"/>
                </a:solidFill>
              </a:rPr>
              <a:t>How will we respond when some students don’t learn it?</a:t>
            </a:r>
            <a:endParaRPr lang="en-US" sz="3500" dirty="0"/>
          </a:p>
          <a:p>
            <a:pPr marL="457183" indent="-411470">
              <a:lnSpc>
                <a:spcPct val="95000"/>
              </a:lnSpc>
              <a:buClr>
                <a:srgbClr val="000000"/>
              </a:buClr>
              <a:buSzPct val="100000"/>
              <a:defRPr/>
            </a:pPr>
            <a:r>
              <a:rPr lang="en-US" sz="3500" dirty="0" smtClean="0">
                <a:solidFill>
                  <a:schemeClr val="tx1"/>
                </a:solidFill>
              </a:rPr>
              <a:t>How will we respond when some students have already learned?</a:t>
            </a:r>
            <a:endParaRPr lang="en-US" sz="3500" dirty="0"/>
          </a:p>
          <a:p>
            <a:pPr marL="457183" indent="-457183">
              <a:lnSpc>
                <a:spcPct val="95000"/>
              </a:lnSpc>
              <a:buClr>
                <a:srgbClr val="000000"/>
              </a:buClr>
              <a:buSzPct val="100000"/>
              <a:defRPr/>
            </a:pPr>
            <a:endParaRPr lang="en-US" sz="4300" dirty="0">
              <a:solidFill>
                <a:srgbClr val="000000"/>
              </a:solidFill>
            </a:endParaRPr>
          </a:p>
          <a:p>
            <a:pPr marL="457183" indent="-457183">
              <a:defRPr/>
            </a:pPr>
            <a:endParaRPr lang="en-US" dirty="0" smtClean="0"/>
          </a:p>
        </p:txBody>
      </p:sp>
      <p:sp>
        <p:nvSpPr>
          <p:cNvPr id="5" name="Content Placeholder 4"/>
          <p:cNvSpPr>
            <a:spLocks noGrp="1"/>
          </p:cNvSpPr>
          <p:nvPr>
            <p:ph sz="half" idx="2"/>
          </p:nvPr>
        </p:nvSpPr>
        <p:spPr>
          <a:xfrm>
            <a:off x="6705600" y="1920875"/>
            <a:ext cx="5486400" cy="2057400"/>
          </a:xfrm>
        </p:spPr>
        <p:txBody>
          <a:bodyPr>
            <a:normAutofit fontScale="92500" lnSpcReduction="20000"/>
          </a:bodyPr>
          <a:lstStyle/>
          <a:p>
            <a:pPr>
              <a:lnSpc>
                <a:spcPct val="95000"/>
              </a:lnSpc>
            </a:pPr>
            <a:r>
              <a:rPr lang="en-US" altLang="en-US" sz="3300" dirty="0"/>
              <a:t>Progress monitoring</a:t>
            </a:r>
          </a:p>
          <a:p>
            <a:pPr>
              <a:lnSpc>
                <a:spcPct val="95000"/>
              </a:lnSpc>
            </a:pPr>
            <a:r>
              <a:rPr lang="en-US" altLang="en-US" sz="3300" dirty="0"/>
              <a:t>Universal screener</a:t>
            </a:r>
          </a:p>
          <a:p>
            <a:pPr>
              <a:lnSpc>
                <a:spcPct val="95000"/>
              </a:lnSpc>
            </a:pPr>
            <a:r>
              <a:rPr lang="en-US" altLang="en-US" sz="3300" dirty="0" smtClean="0"/>
              <a:t>Diagnostic assessments</a:t>
            </a:r>
          </a:p>
          <a:p>
            <a:pPr>
              <a:lnSpc>
                <a:spcPct val="95000"/>
              </a:lnSpc>
            </a:pPr>
            <a:r>
              <a:rPr lang="en-US" altLang="en-US" sz="3300" dirty="0" smtClean="0"/>
              <a:t>Formative Assessments</a:t>
            </a:r>
            <a:endParaRPr lang="en-US" altLang="en-US" sz="33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4">
                                            <p:txEl>
                                              <p:pRg st="1" end="1"/>
                                            </p:txEl>
                                          </p:spTgt>
                                        </p:tgtEl>
                                        <p:attrNameLst>
                                          <p:attrName>style.color</p:attrName>
                                        </p:attrNameLst>
                                      </p:cBhvr>
                                      <p:to>
                                        <a:schemeClr val="tx1"/>
                                      </p:to>
                                    </p:animClr>
                                  </p:childTnLst>
                                </p:cTn>
                              </p:par>
                              <p:par>
                                <p:cTn id="7" presetID="10"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animEffect transition="in" filter="fade">
                                      <p:cBhvr>
                                        <p:cTn id="9" dur="2000"/>
                                        <p:tgtEl>
                                          <p:spTgt spid="5">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20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3" end="3"/>
                                            </p:txEl>
                                          </p:spTgt>
                                        </p:tgtEl>
                                        <p:attrNameLst>
                                          <p:attrName>style.visibility</p:attrName>
                                        </p:attrNameLst>
                                      </p:cBhvr>
                                      <p:to>
                                        <p:strVal val="visible"/>
                                      </p:to>
                                    </p:set>
                                    <p:animEffect transition="in" filter="fade">
                                      <p:cBhvr>
                                        <p:cTn id="20"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p:txBody>
          <a:bodyPr lIns="0" tIns="0" rIns="0" bIns="0" anchor="t"/>
          <a:lstStyle/>
          <a:p>
            <a:pPr>
              <a:lnSpc>
                <a:spcPct val="95000"/>
              </a:lnSpc>
            </a:pPr>
            <a:r>
              <a:rPr lang="en-US" altLang="en-US" sz="5700" dirty="0">
                <a:solidFill>
                  <a:srgbClr val="000000"/>
                </a:solidFill>
              </a:rPr>
              <a:t>Connections</a:t>
            </a:r>
            <a:endParaRPr lang="en-US" altLang="en-US" dirty="0" smtClean="0">
              <a:solidFill>
                <a:srgbClr val="000000"/>
              </a:solidFill>
            </a:endParaRPr>
          </a:p>
        </p:txBody>
      </p:sp>
      <p:sp>
        <p:nvSpPr>
          <p:cNvPr id="6" name="Content Placeholder 5"/>
          <p:cNvSpPr>
            <a:spLocks noGrp="1"/>
          </p:cNvSpPr>
          <p:nvPr>
            <p:ph sz="half" idx="1"/>
          </p:nvPr>
        </p:nvSpPr>
        <p:spPr>
          <a:xfrm>
            <a:off x="518584" y="1745673"/>
            <a:ext cx="5486400" cy="4396364"/>
          </a:xfrm>
        </p:spPr>
        <p:txBody>
          <a:bodyPr rtlCol="0">
            <a:normAutofit fontScale="92500" lnSpcReduction="10000"/>
          </a:bodyPr>
          <a:lstStyle/>
          <a:p>
            <a:pPr marL="457183" indent="-411470">
              <a:lnSpc>
                <a:spcPct val="95000"/>
              </a:lnSpc>
              <a:buClr>
                <a:srgbClr val="000000"/>
              </a:buClr>
              <a:buSzPct val="100000"/>
              <a:defRPr/>
            </a:pPr>
            <a:r>
              <a:rPr lang="en-US" sz="3500" dirty="0" smtClean="0">
                <a:solidFill>
                  <a:schemeClr val="tx1"/>
                </a:solidFill>
              </a:rPr>
              <a:t>What exactly do we expect all students to learn?</a:t>
            </a:r>
            <a:endParaRPr lang="en-US" sz="3500" dirty="0"/>
          </a:p>
          <a:p>
            <a:pPr marL="457183" indent="-411470">
              <a:lnSpc>
                <a:spcPct val="95000"/>
              </a:lnSpc>
              <a:buClr>
                <a:srgbClr val="000000"/>
              </a:buClr>
              <a:buSzPct val="100000"/>
              <a:defRPr/>
            </a:pPr>
            <a:r>
              <a:rPr lang="en-US" sz="3500" dirty="0" smtClean="0">
                <a:solidFill>
                  <a:schemeClr val="tx1"/>
                </a:solidFill>
              </a:rPr>
              <a:t>How will we know if they’ve learned it?</a:t>
            </a:r>
            <a:endParaRPr lang="en-US" sz="3500" dirty="0"/>
          </a:p>
          <a:p>
            <a:pPr marL="457183" indent="-411470">
              <a:lnSpc>
                <a:spcPct val="95000"/>
              </a:lnSpc>
              <a:buClr>
                <a:srgbClr val="000000"/>
              </a:buClr>
              <a:buSzPct val="100000"/>
              <a:defRPr/>
            </a:pPr>
            <a:r>
              <a:rPr lang="en-US" sz="3500" dirty="0" smtClean="0">
                <a:solidFill>
                  <a:schemeClr val="accent2">
                    <a:lumMod val="50000"/>
                  </a:schemeClr>
                </a:solidFill>
              </a:rPr>
              <a:t>How will we respond when some students don’t learn it?</a:t>
            </a:r>
            <a:endParaRPr lang="en-US" sz="3500" dirty="0">
              <a:solidFill>
                <a:schemeClr val="accent2">
                  <a:lumMod val="50000"/>
                </a:schemeClr>
              </a:solidFill>
            </a:endParaRPr>
          </a:p>
          <a:p>
            <a:pPr marL="457183" indent="-411470">
              <a:lnSpc>
                <a:spcPct val="95000"/>
              </a:lnSpc>
              <a:buClr>
                <a:srgbClr val="000000"/>
              </a:buClr>
              <a:buSzPct val="100000"/>
              <a:defRPr/>
            </a:pPr>
            <a:r>
              <a:rPr lang="en-US" sz="3500" dirty="0" smtClean="0">
                <a:solidFill>
                  <a:schemeClr val="tx1"/>
                </a:solidFill>
              </a:rPr>
              <a:t>How will we respond when some students have already learned?</a:t>
            </a:r>
            <a:endParaRPr lang="en-US" sz="3500" dirty="0"/>
          </a:p>
          <a:p>
            <a:pPr marL="457183" indent="-457183">
              <a:lnSpc>
                <a:spcPct val="95000"/>
              </a:lnSpc>
              <a:buClr>
                <a:srgbClr val="000000"/>
              </a:buClr>
              <a:buSzPct val="100000"/>
              <a:defRPr/>
            </a:pPr>
            <a:endParaRPr lang="en-US" sz="4300" dirty="0">
              <a:solidFill>
                <a:srgbClr val="000000"/>
              </a:solidFill>
            </a:endParaRPr>
          </a:p>
          <a:p>
            <a:pPr marL="457183" indent="-457183">
              <a:defRPr/>
            </a:pPr>
            <a:endParaRPr lang="en-US" dirty="0" smtClean="0"/>
          </a:p>
        </p:txBody>
      </p:sp>
      <p:sp>
        <p:nvSpPr>
          <p:cNvPr id="7" name="Content Placeholder 6"/>
          <p:cNvSpPr>
            <a:spLocks noGrp="1"/>
          </p:cNvSpPr>
          <p:nvPr>
            <p:ph sz="half" idx="2"/>
          </p:nvPr>
        </p:nvSpPr>
        <p:spPr>
          <a:xfrm>
            <a:off x="6644216" y="3017839"/>
            <a:ext cx="4765001" cy="2033587"/>
          </a:xfrm>
        </p:spPr>
        <p:txBody>
          <a:bodyPr>
            <a:normAutofit fontScale="92500" lnSpcReduction="10000"/>
          </a:bodyPr>
          <a:lstStyle/>
          <a:p>
            <a:r>
              <a:rPr lang="en-US" altLang="en-US" sz="3300" dirty="0" smtClean="0"/>
              <a:t>Differentiated Strategies</a:t>
            </a:r>
          </a:p>
          <a:p>
            <a:r>
              <a:rPr lang="en-US" altLang="en-US" sz="3300" dirty="0" smtClean="0"/>
              <a:t>Interventions</a:t>
            </a:r>
            <a:endParaRPr lang="en-US" altLang="en-US" sz="3300" dirty="0"/>
          </a:p>
          <a:p>
            <a:r>
              <a:rPr lang="en-US" altLang="en-US" sz="3300" dirty="0"/>
              <a:t>Decision rules</a:t>
            </a:r>
          </a:p>
          <a:p>
            <a:r>
              <a:rPr lang="en-US" altLang="en-US" sz="3300" dirty="0"/>
              <a:t>Protocol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6">
                                            <p:txEl>
                                              <p:pRg st="2" end="2"/>
                                            </p:txEl>
                                          </p:spTgt>
                                        </p:tgtEl>
                                        <p:attrNameLst>
                                          <p:attrName>style.color</p:attrName>
                                        </p:attrNameLst>
                                      </p:cBhvr>
                                      <p:to>
                                        <a:schemeClr val="tx1"/>
                                      </p:to>
                                    </p:animClr>
                                  </p:childTnLst>
                                </p:cTn>
                              </p:par>
                              <p:par>
                                <p:cTn id="7" presetID="10"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animEffect transition="in" filter="fade">
                                      <p:cBhvr>
                                        <p:cTn id="9" dur="20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2000"/>
                                        <p:tgtEl>
                                          <p:spTgt spid="7">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2000"/>
                                        <p:tgtEl>
                                          <p:spTgt spid="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20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p:txBody>
          <a:bodyPr lIns="0" tIns="0" rIns="0" bIns="0" anchor="t">
            <a:normAutofit/>
          </a:bodyPr>
          <a:lstStyle/>
          <a:p>
            <a:pPr>
              <a:lnSpc>
                <a:spcPct val="95000"/>
              </a:lnSpc>
            </a:pPr>
            <a:r>
              <a:rPr lang="en-US" altLang="en-US" sz="6500" dirty="0">
                <a:solidFill>
                  <a:srgbClr val="000000"/>
                </a:solidFill>
              </a:rPr>
              <a:t>Connections</a:t>
            </a:r>
            <a:endParaRPr lang="en-US" altLang="en-US" sz="6500" dirty="0"/>
          </a:p>
        </p:txBody>
      </p:sp>
      <p:sp>
        <p:nvSpPr>
          <p:cNvPr id="6" name="Content Placeholder 5"/>
          <p:cNvSpPr>
            <a:spLocks noGrp="1"/>
          </p:cNvSpPr>
          <p:nvPr>
            <p:ph sz="half" idx="1"/>
          </p:nvPr>
        </p:nvSpPr>
        <p:spPr>
          <a:xfrm>
            <a:off x="518584" y="1600200"/>
            <a:ext cx="5486400" cy="4541837"/>
          </a:xfrm>
        </p:spPr>
        <p:txBody>
          <a:bodyPr rtlCol="0">
            <a:noAutofit/>
          </a:bodyPr>
          <a:lstStyle/>
          <a:p>
            <a:pPr marL="457183" indent="-411470">
              <a:lnSpc>
                <a:spcPct val="95000"/>
              </a:lnSpc>
              <a:buClr>
                <a:srgbClr val="000000"/>
              </a:buClr>
              <a:buSzPct val="100000"/>
              <a:defRPr/>
            </a:pPr>
            <a:r>
              <a:rPr lang="en-US" sz="3200" dirty="0" smtClean="0">
                <a:solidFill>
                  <a:schemeClr val="tx1"/>
                </a:solidFill>
              </a:rPr>
              <a:t>What exactly do we expect all students to learn?</a:t>
            </a:r>
            <a:endParaRPr lang="en-US" sz="3200" dirty="0"/>
          </a:p>
          <a:p>
            <a:pPr marL="457183" indent="-411470">
              <a:lnSpc>
                <a:spcPct val="95000"/>
              </a:lnSpc>
              <a:buClr>
                <a:srgbClr val="000000"/>
              </a:buClr>
              <a:buSzPct val="100000"/>
              <a:defRPr/>
            </a:pPr>
            <a:r>
              <a:rPr lang="en-US" sz="3200" dirty="0" smtClean="0">
                <a:solidFill>
                  <a:schemeClr val="tx1"/>
                </a:solidFill>
              </a:rPr>
              <a:t>How will we know if they’ve learned it?</a:t>
            </a:r>
            <a:endParaRPr lang="en-US" sz="3200" dirty="0"/>
          </a:p>
          <a:p>
            <a:pPr marL="457183" indent="-411470">
              <a:lnSpc>
                <a:spcPct val="95000"/>
              </a:lnSpc>
              <a:buClr>
                <a:srgbClr val="000000"/>
              </a:buClr>
              <a:buSzPct val="100000"/>
              <a:defRPr/>
            </a:pPr>
            <a:r>
              <a:rPr lang="en-US" sz="3200" dirty="0" smtClean="0">
                <a:solidFill>
                  <a:schemeClr val="tx1"/>
                </a:solidFill>
              </a:rPr>
              <a:t>How will we respond when some students don’t learn it?</a:t>
            </a:r>
            <a:endParaRPr lang="en-US" sz="3200" dirty="0"/>
          </a:p>
          <a:p>
            <a:pPr marL="457183" indent="-411470">
              <a:lnSpc>
                <a:spcPct val="95000"/>
              </a:lnSpc>
              <a:buClr>
                <a:srgbClr val="000000"/>
              </a:buClr>
              <a:buSzPct val="100000"/>
              <a:defRPr/>
            </a:pPr>
            <a:r>
              <a:rPr lang="en-US" sz="3200" dirty="0" smtClean="0">
                <a:solidFill>
                  <a:schemeClr val="accent2">
                    <a:lumMod val="50000"/>
                  </a:schemeClr>
                </a:solidFill>
              </a:rPr>
              <a:t>How will we respond when some students have already learned?</a:t>
            </a:r>
            <a:endParaRPr lang="en-US" sz="3200" dirty="0">
              <a:solidFill>
                <a:schemeClr val="accent2">
                  <a:lumMod val="50000"/>
                </a:schemeClr>
              </a:solidFill>
            </a:endParaRPr>
          </a:p>
          <a:p>
            <a:pPr marL="457183" indent="-457183">
              <a:lnSpc>
                <a:spcPct val="95000"/>
              </a:lnSpc>
              <a:buClr>
                <a:srgbClr val="000000"/>
              </a:buClr>
              <a:buSzPct val="100000"/>
              <a:defRPr/>
            </a:pPr>
            <a:endParaRPr lang="en-US" sz="3200" dirty="0">
              <a:solidFill>
                <a:schemeClr val="accent1">
                  <a:lumMod val="75000"/>
                </a:schemeClr>
              </a:solidFill>
            </a:endParaRPr>
          </a:p>
          <a:p>
            <a:pPr marL="457183" indent="-457183">
              <a:defRPr/>
            </a:pPr>
            <a:endParaRPr lang="en-US" sz="3200" dirty="0" smtClean="0"/>
          </a:p>
        </p:txBody>
      </p:sp>
      <p:sp>
        <p:nvSpPr>
          <p:cNvPr id="7" name="Content Placeholder 6"/>
          <p:cNvSpPr>
            <a:spLocks noGrp="1"/>
          </p:cNvSpPr>
          <p:nvPr>
            <p:ph sz="half" idx="2"/>
          </p:nvPr>
        </p:nvSpPr>
        <p:spPr>
          <a:xfrm>
            <a:off x="6644217" y="4260273"/>
            <a:ext cx="3962400" cy="1546803"/>
          </a:xfrm>
        </p:spPr>
        <p:txBody>
          <a:bodyPr>
            <a:normAutofit fontScale="92500" lnSpcReduction="10000"/>
          </a:bodyPr>
          <a:lstStyle/>
          <a:p>
            <a:r>
              <a:rPr lang="en-US" altLang="en-US" sz="3300" dirty="0" smtClean="0"/>
              <a:t>District Expectations</a:t>
            </a:r>
            <a:endParaRPr lang="en-US" altLang="en-US" sz="3300" dirty="0"/>
          </a:p>
          <a:p>
            <a:r>
              <a:rPr lang="en-US" altLang="en-US" sz="3300" dirty="0" smtClean="0"/>
              <a:t>Decision </a:t>
            </a:r>
            <a:r>
              <a:rPr lang="en-US" altLang="en-US" sz="3300" dirty="0"/>
              <a:t>rules</a:t>
            </a:r>
          </a:p>
          <a:p>
            <a:r>
              <a:rPr lang="en-US" altLang="en-US" sz="3300" dirty="0"/>
              <a:t>Protocol</a:t>
            </a:r>
          </a:p>
          <a:p>
            <a:endParaRPr lang="en-US"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mph" presetSubtype="2" fill="hold" nodeType="clickEffect">
                                  <p:stCondLst>
                                    <p:cond delay="0"/>
                                  </p:stCondLst>
                                  <p:childTnLst>
                                    <p:animClr clrSpc="rgb" dir="cw">
                                      <p:cBhvr override="childStyle">
                                        <p:cTn id="6" dur="2000" fill="hold"/>
                                        <p:tgtEl>
                                          <p:spTgt spid="6">
                                            <p:txEl>
                                              <p:pRg st="3" end="3"/>
                                            </p:txEl>
                                          </p:spTgt>
                                        </p:tgtEl>
                                        <p:attrNameLst>
                                          <p:attrName>style.color</p:attrName>
                                        </p:attrNameLst>
                                      </p:cBhvr>
                                      <p:to>
                                        <a:schemeClr val="tx1"/>
                                      </p:to>
                                    </p:animClr>
                                  </p:childTnLst>
                                </p:cTn>
                              </p:par>
                              <p:par>
                                <p:cTn id="7" presetID="10"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animEffect transition="in" filter="fade">
                                      <p:cBhvr>
                                        <p:cTn id="9" dur="2000"/>
                                        <p:tgtEl>
                                          <p:spTgt spid="7">
                                            <p:txEl>
                                              <p:pRg st="1" end="1"/>
                                            </p:txEl>
                                          </p:spTgt>
                                        </p:tgtEl>
                                      </p:cBhvr>
                                    </p:animEffect>
                                  </p:childTnLst>
                                </p:cTn>
                              </p:par>
                              <p:par>
                                <p:cTn id="10" presetID="10" presetClass="entr" presetSubtype="0" fill="hold"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2000"/>
                                        <p:tgtEl>
                                          <p:spTgt spid="7">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20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r>
              <a:rPr lang="en-US" altLang="en-US" dirty="0" smtClean="0">
                <a:solidFill>
                  <a:srgbClr val="262626"/>
                </a:solidFill>
              </a:rPr>
              <a:t>Underscoring a Problem</a:t>
            </a:r>
          </a:p>
        </p:txBody>
      </p:sp>
      <p:sp>
        <p:nvSpPr>
          <p:cNvPr id="1008643" name="Rectangle 3"/>
          <p:cNvSpPr>
            <a:spLocks noGrp="1" noRot="1" noChangeArrowheads="1"/>
          </p:cNvSpPr>
          <p:nvPr>
            <p:ph idx="4294967295"/>
          </p:nvPr>
        </p:nvSpPr>
        <p:spPr>
          <a:xfrm>
            <a:off x="304800" y="1193801"/>
            <a:ext cx="11582400" cy="4144433"/>
          </a:xfrm>
        </p:spPr>
        <p:txBody>
          <a:bodyPr rtlCol="0">
            <a:normAutofit/>
          </a:bodyPr>
          <a:lstStyle/>
          <a:p>
            <a:pPr>
              <a:buNone/>
              <a:defRPr/>
            </a:pPr>
            <a:endParaRPr lang="en-US" dirty="0" smtClean="0">
              <a:solidFill>
                <a:srgbClr val="262626"/>
              </a:solidFill>
              <a:effectLst>
                <a:outerShdw blurRad="38100" dist="38100" dir="2700000" algn="tl">
                  <a:srgbClr val="000000"/>
                </a:outerShdw>
              </a:effectLst>
            </a:endParaRPr>
          </a:p>
          <a:p>
            <a:pPr marL="0" indent="0" algn="ctr">
              <a:buNone/>
              <a:defRPr/>
            </a:pPr>
            <a:r>
              <a:rPr lang="en-US" sz="3600" dirty="0" smtClean="0">
                <a:solidFill>
                  <a:srgbClr val="262626"/>
                </a:solidFill>
              </a:rPr>
              <a:t>“Most teachers just do not possess the skills to collect data, draw meaningful conclusions, focus instruction, and appropriately follow up to assess results.  That is not the set of skills we were hired to do.”  </a:t>
            </a:r>
          </a:p>
          <a:p>
            <a:pPr marL="0" indent="0" algn="ctr">
              <a:buNone/>
              <a:defRPr/>
            </a:pPr>
            <a:endParaRPr lang="en-US" sz="3600" dirty="0">
              <a:solidFill>
                <a:srgbClr val="262626"/>
              </a:solidFill>
            </a:endParaRPr>
          </a:p>
          <a:p>
            <a:pPr marL="0" indent="0" algn="ctr">
              <a:buNone/>
              <a:defRPr/>
            </a:pPr>
            <a:r>
              <a:rPr lang="en-US" sz="3600" dirty="0" smtClean="0">
                <a:solidFill>
                  <a:srgbClr val="FF0000"/>
                </a:solidFill>
              </a:rPr>
              <a:t>How can you help to ensure fidelity of data?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864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86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864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2"/>
          <p:cNvSpPr>
            <a:spLocks noGrp="1"/>
          </p:cNvSpPr>
          <p:nvPr>
            <p:ph type="title"/>
          </p:nvPr>
        </p:nvSpPr>
        <p:spPr/>
        <p:txBody>
          <a:bodyPr rtlCol="0">
            <a:normAutofit/>
          </a:bodyPr>
          <a:lstStyle/>
          <a:p>
            <a:pPr>
              <a:defRPr/>
            </a:pPr>
            <a:r>
              <a:rPr lang="en-US" dirty="0" smtClean="0"/>
              <a:t/>
            </a:r>
            <a:br>
              <a:rPr lang="en-US" dirty="0" smtClean="0"/>
            </a:br>
            <a:r>
              <a:rPr lang="en-US" dirty="0" smtClean="0"/>
              <a:t>Balancing Assessments  </a:t>
            </a:r>
          </a:p>
        </p:txBody>
      </p:sp>
      <p:sp>
        <p:nvSpPr>
          <p:cNvPr id="79875" name="Text Placeholder 4"/>
          <p:cNvSpPr>
            <a:spLocks noGrp="1"/>
          </p:cNvSpPr>
          <p:nvPr>
            <p:ph sz="half" idx="1"/>
          </p:nvPr>
        </p:nvSpPr>
        <p:spPr>
          <a:xfrm>
            <a:off x="6169026" y="2286001"/>
            <a:ext cx="3419475" cy="3521075"/>
          </a:xfrm>
        </p:spPr>
        <p:txBody>
          <a:bodyPr/>
          <a:lstStyle/>
          <a:p>
            <a:pPr marL="68263" indent="0">
              <a:spcBef>
                <a:spcPts val="600"/>
              </a:spcBef>
              <a:buNone/>
            </a:pPr>
            <a:endParaRPr lang="en-US" altLang="en-US" sz="1000" b="1" dirty="0"/>
          </a:p>
          <a:p>
            <a:pPr marL="68263" indent="0">
              <a:spcBef>
                <a:spcPts val="600"/>
              </a:spcBef>
              <a:buClr>
                <a:schemeClr val="bg1"/>
              </a:buClr>
              <a:buNone/>
            </a:pPr>
            <a:r>
              <a:rPr lang="en-US" altLang="en-US" dirty="0" smtClean="0"/>
              <a:t>-- </a:t>
            </a:r>
            <a:r>
              <a:rPr lang="en-US" altLang="en-US" sz="2400" dirty="0"/>
              <a:t>Assessment systems</a:t>
            </a:r>
          </a:p>
          <a:p>
            <a:pPr marL="68263" indent="0">
              <a:spcBef>
                <a:spcPts val="600"/>
              </a:spcBef>
              <a:buClr>
                <a:schemeClr val="bg1"/>
              </a:buClr>
              <a:buNone/>
            </a:pPr>
            <a:r>
              <a:rPr lang="en-US" altLang="en-US" sz="2400" dirty="0"/>
              <a:t>-- Multiple measures</a:t>
            </a:r>
          </a:p>
          <a:p>
            <a:pPr marL="68263" indent="0">
              <a:spcBef>
                <a:spcPts val="600"/>
              </a:spcBef>
              <a:buClr>
                <a:schemeClr val="bg1"/>
              </a:buClr>
              <a:buNone/>
            </a:pPr>
            <a:r>
              <a:rPr lang="en-US" altLang="en-US" sz="2400" dirty="0"/>
              <a:t>-- Varied types    </a:t>
            </a:r>
          </a:p>
          <a:p>
            <a:pPr marL="68263" indent="0">
              <a:spcBef>
                <a:spcPts val="600"/>
              </a:spcBef>
              <a:buClr>
                <a:schemeClr val="bg1"/>
              </a:buClr>
              <a:buNone/>
            </a:pPr>
            <a:r>
              <a:rPr lang="en-US" altLang="en-US" sz="2400" dirty="0"/>
              <a:t>-- Varied purposes</a:t>
            </a:r>
          </a:p>
          <a:p>
            <a:pPr marL="68263" indent="0">
              <a:spcBef>
                <a:spcPts val="600"/>
              </a:spcBef>
              <a:buClr>
                <a:schemeClr val="bg1"/>
              </a:buClr>
              <a:buNone/>
            </a:pPr>
            <a:r>
              <a:rPr lang="en-US" altLang="en-US" sz="2400" dirty="0"/>
              <a:t>-- Varied data sets</a:t>
            </a:r>
          </a:p>
          <a:p>
            <a:pPr marL="68263" indent="0">
              <a:spcBef>
                <a:spcPts val="600"/>
              </a:spcBef>
              <a:buClr>
                <a:schemeClr val="bg1"/>
              </a:buClr>
              <a:buNone/>
            </a:pPr>
            <a:r>
              <a:rPr lang="en-US" altLang="en-US" sz="2400" dirty="0"/>
              <a:t>-- Balanced with needs</a:t>
            </a:r>
          </a:p>
        </p:txBody>
      </p:sp>
      <p:pic>
        <p:nvPicPr>
          <p:cNvPr id="79876" name="Content Placeholder 1"/>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905000" y="2590801"/>
            <a:ext cx="3962400" cy="2378075"/>
          </a:xfrm>
        </p:spPr>
      </p:pic>
      <p:sp>
        <p:nvSpPr>
          <p:cNvPr id="79877" name="Slide Number Placeholder 1"/>
          <p:cNvSpPr>
            <a:spLocks noGrp="1"/>
          </p:cNvSpPr>
          <p:nvPr>
            <p:ph type="sldNum" sz="quarter" idx="12"/>
          </p:nvPr>
        </p:nvSpPr>
        <p:spPr bwMode="auto">
          <a:xfrm>
            <a:off x="6173788" y="223839"/>
            <a:ext cx="1331912"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C86775CA-020A-4B9A-B372-8D65FED5D7F1}" type="slidenum">
              <a:rPr lang="en-US" altLang="en-US" sz="1200">
                <a:solidFill>
                  <a:srgbClr val="FEFEFE"/>
                </a:solidFill>
                <a:latin typeface="Arial" panose="020B0604020202020204" pitchFamily="34" charset="0"/>
              </a:rPr>
              <a:pPr>
                <a:spcBef>
                  <a:spcPct val="0"/>
                </a:spcBef>
                <a:buFontTx/>
                <a:buNone/>
              </a:pPr>
              <a:t>24</a:t>
            </a:fld>
            <a:endParaRPr lang="en-US" altLang="en-US" sz="1200" dirty="0">
              <a:solidFill>
                <a:srgbClr val="FEFEFE"/>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963" y="287853"/>
            <a:ext cx="10515600" cy="1325563"/>
          </a:xfrm>
        </p:spPr>
        <p:txBody>
          <a:bodyPr/>
          <a:lstStyle/>
          <a:p>
            <a:r>
              <a:rPr lang="en-US" dirty="0" smtClean="0"/>
              <a:t>Align Data Sources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3476" y="2086256"/>
            <a:ext cx="2632189" cy="3877995"/>
          </a:xfrm>
          <a:prstGeom prst="rect">
            <a:avLst/>
          </a:prstGeom>
        </p:spPr>
      </p:pic>
      <p:sp>
        <p:nvSpPr>
          <p:cNvPr id="6" name="TextBox 5"/>
          <p:cNvSpPr txBox="1"/>
          <p:nvPr/>
        </p:nvSpPr>
        <p:spPr>
          <a:xfrm>
            <a:off x="862886" y="2172169"/>
            <a:ext cx="3940935" cy="523220"/>
          </a:xfrm>
          <a:prstGeom prst="rect">
            <a:avLst/>
          </a:prstGeom>
          <a:noFill/>
        </p:spPr>
        <p:txBody>
          <a:bodyPr wrap="square" lIns="91438" tIns="45719" rIns="91438" bIns="45719" rtlCol="0">
            <a:spAutoFit/>
          </a:bodyPr>
          <a:lstStyle/>
          <a:p>
            <a:r>
              <a:rPr lang="en-US" sz="2800" dirty="0"/>
              <a:t>Universal Screening</a:t>
            </a:r>
          </a:p>
        </p:txBody>
      </p:sp>
      <p:sp>
        <p:nvSpPr>
          <p:cNvPr id="7" name="TextBox 6"/>
          <p:cNvSpPr txBox="1"/>
          <p:nvPr/>
        </p:nvSpPr>
        <p:spPr>
          <a:xfrm>
            <a:off x="862887" y="2974814"/>
            <a:ext cx="3322748" cy="523218"/>
          </a:xfrm>
          <a:prstGeom prst="rect">
            <a:avLst/>
          </a:prstGeom>
          <a:noFill/>
        </p:spPr>
        <p:txBody>
          <a:bodyPr wrap="square" lIns="91438" tIns="45719" rIns="91438" bIns="45719" rtlCol="0">
            <a:spAutoFit/>
          </a:bodyPr>
          <a:lstStyle/>
          <a:p>
            <a:r>
              <a:rPr lang="en-US" sz="2800" dirty="0"/>
              <a:t>Progress Monitoring</a:t>
            </a:r>
          </a:p>
        </p:txBody>
      </p:sp>
      <p:sp>
        <p:nvSpPr>
          <p:cNvPr id="8" name="TextBox 7"/>
          <p:cNvSpPr txBox="1"/>
          <p:nvPr/>
        </p:nvSpPr>
        <p:spPr>
          <a:xfrm>
            <a:off x="862888" y="3789294"/>
            <a:ext cx="4211389" cy="523220"/>
          </a:xfrm>
          <a:prstGeom prst="rect">
            <a:avLst/>
          </a:prstGeom>
          <a:noFill/>
        </p:spPr>
        <p:txBody>
          <a:bodyPr wrap="square" lIns="91438" tIns="45719" rIns="91438" bIns="45719" rtlCol="0">
            <a:spAutoFit/>
          </a:bodyPr>
          <a:lstStyle/>
          <a:p>
            <a:r>
              <a:rPr lang="en-US" sz="2800" dirty="0"/>
              <a:t>Diagnostic Assessments</a:t>
            </a:r>
          </a:p>
        </p:txBody>
      </p:sp>
      <p:sp>
        <p:nvSpPr>
          <p:cNvPr id="10" name="Rectangle 9"/>
          <p:cNvSpPr/>
          <p:nvPr/>
        </p:nvSpPr>
        <p:spPr>
          <a:xfrm>
            <a:off x="965916" y="4607887"/>
            <a:ext cx="3535000" cy="523218"/>
          </a:xfrm>
          <a:prstGeom prst="rect">
            <a:avLst/>
          </a:prstGeom>
        </p:spPr>
        <p:txBody>
          <a:bodyPr wrap="square" lIns="91438" tIns="45719" rIns="91438" bIns="45719">
            <a:spAutoFit/>
          </a:bodyPr>
          <a:lstStyle/>
          <a:p>
            <a:pPr lvl="0"/>
            <a:r>
              <a:rPr lang="en-US" sz="2800" dirty="0">
                <a:solidFill>
                  <a:prstClr val="black"/>
                </a:solidFill>
              </a:rPr>
              <a:t>Outcome Assessments</a:t>
            </a:r>
          </a:p>
        </p:txBody>
      </p:sp>
      <p:sp>
        <p:nvSpPr>
          <p:cNvPr id="11" name="Right Brace 10"/>
          <p:cNvSpPr/>
          <p:nvPr/>
        </p:nvSpPr>
        <p:spPr>
          <a:xfrm>
            <a:off x="4745641" y="2354122"/>
            <a:ext cx="657273" cy="3149599"/>
          </a:xfrm>
          <a:prstGeom prst="rightBrace">
            <a:avLst>
              <a:gd name="adj1" fmla="val 68232"/>
              <a:gd name="adj2" fmla="val 51210"/>
            </a:avLst>
          </a:prstGeom>
        </p:spPr>
        <p:style>
          <a:lnRef idx="1">
            <a:schemeClr val="dk1"/>
          </a:lnRef>
          <a:fillRef idx="0">
            <a:schemeClr val="dk1"/>
          </a:fillRef>
          <a:effectRef idx="0">
            <a:schemeClr val="dk1"/>
          </a:effectRef>
          <a:fontRef idx="minor">
            <a:schemeClr val="tx1"/>
          </a:fontRef>
        </p:style>
        <p:txBody>
          <a:bodyPr lIns="91438" tIns="45719" rIns="91438" bIns="45719" rtlCol="0" anchor="ctr"/>
          <a:lstStyle/>
          <a:p>
            <a:pPr algn="ctr"/>
            <a:endParaRPr lang="en-US" dirty="0">
              <a:solidFill>
                <a:srgbClr val="C00000"/>
              </a:solidFill>
            </a:endParaRPr>
          </a:p>
        </p:txBody>
      </p:sp>
      <p:sp>
        <p:nvSpPr>
          <p:cNvPr id="13" name="TextBox 12"/>
          <p:cNvSpPr txBox="1"/>
          <p:nvPr/>
        </p:nvSpPr>
        <p:spPr>
          <a:xfrm>
            <a:off x="7340957" y="1397000"/>
            <a:ext cx="4343043" cy="4247315"/>
          </a:xfrm>
          <a:prstGeom prst="rect">
            <a:avLst/>
          </a:prstGeom>
          <a:noFill/>
        </p:spPr>
        <p:txBody>
          <a:bodyPr wrap="square" lIns="91438" tIns="45719" rIns="91438" bIns="45719" rtlCol="0">
            <a:spAutoFit/>
          </a:bodyPr>
          <a:lstStyle/>
          <a:p>
            <a:pPr marL="285744" indent="-285744">
              <a:buFont typeface="Wingdings" panose="05000000000000000000" pitchFamily="2" charset="2"/>
              <a:buChar char="ü"/>
            </a:pPr>
            <a:r>
              <a:rPr lang="en-US" sz="2800" dirty="0"/>
              <a:t>Does the data tell a clear and concise story of the student’s </a:t>
            </a:r>
            <a:r>
              <a:rPr lang="en-US" sz="2800" dirty="0" smtClean="0"/>
              <a:t>learning?</a:t>
            </a:r>
            <a:endParaRPr lang="en-US" sz="2800" dirty="0"/>
          </a:p>
          <a:p>
            <a:pPr marL="285744" indent="-285744">
              <a:buFont typeface="Wingdings" panose="05000000000000000000" pitchFamily="2" charset="2"/>
              <a:buChar char="ü"/>
            </a:pPr>
            <a:r>
              <a:rPr lang="en-US" sz="2800" dirty="0"/>
              <a:t>If there is inconsistency team must investigate </a:t>
            </a:r>
            <a:r>
              <a:rPr lang="en-US" sz="2800" dirty="0" smtClean="0"/>
              <a:t>why </a:t>
            </a:r>
            <a:endParaRPr lang="en-US" sz="2800" dirty="0"/>
          </a:p>
          <a:p>
            <a:pPr marL="285744" indent="-285744">
              <a:buFont typeface="Wingdings" panose="05000000000000000000" pitchFamily="2" charset="2"/>
              <a:buChar char="ü"/>
            </a:pPr>
            <a:r>
              <a:rPr lang="en-US" sz="2800" dirty="0"/>
              <a:t>Review integrity of instruction</a:t>
            </a:r>
          </a:p>
          <a:p>
            <a:pPr marL="380990" indent="-380990">
              <a:buFont typeface="Wingdings" panose="05000000000000000000" pitchFamily="2" charset="2"/>
              <a:buChar char="ü"/>
            </a:pPr>
            <a:r>
              <a:rPr lang="en-US" sz="2800" dirty="0" smtClean="0"/>
              <a:t>Align </a:t>
            </a:r>
            <a:r>
              <a:rPr lang="en-US" sz="2800" dirty="0"/>
              <a:t>to student needs        </a:t>
            </a:r>
          </a:p>
          <a:p>
            <a:pPr marL="285744" indent="-285744">
              <a:buFont typeface="Wingdings" panose="05000000000000000000" pitchFamily="2" charset="2"/>
              <a:buChar char="ü"/>
            </a:pPr>
            <a:r>
              <a:rPr lang="en-US" sz="2800" dirty="0" smtClean="0"/>
              <a:t>Student </a:t>
            </a:r>
            <a:r>
              <a:rPr lang="en-US" sz="2800" dirty="0"/>
              <a:t>variables</a:t>
            </a:r>
          </a:p>
          <a:p>
            <a:endParaRPr lang="en-US" dirty="0"/>
          </a:p>
        </p:txBody>
      </p:sp>
    </p:spTree>
    <p:extLst>
      <p:ext uri="{BB962C8B-B14F-4D97-AF65-F5344CB8AC3E}">
        <p14:creationId xmlns:p14="http://schemas.microsoft.com/office/powerpoint/2010/main" val="42179904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dow"/>
          <p:cNvSpPr/>
          <p:nvPr/>
        </p:nvSpPr>
        <p:spPr>
          <a:xfrm>
            <a:off x="3240080" y="5791200"/>
            <a:ext cx="6159461" cy="747664"/>
          </a:xfrm>
          <a:prstGeom prst="ellipse">
            <a:avLst/>
          </a:prstGeom>
          <a:gradFill flip="none" rotWithShape="1">
            <a:gsLst>
              <a:gs pos="11000">
                <a:schemeClr val="tx1">
                  <a:lumMod val="65000"/>
                  <a:lumOff val="35000"/>
                </a:schemeClr>
              </a:gs>
              <a:gs pos="76000">
                <a:schemeClr val="tx1">
                  <a:lumMod val="83000"/>
                  <a:lumOff val="17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1" name="text"/>
          <p:cNvSpPr>
            <a:spLocks noGrp="1"/>
          </p:cNvSpPr>
          <p:nvPr>
            <p:ph type="ctrTitle"/>
          </p:nvPr>
        </p:nvSpPr>
        <p:spPr>
          <a:xfrm>
            <a:off x="3690937" y="464949"/>
            <a:ext cx="6762317" cy="4513765"/>
          </a:xfrm>
        </p:spPr>
        <p:txBody>
          <a:bodyPr>
            <a:normAutofit/>
          </a:bodyPr>
          <a:lstStyle/>
          <a:p>
            <a:pPr>
              <a:defRPr/>
            </a:pPr>
            <a:r>
              <a:rPr lang="en-US" sz="3600" dirty="0"/>
              <a:t>You must have multiple sources of data to have effective data-driven instruction.</a:t>
            </a:r>
            <a:br>
              <a:rPr lang="en-US" sz="3600" dirty="0"/>
            </a:br>
            <a:r>
              <a:rPr lang="en-US" sz="3600" dirty="0"/>
              <a:t/>
            </a:r>
            <a:br>
              <a:rPr lang="en-US" sz="3600" dirty="0"/>
            </a:br>
            <a:r>
              <a:rPr lang="en-US" sz="3600" dirty="0"/>
              <a:t>With that said, assessing  students  </a:t>
            </a:r>
            <a:r>
              <a:rPr lang="en-US" sz="3600" b="1" i="1" dirty="0">
                <a:solidFill>
                  <a:schemeClr val="accent2">
                    <a:lumMod val="50000"/>
                  </a:schemeClr>
                </a:solidFill>
              </a:rPr>
              <a:t>while</a:t>
            </a:r>
            <a:r>
              <a:rPr lang="en-US" sz="3600" b="1" dirty="0">
                <a:solidFill>
                  <a:schemeClr val="accent2">
                    <a:lumMod val="50000"/>
                  </a:schemeClr>
                </a:solidFill>
              </a:rPr>
              <a:t> </a:t>
            </a:r>
            <a:r>
              <a:rPr lang="en-US" sz="3600" dirty="0"/>
              <a:t>they are learning yields real time data to steer teachers towards differentiated practices.</a:t>
            </a:r>
            <a:endParaRPr lang="en-US" sz="3600" dirty="0">
              <a:solidFill>
                <a:schemeClr val="bg1">
                  <a:lumMod val="85000"/>
                </a:schemeClr>
              </a:solidFill>
              <a:latin typeface="Comic Sans MS" pitchFamily="66" charset="0"/>
            </a:endParaRPr>
          </a:p>
        </p:txBody>
      </p:sp>
      <p:grpSp>
        <p:nvGrpSpPr>
          <p:cNvPr id="78855" name="Group 1"/>
          <p:cNvGrpSpPr>
            <a:grpSpLocks/>
          </p:cNvGrpSpPr>
          <p:nvPr/>
        </p:nvGrpSpPr>
        <p:grpSpPr bwMode="auto">
          <a:xfrm>
            <a:off x="838983" y="2272332"/>
            <a:ext cx="2687638" cy="4314825"/>
            <a:chOff x="-127419" y="2829491"/>
            <a:chExt cx="2930722" cy="3527804"/>
          </a:xfrm>
        </p:grpSpPr>
        <p:grpSp>
          <p:nvGrpSpPr>
            <p:cNvPr id="78860" name="green book"/>
            <p:cNvGrpSpPr>
              <a:grpSpLocks noChangeAspect="1"/>
            </p:cNvGrpSpPr>
            <p:nvPr/>
          </p:nvGrpSpPr>
          <p:grpSpPr bwMode="auto">
            <a:xfrm>
              <a:off x="24893" y="4787032"/>
              <a:ext cx="2778410" cy="1570263"/>
              <a:chOff x="126" y="2622"/>
              <a:chExt cx="2509" cy="1418"/>
            </a:xfrm>
          </p:grpSpPr>
          <p:sp>
            <p:nvSpPr>
              <p:cNvPr id="78939" name="AutoShape 338"/>
              <p:cNvSpPr>
                <a:spLocks noChangeAspect="1" noChangeArrowheads="1" noTextEdit="1"/>
              </p:cNvSpPr>
              <p:nvPr/>
            </p:nvSpPr>
            <p:spPr bwMode="auto">
              <a:xfrm>
                <a:off x="126" y="2622"/>
                <a:ext cx="2509" cy="1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296" name="Freeform 340"/>
              <p:cNvSpPr>
                <a:spLocks/>
              </p:cNvSpPr>
              <p:nvPr/>
            </p:nvSpPr>
            <p:spPr bwMode="auto">
              <a:xfrm>
                <a:off x="2129" y="3408"/>
                <a:ext cx="500" cy="625"/>
              </a:xfrm>
              <a:custGeom>
                <a:avLst/>
                <a:gdLst>
                  <a:gd name="T0" fmla="*/ 46 w 211"/>
                  <a:gd name="T1" fmla="*/ 227 h 263"/>
                  <a:gd name="T2" fmla="*/ 211 w 211"/>
                  <a:gd name="T3" fmla="*/ 263 h 263"/>
                  <a:gd name="T4" fmla="*/ 87 w 211"/>
                  <a:gd name="T5" fmla="*/ 0 h 263"/>
                  <a:gd name="T6" fmla="*/ 0 w 211"/>
                  <a:gd name="T7" fmla="*/ 0 h 263"/>
                  <a:gd name="T8" fmla="*/ 46 w 211"/>
                  <a:gd name="T9" fmla="*/ 227 h 263"/>
                </a:gdLst>
                <a:ahLst/>
                <a:cxnLst>
                  <a:cxn ang="0">
                    <a:pos x="T0" y="T1"/>
                  </a:cxn>
                  <a:cxn ang="0">
                    <a:pos x="T2" y="T3"/>
                  </a:cxn>
                  <a:cxn ang="0">
                    <a:pos x="T4" y="T5"/>
                  </a:cxn>
                  <a:cxn ang="0">
                    <a:pos x="T6" y="T7"/>
                  </a:cxn>
                  <a:cxn ang="0">
                    <a:pos x="T8" y="T9"/>
                  </a:cxn>
                </a:cxnLst>
                <a:rect l="0" t="0" r="r" b="b"/>
                <a:pathLst>
                  <a:path w="211" h="263">
                    <a:moveTo>
                      <a:pt x="46" y="227"/>
                    </a:moveTo>
                    <a:cubicBezTo>
                      <a:pt x="102" y="234"/>
                      <a:pt x="211" y="263"/>
                      <a:pt x="211" y="263"/>
                    </a:cubicBezTo>
                    <a:cubicBezTo>
                      <a:pt x="87" y="0"/>
                      <a:pt x="87" y="0"/>
                      <a:pt x="87" y="0"/>
                    </a:cubicBezTo>
                    <a:cubicBezTo>
                      <a:pt x="0" y="0"/>
                      <a:pt x="0" y="0"/>
                      <a:pt x="0" y="0"/>
                    </a:cubicBezTo>
                    <a:cubicBezTo>
                      <a:pt x="0" y="0"/>
                      <a:pt x="30" y="158"/>
                      <a:pt x="46" y="227"/>
                    </a:cubicBezTo>
                    <a:close/>
                  </a:path>
                </a:pathLst>
              </a:custGeom>
              <a:gradFill flip="none" rotWithShape="1">
                <a:gsLst>
                  <a:gs pos="100000">
                    <a:schemeClr val="accent1">
                      <a:lumMod val="87000"/>
                    </a:schemeClr>
                  </a:gs>
                  <a:gs pos="1000">
                    <a:schemeClr val="accent1">
                      <a:lumMod val="50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41" name="Freeform 341"/>
              <p:cNvSpPr>
                <a:spLocks/>
              </p:cNvSpPr>
              <p:nvPr/>
            </p:nvSpPr>
            <p:spPr bwMode="auto">
              <a:xfrm>
                <a:off x="161" y="3266"/>
                <a:ext cx="2396" cy="762"/>
              </a:xfrm>
              <a:custGeom>
                <a:avLst/>
                <a:gdLst>
                  <a:gd name="T0" fmla="*/ 13177 w 1011"/>
                  <a:gd name="T1" fmla="*/ 0 h 321"/>
                  <a:gd name="T2" fmla="*/ 13456 w 1011"/>
                  <a:gd name="T3" fmla="*/ 4266 h 321"/>
                  <a:gd name="T4" fmla="*/ 3313 w 1011"/>
                  <a:gd name="T5" fmla="*/ 4266 h 321"/>
                  <a:gd name="T6" fmla="*/ 2353 w 1011"/>
                  <a:gd name="T7" fmla="*/ 3905 h 321"/>
                  <a:gd name="T8" fmla="*/ 1612 w 1011"/>
                  <a:gd name="T9" fmla="*/ 4225 h 321"/>
                  <a:gd name="T10" fmla="*/ 0 w 1011"/>
                  <a:gd name="T11" fmla="*/ 2407 h 321"/>
                  <a:gd name="T12" fmla="*/ 1545 w 1011"/>
                  <a:gd name="T13" fmla="*/ 157 h 321"/>
                  <a:gd name="T14" fmla="*/ 13177 w 1011"/>
                  <a:gd name="T15" fmla="*/ 0 h 3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11" h="321">
                    <a:moveTo>
                      <a:pt x="990" y="0"/>
                    </a:moveTo>
                    <a:cubicBezTo>
                      <a:pt x="990" y="0"/>
                      <a:pt x="903" y="218"/>
                      <a:pt x="1011" y="319"/>
                    </a:cubicBezTo>
                    <a:cubicBezTo>
                      <a:pt x="1011" y="319"/>
                      <a:pt x="495" y="321"/>
                      <a:pt x="249" y="319"/>
                    </a:cubicBezTo>
                    <a:cubicBezTo>
                      <a:pt x="221" y="319"/>
                      <a:pt x="197" y="292"/>
                      <a:pt x="177" y="292"/>
                    </a:cubicBezTo>
                    <a:cubicBezTo>
                      <a:pt x="146" y="292"/>
                      <a:pt x="126" y="317"/>
                      <a:pt x="121" y="316"/>
                    </a:cubicBezTo>
                    <a:cubicBezTo>
                      <a:pt x="89" y="310"/>
                      <a:pt x="0" y="264"/>
                      <a:pt x="0" y="180"/>
                    </a:cubicBezTo>
                    <a:cubicBezTo>
                      <a:pt x="0" y="96"/>
                      <a:pt x="40" y="24"/>
                      <a:pt x="116" y="12"/>
                    </a:cubicBezTo>
                    <a:cubicBezTo>
                      <a:pt x="191" y="1"/>
                      <a:pt x="990" y="0"/>
                      <a:pt x="990" y="0"/>
                    </a:cubicBezTo>
                    <a:close/>
                  </a:path>
                </a:pathLst>
              </a:custGeom>
              <a:gradFill rotWithShape="0">
                <a:gsLst>
                  <a:gs pos="0">
                    <a:srgbClr val="F8DDA2"/>
                  </a:gs>
                  <a:gs pos="100000">
                    <a:srgbClr val="DDB987"/>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98" name="Freeform 342"/>
              <p:cNvSpPr>
                <a:spLocks/>
              </p:cNvSpPr>
              <p:nvPr/>
            </p:nvSpPr>
            <p:spPr bwMode="auto">
              <a:xfrm>
                <a:off x="131" y="2624"/>
                <a:ext cx="2503" cy="979"/>
              </a:xfrm>
              <a:custGeom>
                <a:avLst/>
                <a:gdLst>
                  <a:gd name="T0" fmla="*/ 936 w 1056"/>
                  <a:gd name="T1" fmla="*/ 0 h 412"/>
                  <a:gd name="T2" fmla="*/ 334 w 1056"/>
                  <a:gd name="T3" fmla="*/ 0 h 412"/>
                  <a:gd name="T4" fmla="*/ 310 w 1056"/>
                  <a:gd name="T5" fmla="*/ 13 h 412"/>
                  <a:gd name="T6" fmla="*/ 294 w 1056"/>
                  <a:gd name="T7" fmla="*/ 17 h 412"/>
                  <a:gd name="T8" fmla="*/ 293 w 1056"/>
                  <a:gd name="T9" fmla="*/ 17 h 412"/>
                  <a:gd name="T10" fmla="*/ 293 w 1056"/>
                  <a:gd name="T11" fmla="*/ 17 h 412"/>
                  <a:gd name="T12" fmla="*/ 280 w 1056"/>
                  <a:gd name="T13" fmla="*/ 12 h 412"/>
                  <a:gd name="T14" fmla="*/ 248 w 1056"/>
                  <a:gd name="T15" fmla="*/ 2 h 412"/>
                  <a:gd name="T16" fmla="*/ 183 w 1056"/>
                  <a:gd name="T17" fmla="*/ 35 h 412"/>
                  <a:gd name="T18" fmla="*/ 166 w 1056"/>
                  <a:gd name="T19" fmla="*/ 56 h 412"/>
                  <a:gd name="T20" fmla="*/ 151 w 1056"/>
                  <a:gd name="T21" fmla="*/ 78 h 412"/>
                  <a:gd name="T22" fmla="*/ 55 w 1056"/>
                  <a:gd name="T23" fmla="*/ 247 h 412"/>
                  <a:gd name="T24" fmla="*/ 0 w 1056"/>
                  <a:gd name="T25" fmla="*/ 412 h 412"/>
                  <a:gd name="T26" fmla="*/ 159 w 1056"/>
                  <a:gd name="T27" fmla="*/ 276 h 412"/>
                  <a:gd name="T28" fmla="*/ 1056 w 1056"/>
                  <a:gd name="T29" fmla="*/ 257 h 412"/>
                  <a:gd name="T30" fmla="*/ 936 w 1056"/>
                  <a:gd name="T31"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6" h="412">
                    <a:moveTo>
                      <a:pt x="936" y="0"/>
                    </a:moveTo>
                    <a:cubicBezTo>
                      <a:pt x="733" y="0"/>
                      <a:pt x="347" y="1"/>
                      <a:pt x="334" y="0"/>
                    </a:cubicBezTo>
                    <a:cubicBezTo>
                      <a:pt x="319" y="0"/>
                      <a:pt x="317" y="10"/>
                      <a:pt x="310" y="13"/>
                    </a:cubicBezTo>
                    <a:cubicBezTo>
                      <a:pt x="305" y="16"/>
                      <a:pt x="298" y="17"/>
                      <a:pt x="294" y="17"/>
                    </a:cubicBezTo>
                    <a:cubicBezTo>
                      <a:pt x="293" y="17"/>
                      <a:pt x="293" y="17"/>
                      <a:pt x="293" y="17"/>
                    </a:cubicBezTo>
                    <a:cubicBezTo>
                      <a:pt x="293" y="17"/>
                      <a:pt x="293" y="17"/>
                      <a:pt x="293" y="17"/>
                    </a:cubicBezTo>
                    <a:cubicBezTo>
                      <a:pt x="287" y="17"/>
                      <a:pt x="284" y="15"/>
                      <a:pt x="280" y="12"/>
                    </a:cubicBezTo>
                    <a:cubicBezTo>
                      <a:pt x="274" y="9"/>
                      <a:pt x="266" y="1"/>
                      <a:pt x="248" y="2"/>
                    </a:cubicBezTo>
                    <a:cubicBezTo>
                      <a:pt x="228" y="2"/>
                      <a:pt x="203" y="15"/>
                      <a:pt x="183" y="35"/>
                    </a:cubicBezTo>
                    <a:cubicBezTo>
                      <a:pt x="178" y="40"/>
                      <a:pt x="172" y="47"/>
                      <a:pt x="166" y="56"/>
                    </a:cubicBezTo>
                    <a:cubicBezTo>
                      <a:pt x="160" y="63"/>
                      <a:pt x="155" y="70"/>
                      <a:pt x="151" y="78"/>
                    </a:cubicBezTo>
                    <a:cubicBezTo>
                      <a:pt x="117" y="138"/>
                      <a:pt x="76" y="211"/>
                      <a:pt x="55" y="247"/>
                    </a:cubicBezTo>
                    <a:cubicBezTo>
                      <a:pt x="18" y="314"/>
                      <a:pt x="0" y="363"/>
                      <a:pt x="0" y="412"/>
                    </a:cubicBezTo>
                    <a:cubicBezTo>
                      <a:pt x="0" y="412"/>
                      <a:pt x="58" y="273"/>
                      <a:pt x="159" y="276"/>
                    </a:cubicBezTo>
                    <a:cubicBezTo>
                      <a:pt x="261" y="279"/>
                      <a:pt x="1056" y="257"/>
                      <a:pt x="1056" y="257"/>
                    </a:cubicBezTo>
                    <a:lnTo>
                      <a:pt x="936" y="0"/>
                    </a:lnTo>
                    <a:close/>
                  </a:path>
                </a:pathLst>
              </a:custGeom>
              <a:gradFill>
                <a:gsLst>
                  <a:gs pos="100000">
                    <a:schemeClr val="accent1">
                      <a:lumMod val="50000"/>
                    </a:schemeClr>
                  </a:gs>
                  <a:gs pos="0">
                    <a:schemeClr val="accent1">
                      <a:lumMod val="50000"/>
                    </a:schemeClr>
                  </a:gs>
                  <a:gs pos="32000">
                    <a:schemeClr val="accent1">
                      <a:lumMod val="75000"/>
                    </a:scheme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9" name="Freeform 343"/>
              <p:cNvSpPr>
                <a:spLocks/>
              </p:cNvSpPr>
              <p:nvPr/>
            </p:nvSpPr>
            <p:spPr bwMode="auto">
              <a:xfrm>
                <a:off x="214" y="3776"/>
                <a:ext cx="2224" cy="8"/>
              </a:xfrm>
              <a:custGeom>
                <a:avLst/>
                <a:gdLst>
                  <a:gd name="T0" fmla="*/ 0 w 939"/>
                  <a:gd name="T1" fmla="*/ 1 h 4"/>
                  <a:gd name="T2" fmla="*/ 1 w 939"/>
                  <a:gd name="T3" fmla="*/ 3 h 4"/>
                  <a:gd name="T4" fmla="*/ 939 w 939"/>
                  <a:gd name="T5" fmla="*/ 3 h 4"/>
                  <a:gd name="T6" fmla="*/ 938 w 939"/>
                  <a:gd name="T7" fmla="*/ 0 h 4"/>
                  <a:gd name="T8" fmla="*/ 0 w 939"/>
                  <a:gd name="T9" fmla="*/ 1 h 4"/>
                </a:gdLst>
                <a:ahLst/>
                <a:cxnLst>
                  <a:cxn ang="0">
                    <a:pos x="T0" y="T1"/>
                  </a:cxn>
                  <a:cxn ang="0">
                    <a:pos x="T2" y="T3"/>
                  </a:cxn>
                  <a:cxn ang="0">
                    <a:pos x="T4" y="T5"/>
                  </a:cxn>
                  <a:cxn ang="0">
                    <a:pos x="T6" y="T7"/>
                  </a:cxn>
                  <a:cxn ang="0">
                    <a:pos x="T8" y="T9"/>
                  </a:cxn>
                </a:cxnLst>
                <a:rect l="0" t="0" r="r" b="b"/>
                <a:pathLst>
                  <a:path w="939" h="4">
                    <a:moveTo>
                      <a:pt x="0" y="1"/>
                    </a:moveTo>
                    <a:cubicBezTo>
                      <a:pt x="1" y="4"/>
                      <a:pt x="0" y="1"/>
                      <a:pt x="1" y="3"/>
                    </a:cubicBezTo>
                    <a:cubicBezTo>
                      <a:pt x="939" y="3"/>
                      <a:pt x="939" y="3"/>
                      <a:pt x="939" y="3"/>
                    </a:cubicBezTo>
                    <a:cubicBezTo>
                      <a:pt x="938" y="1"/>
                      <a:pt x="938" y="2"/>
                      <a:pt x="938" y="0"/>
                    </a:cubicBezTo>
                    <a:lnTo>
                      <a:pt x="0" y="1"/>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0" name="Freeform 344"/>
              <p:cNvSpPr>
                <a:spLocks/>
              </p:cNvSpPr>
              <p:nvPr/>
            </p:nvSpPr>
            <p:spPr bwMode="auto">
              <a:xfrm>
                <a:off x="195" y="3719"/>
                <a:ext cx="2237" cy="7"/>
              </a:xfrm>
              <a:custGeom>
                <a:avLst/>
                <a:gdLst>
                  <a:gd name="T0" fmla="*/ 0 w 944"/>
                  <a:gd name="T1" fmla="*/ 0 h 3"/>
                  <a:gd name="T2" fmla="*/ 1 w 944"/>
                  <a:gd name="T3" fmla="*/ 3 h 3"/>
                  <a:gd name="T4" fmla="*/ 944 w 944"/>
                  <a:gd name="T5" fmla="*/ 3 h 3"/>
                  <a:gd name="T6" fmla="*/ 943 w 944"/>
                  <a:gd name="T7" fmla="*/ 0 h 3"/>
                  <a:gd name="T8" fmla="*/ 0 w 944"/>
                  <a:gd name="T9" fmla="*/ 0 h 3"/>
                </a:gdLst>
                <a:ahLst/>
                <a:cxnLst>
                  <a:cxn ang="0">
                    <a:pos x="T0" y="T1"/>
                  </a:cxn>
                  <a:cxn ang="0">
                    <a:pos x="T2" y="T3"/>
                  </a:cxn>
                  <a:cxn ang="0">
                    <a:pos x="T4" y="T5"/>
                  </a:cxn>
                  <a:cxn ang="0">
                    <a:pos x="T6" y="T7"/>
                  </a:cxn>
                  <a:cxn ang="0">
                    <a:pos x="T8" y="T9"/>
                  </a:cxn>
                </a:cxnLst>
                <a:rect l="0" t="0" r="r" b="b"/>
                <a:pathLst>
                  <a:path w="944" h="3">
                    <a:moveTo>
                      <a:pt x="0" y="0"/>
                    </a:moveTo>
                    <a:cubicBezTo>
                      <a:pt x="0" y="3"/>
                      <a:pt x="1" y="1"/>
                      <a:pt x="1" y="3"/>
                    </a:cubicBezTo>
                    <a:cubicBezTo>
                      <a:pt x="944" y="3"/>
                      <a:pt x="944" y="3"/>
                      <a:pt x="944" y="3"/>
                    </a:cubicBezTo>
                    <a:cubicBezTo>
                      <a:pt x="944" y="1"/>
                      <a:pt x="943" y="2"/>
                      <a:pt x="943" y="0"/>
                    </a:cubicBezTo>
                    <a:lnTo>
                      <a:pt x="0" y="0"/>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1" name="Freeform 345"/>
              <p:cNvSpPr>
                <a:spLocks/>
              </p:cNvSpPr>
              <p:nvPr/>
            </p:nvSpPr>
            <p:spPr bwMode="auto">
              <a:xfrm>
                <a:off x="289" y="3890"/>
                <a:ext cx="2184" cy="11"/>
              </a:xfrm>
              <a:custGeom>
                <a:avLst/>
                <a:gdLst>
                  <a:gd name="T0" fmla="*/ 919 w 921"/>
                  <a:gd name="T1" fmla="*/ 0 h 4"/>
                  <a:gd name="T2" fmla="*/ 0 w 921"/>
                  <a:gd name="T3" fmla="*/ 0 h 4"/>
                  <a:gd name="T4" fmla="*/ 4 w 921"/>
                  <a:gd name="T5" fmla="*/ 4 h 4"/>
                  <a:gd name="T6" fmla="*/ 921 w 921"/>
                  <a:gd name="T7" fmla="*/ 4 h 4"/>
                  <a:gd name="T8" fmla="*/ 919 w 921"/>
                  <a:gd name="T9" fmla="*/ 0 h 4"/>
                </a:gdLst>
                <a:ahLst/>
                <a:cxnLst>
                  <a:cxn ang="0">
                    <a:pos x="T0" y="T1"/>
                  </a:cxn>
                  <a:cxn ang="0">
                    <a:pos x="T2" y="T3"/>
                  </a:cxn>
                  <a:cxn ang="0">
                    <a:pos x="T4" y="T5"/>
                  </a:cxn>
                  <a:cxn ang="0">
                    <a:pos x="T6" y="T7"/>
                  </a:cxn>
                  <a:cxn ang="0">
                    <a:pos x="T8" y="T9"/>
                  </a:cxn>
                </a:cxnLst>
                <a:rect l="0" t="0" r="r" b="b"/>
                <a:pathLst>
                  <a:path w="921" h="4">
                    <a:moveTo>
                      <a:pt x="919" y="0"/>
                    </a:moveTo>
                    <a:cubicBezTo>
                      <a:pt x="0" y="0"/>
                      <a:pt x="0" y="0"/>
                      <a:pt x="0" y="0"/>
                    </a:cubicBezTo>
                    <a:cubicBezTo>
                      <a:pt x="2" y="3"/>
                      <a:pt x="1" y="1"/>
                      <a:pt x="4" y="4"/>
                    </a:cubicBezTo>
                    <a:cubicBezTo>
                      <a:pt x="921" y="4"/>
                      <a:pt x="921" y="4"/>
                      <a:pt x="921" y="4"/>
                    </a:cubicBezTo>
                    <a:cubicBezTo>
                      <a:pt x="920" y="1"/>
                      <a:pt x="920" y="3"/>
                      <a:pt x="919" y="0"/>
                    </a:cubicBez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2" name="Freeform 346"/>
              <p:cNvSpPr>
                <a:spLocks/>
              </p:cNvSpPr>
              <p:nvPr/>
            </p:nvSpPr>
            <p:spPr bwMode="auto">
              <a:xfrm>
                <a:off x="246" y="3833"/>
                <a:ext cx="2204" cy="13"/>
              </a:xfrm>
              <a:custGeom>
                <a:avLst/>
                <a:gdLst>
                  <a:gd name="T0" fmla="*/ 0 w 930"/>
                  <a:gd name="T1" fmla="*/ 1 h 4"/>
                  <a:gd name="T2" fmla="*/ 2 w 930"/>
                  <a:gd name="T3" fmla="*/ 4 h 4"/>
                  <a:gd name="T4" fmla="*/ 930 w 930"/>
                  <a:gd name="T5" fmla="*/ 4 h 4"/>
                  <a:gd name="T6" fmla="*/ 929 w 930"/>
                  <a:gd name="T7" fmla="*/ 0 h 4"/>
                  <a:gd name="T8" fmla="*/ 0 w 930"/>
                  <a:gd name="T9" fmla="*/ 1 h 4"/>
                </a:gdLst>
                <a:ahLst/>
                <a:cxnLst>
                  <a:cxn ang="0">
                    <a:pos x="T0" y="T1"/>
                  </a:cxn>
                  <a:cxn ang="0">
                    <a:pos x="T2" y="T3"/>
                  </a:cxn>
                  <a:cxn ang="0">
                    <a:pos x="T4" y="T5"/>
                  </a:cxn>
                  <a:cxn ang="0">
                    <a:pos x="T6" y="T7"/>
                  </a:cxn>
                  <a:cxn ang="0">
                    <a:pos x="T8" y="T9"/>
                  </a:cxn>
                </a:cxnLst>
                <a:rect l="0" t="0" r="r" b="b"/>
                <a:pathLst>
                  <a:path w="930" h="4">
                    <a:moveTo>
                      <a:pt x="0" y="1"/>
                    </a:moveTo>
                    <a:cubicBezTo>
                      <a:pt x="1" y="3"/>
                      <a:pt x="0" y="1"/>
                      <a:pt x="2" y="4"/>
                    </a:cubicBezTo>
                    <a:cubicBezTo>
                      <a:pt x="930" y="4"/>
                      <a:pt x="930" y="4"/>
                      <a:pt x="930" y="4"/>
                    </a:cubicBezTo>
                    <a:cubicBezTo>
                      <a:pt x="929" y="1"/>
                      <a:pt x="930" y="3"/>
                      <a:pt x="929" y="0"/>
                    </a:cubicBezTo>
                    <a:lnTo>
                      <a:pt x="0" y="1"/>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3" name="Freeform 347"/>
              <p:cNvSpPr>
                <a:spLocks/>
              </p:cNvSpPr>
              <p:nvPr/>
            </p:nvSpPr>
            <p:spPr bwMode="auto">
              <a:xfrm>
                <a:off x="189" y="3672"/>
                <a:ext cx="2240" cy="7"/>
              </a:xfrm>
              <a:custGeom>
                <a:avLst/>
                <a:gdLst>
                  <a:gd name="T0" fmla="*/ 946 w 946"/>
                  <a:gd name="T1" fmla="*/ 0 h 3"/>
                  <a:gd name="T2" fmla="*/ 1 w 946"/>
                  <a:gd name="T3" fmla="*/ 1 h 3"/>
                  <a:gd name="T4" fmla="*/ 0 w 946"/>
                  <a:gd name="T5" fmla="*/ 3 h 3"/>
                  <a:gd name="T6" fmla="*/ 946 w 946"/>
                  <a:gd name="T7" fmla="*/ 3 h 3"/>
                  <a:gd name="T8" fmla="*/ 946 w 946"/>
                  <a:gd name="T9" fmla="*/ 0 h 3"/>
                </a:gdLst>
                <a:ahLst/>
                <a:cxnLst>
                  <a:cxn ang="0">
                    <a:pos x="T0" y="T1"/>
                  </a:cxn>
                  <a:cxn ang="0">
                    <a:pos x="T2" y="T3"/>
                  </a:cxn>
                  <a:cxn ang="0">
                    <a:pos x="T4" y="T5"/>
                  </a:cxn>
                  <a:cxn ang="0">
                    <a:pos x="T6" y="T7"/>
                  </a:cxn>
                  <a:cxn ang="0">
                    <a:pos x="T8" y="T9"/>
                  </a:cxn>
                </a:cxnLst>
                <a:rect l="0" t="0" r="r" b="b"/>
                <a:pathLst>
                  <a:path w="946" h="3">
                    <a:moveTo>
                      <a:pt x="946" y="0"/>
                    </a:moveTo>
                    <a:cubicBezTo>
                      <a:pt x="1" y="1"/>
                      <a:pt x="1" y="1"/>
                      <a:pt x="1" y="1"/>
                    </a:cubicBezTo>
                    <a:cubicBezTo>
                      <a:pt x="0" y="3"/>
                      <a:pt x="0" y="1"/>
                      <a:pt x="0" y="3"/>
                    </a:cubicBezTo>
                    <a:cubicBezTo>
                      <a:pt x="946" y="3"/>
                      <a:pt x="946" y="3"/>
                      <a:pt x="946" y="3"/>
                    </a:cubicBezTo>
                    <a:cubicBezTo>
                      <a:pt x="946" y="1"/>
                      <a:pt x="946" y="2"/>
                      <a:pt x="946" y="0"/>
                    </a:cubicBez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4" name="Freeform 348"/>
              <p:cNvSpPr>
                <a:spLocks/>
              </p:cNvSpPr>
              <p:nvPr/>
            </p:nvSpPr>
            <p:spPr bwMode="auto">
              <a:xfrm>
                <a:off x="259" y="3384"/>
                <a:ext cx="2210" cy="8"/>
              </a:xfrm>
              <a:custGeom>
                <a:avLst/>
                <a:gdLst>
                  <a:gd name="T0" fmla="*/ 932 w 933"/>
                  <a:gd name="T1" fmla="*/ 3 h 3"/>
                  <a:gd name="T2" fmla="*/ 932 w 933"/>
                  <a:gd name="T3" fmla="*/ 0 h 3"/>
                  <a:gd name="T4" fmla="*/ 7 w 933"/>
                  <a:gd name="T5" fmla="*/ 0 h 3"/>
                  <a:gd name="T6" fmla="*/ 0 w 933"/>
                  <a:gd name="T7" fmla="*/ 3 h 3"/>
                  <a:gd name="T8" fmla="*/ 932 w 933"/>
                  <a:gd name="T9" fmla="*/ 3 h 3"/>
                </a:gdLst>
                <a:ahLst/>
                <a:cxnLst>
                  <a:cxn ang="0">
                    <a:pos x="T0" y="T1"/>
                  </a:cxn>
                  <a:cxn ang="0">
                    <a:pos x="T2" y="T3"/>
                  </a:cxn>
                  <a:cxn ang="0">
                    <a:pos x="T4" y="T5"/>
                  </a:cxn>
                  <a:cxn ang="0">
                    <a:pos x="T6" y="T7"/>
                  </a:cxn>
                  <a:cxn ang="0">
                    <a:pos x="T8" y="T9"/>
                  </a:cxn>
                </a:cxnLst>
                <a:rect l="0" t="0" r="r" b="b"/>
                <a:pathLst>
                  <a:path w="933" h="3">
                    <a:moveTo>
                      <a:pt x="932" y="3"/>
                    </a:moveTo>
                    <a:cubicBezTo>
                      <a:pt x="933" y="1"/>
                      <a:pt x="932" y="3"/>
                      <a:pt x="932" y="0"/>
                    </a:cubicBezTo>
                    <a:cubicBezTo>
                      <a:pt x="7" y="0"/>
                      <a:pt x="7" y="0"/>
                      <a:pt x="7" y="0"/>
                    </a:cubicBezTo>
                    <a:cubicBezTo>
                      <a:pt x="5" y="3"/>
                      <a:pt x="2" y="1"/>
                      <a:pt x="0" y="3"/>
                    </a:cubicBezTo>
                    <a:lnTo>
                      <a:pt x="932" y="3"/>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5" name="Freeform 349"/>
              <p:cNvSpPr>
                <a:spLocks/>
              </p:cNvSpPr>
              <p:nvPr/>
            </p:nvSpPr>
            <p:spPr bwMode="auto">
              <a:xfrm>
                <a:off x="189" y="3615"/>
                <a:ext cx="2243" cy="7"/>
              </a:xfrm>
              <a:custGeom>
                <a:avLst/>
                <a:gdLst>
                  <a:gd name="T0" fmla="*/ 946 w 947"/>
                  <a:gd name="T1" fmla="*/ 3 h 3"/>
                  <a:gd name="T2" fmla="*/ 947 w 947"/>
                  <a:gd name="T3" fmla="*/ 0 h 3"/>
                  <a:gd name="T4" fmla="*/ 1 w 947"/>
                  <a:gd name="T5" fmla="*/ 1 h 3"/>
                  <a:gd name="T6" fmla="*/ 0 w 947"/>
                  <a:gd name="T7" fmla="*/ 3 h 3"/>
                  <a:gd name="T8" fmla="*/ 946 w 947"/>
                  <a:gd name="T9" fmla="*/ 3 h 3"/>
                </a:gdLst>
                <a:ahLst/>
                <a:cxnLst>
                  <a:cxn ang="0">
                    <a:pos x="T0" y="T1"/>
                  </a:cxn>
                  <a:cxn ang="0">
                    <a:pos x="T2" y="T3"/>
                  </a:cxn>
                  <a:cxn ang="0">
                    <a:pos x="T4" y="T5"/>
                  </a:cxn>
                  <a:cxn ang="0">
                    <a:pos x="T6" y="T7"/>
                  </a:cxn>
                  <a:cxn ang="0">
                    <a:pos x="T8" y="T9"/>
                  </a:cxn>
                </a:cxnLst>
                <a:rect l="0" t="0" r="r" b="b"/>
                <a:pathLst>
                  <a:path w="947" h="3">
                    <a:moveTo>
                      <a:pt x="946" y="3"/>
                    </a:moveTo>
                    <a:cubicBezTo>
                      <a:pt x="947" y="1"/>
                      <a:pt x="947" y="2"/>
                      <a:pt x="947" y="0"/>
                    </a:cubicBezTo>
                    <a:cubicBezTo>
                      <a:pt x="1" y="1"/>
                      <a:pt x="1" y="1"/>
                      <a:pt x="1" y="1"/>
                    </a:cubicBezTo>
                    <a:cubicBezTo>
                      <a:pt x="0" y="3"/>
                      <a:pt x="1" y="1"/>
                      <a:pt x="0" y="3"/>
                    </a:cubicBezTo>
                    <a:lnTo>
                      <a:pt x="946" y="3"/>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6" name="Freeform 350"/>
              <p:cNvSpPr>
                <a:spLocks/>
              </p:cNvSpPr>
              <p:nvPr/>
            </p:nvSpPr>
            <p:spPr bwMode="auto">
              <a:xfrm>
                <a:off x="192" y="3555"/>
                <a:ext cx="2245" cy="12"/>
              </a:xfrm>
              <a:custGeom>
                <a:avLst/>
                <a:gdLst>
                  <a:gd name="T0" fmla="*/ 946 w 947"/>
                  <a:gd name="T1" fmla="*/ 4 h 4"/>
                  <a:gd name="T2" fmla="*/ 947 w 947"/>
                  <a:gd name="T3" fmla="*/ 0 h 4"/>
                  <a:gd name="T4" fmla="*/ 2 w 947"/>
                  <a:gd name="T5" fmla="*/ 1 h 4"/>
                  <a:gd name="T6" fmla="*/ 0 w 947"/>
                  <a:gd name="T7" fmla="*/ 4 h 4"/>
                  <a:gd name="T8" fmla="*/ 946 w 947"/>
                  <a:gd name="T9" fmla="*/ 4 h 4"/>
                </a:gdLst>
                <a:ahLst/>
                <a:cxnLst>
                  <a:cxn ang="0">
                    <a:pos x="T0" y="T1"/>
                  </a:cxn>
                  <a:cxn ang="0">
                    <a:pos x="T2" y="T3"/>
                  </a:cxn>
                  <a:cxn ang="0">
                    <a:pos x="T4" y="T5"/>
                  </a:cxn>
                  <a:cxn ang="0">
                    <a:pos x="T6" y="T7"/>
                  </a:cxn>
                  <a:cxn ang="0">
                    <a:pos x="T8" y="T9"/>
                  </a:cxn>
                </a:cxnLst>
                <a:rect l="0" t="0" r="r" b="b"/>
                <a:pathLst>
                  <a:path w="947" h="4">
                    <a:moveTo>
                      <a:pt x="946" y="4"/>
                    </a:moveTo>
                    <a:cubicBezTo>
                      <a:pt x="947" y="1"/>
                      <a:pt x="946" y="2"/>
                      <a:pt x="947" y="0"/>
                    </a:cubicBezTo>
                    <a:cubicBezTo>
                      <a:pt x="2" y="1"/>
                      <a:pt x="2" y="1"/>
                      <a:pt x="2" y="1"/>
                    </a:cubicBezTo>
                    <a:cubicBezTo>
                      <a:pt x="1" y="3"/>
                      <a:pt x="1" y="1"/>
                      <a:pt x="0" y="4"/>
                    </a:cubicBezTo>
                    <a:lnTo>
                      <a:pt x="946" y="4"/>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7" name="Freeform 351"/>
              <p:cNvSpPr>
                <a:spLocks/>
              </p:cNvSpPr>
              <p:nvPr/>
            </p:nvSpPr>
            <p:spPr bwMode="auto">
              <a:xfrm>
                <a:off x="387" y="3947"/>
                <a:ext cx="2113" cy="7"/>
              </a:xfrm>
              <a:custGeom>
                <a:avLst/>
                <a:gdLst>
                  <a:gd name="T0" fmla="*/ 890 w 892"/>
                  <a:gd name="T1" fmla="*/ 0 h 4"/>
                  <a:gd name="T2" fmla="*/ 0 w 892"/>
                  <a:gd name="T3" fmla="*/ 0 h 4"/>
                  <a:gd name="T4" fmla="*/ 4 w 892"/>
                  <a:gd name="T5" fmla="*/ 4 h 4"/>
                  <a:gd name="T6" fmla="*/ 892 w 892"/>
                  <a:gd name="T7" fmla="*/ 4 h 4"/>
                  <a:gd name="T8" fmla="*/ 890 w 892"/>
                  <a:gd name="T9" fmla="*/ 0 h 4"/>
                </a:gdLst>
                <a:ahLst/>
                <a:cxnLst>
                  <a:cxn ang="0">
                    <a:pos x="T0" y="T1"/>
                  </a:cxn>
                  <a:cxn ang="0">
                    <a:pos x="T2" y="T3"/>
                  </a:cxn>
                  <a:cxn ang="0">
                    <a:pos x="T4" y="T5"/>
                  </a:cxn>
                  <a:cxn ang="0">
                    <a:pos x="T6" y="T7"/>
                  </a:cxn>
                  <a:cxn ang="0">
                    <a:pos x="T8" y="T9"/>
                  </a:cxn>
                </a:cxnLst>
                <a:rect l="0" t="0" r="r" b="b"/>
                <a:pathLst>
                  <a:path w="892" h="4">
                    <a:moveTo>
                      <a:pt x="890" y="0"/>
                    </a:moveTo>
                    <a:cubicBezTo>
                      <a:pt x="0" y="0"/>
                      <a:pt x="0" y="0"/>
                      <a:pt x="0" y="0"/>
                    </a:cubicBezTo>
                    <a:cubicBezTo>
                      <a:pt x="4" y="3"/>
                      <a:pt x="1" y="2"/>
                      <a:pt x="4" y="4"/>
                    </a:cubicBezTo>
                    <a:cubicBezTo>
                      <a:pt x="892" y="4"/>
                      <a:pt x="892" y="4"/>
                      <a:pt x="892" y="4"/>
                    </a:cubicBezTo>
                    <a:cubicBezTo>
                      <a:pt x="891" y="2"/>
                      <a:pt x="892" y="3"/>
                      <a:pt x="890" y="0"/>
                    </a:cubicBez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8" name="Freeform 352"/>
              <p:cNvSpPr>
                <a:spLocks/>
              </p:cNvSpPr>
              <p:nvPr/>
            </p:nvSpPr>
            <p:spPr bwMode="auto">
              <a:xfrm>
                <a:off x="192" y="3498"/>
                <a:ext cx="2253" cy="7"/>
              </a:xfrm>
              <a:custGeom>
                <a:avLst/>
                <a:gdLst>
                  <a:gd name="T0" fmla="*/ 950 w 951"/>
                  <a:gd name="T1" fmla="*/ 4 h 4"/>
                  <a:gd name="T2" fmla="*/ 951 w 951"/>
                  <a:gd name="T3" fmla="*/ 0 h 4"/>
                  <a:gd name="T4" fmla="*/ 2 w 951"/>
                  <a:gd name="T5" fmla="*/ 0 h 4"/>
                  <a:gd name="T6" fmla="*/ 0 w 951"/>
                  <a:gd name="T7" fmla="*/ 4 h 4"/>
                  <a:gd name="T8" fmla="*/ 950 w 951"/>
                  <a:gd name="T9" fmla="*/ 4 h 4"/>
                </a:gdLst>
                <a:ahLst/>
                <a:cxnLst>
                  <a:cxn ang="0">
                    <a:pos x="T0" y="T1"/>
                  </a:cxn>
                  <a:cxn ang="0">
                    <a:pos x="T2" y="T3"/>
                  </a:cxn>
                  <a:cxn ang="0">
                    <a:pos x="T4" y="T5"/>
                  </a:cxn>
                  <a:cxn ang="0">
                    <a:pos x="T6" y="T7"/>
                  </a:cxn>
                  <a:cxn ang="0">
                    <a:pos x="T8" y="T9"/>
                  </a:cxn>
                </a:cxnLst>
                <a:rect l="0" t="0" r="r" b="b"/>
                <a:pathLst>
                  <a:path w="951" h="4">
                    <a:moveTo>
                      <a:pt x="950" y="4"/>
                    </a:moveTo>
                    <a:cubicBezTo>
                      <a:pt x="950" y="1"/>
                      <a:pt x="951" y="2"/>
                      <a:pt x="951" y="0"/>
                    </a:cubicBezTo>
                    <a:cubicBezTo>
                      <a:pt x="2" y="0"/>
                      <a:pt x="2" y="0"/>
                      <a:pt x="2" y="0"/>
                    </a:cubicBezTo>
                    <a:cubicBezTo>
                      <a:pt x="1" y="2"/>
                      <a:pt x="1" y="1"/>
                      <a:pt x="0" y="4"/>
                    </a:cubicBezTo>
                    <a:lnTo>
                      <a:pt x="950" y="4"/>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9" name="Freeform 353"/>
              <p:cNvSpPr>
                <a:spLocks/>
              </p:cNvSpPr>
              <p:nvPr/>
            </p:nvSpPr>
            <p:spPr bwMode="auto">
              <a:xfrm>
                <a:off x="218" y="3439"/>
                <a:ext cx="2237" cy="12"/>
              </a:xfrm>
              <a:custGeom>
                <a:avLst/>
                <a:gdLst>
                  <a:gd name="T0" fmla="*/ 943 w 944"/>
                  <a:gd name="T1" fmla="*/ 4 h 4"/>
                  <a:gd name="T2" fmla="*/ 944 w 944"/>
                  <a:gd name="T3" fmla="*/ 0 h 4"/>
                  <a:gd name="T4" fmla="*/ 3 w 944"/>
                  <a:gd name="T5" fmla="*/ 0 h 4"/>
                  <a:gd name="T6" fmla="*/ 0 w 944"/>
                  <a:gd name="T7" fmla="*/ 4 h 4"/>
                  <a:gd name="T8" fmla="*/ 943 w 944"/>
                  <a:gd name="T9" fmla="*/ 4 h 4"/>
                </a:gdLst>
                <a:ahLst/>
                <a:cxnLst>
                  <a:cxn ang="0">
                    <a:pos x="T0" y="T1"/>
                  </a:cxn>
                  <a:cxn ang="0">
                    <a:pos x="T2" y="T3"/>
                  </a:cxn>
                  <a:cxn ang="0">
                    <a:pos x="T4" y="T5"/>
                  </a:cxn>
                  <a:cxn ang="0">
                    <a:pos x="T6" y="T7"/>
                  </a:cxn>
                  <a:cxn ang="0">
                    <a:pos x="T8" y="T9"/>
                  </a:cxn>
                </a:cxnLst>
                <a:rect l="0" t="0" r="r" b="b"/>
                <a:pathLst>
                  <a:path w="944" h="4">
                    <a:moveTo>
                      <a:pt x="943" y="4"/>
                    </a:moveTo>
                    <a:cubicBezTo>
                      <a:pt x="944" y="2"/>
                      <a:pt x="944" y="3"/>
                      <a:pt x="944" y="0"/>
                    </a:cubicBezTo>
                    <a:cubicBezTo>
                      <a:pt x="3" y="0"/>
                      <a:pt x="3" y="0"/>
                      <a:pt x="3" y="0"/>
                    </a:cubicBezTo>
                    <a:cubicBezTo>
                      <a:pt x="1" y="3"/>
                      <a:pt x="2" y="2"/>
                      <a:pt x="0" y="4"/>
                    </a:cubicBezTo>
                    <a:lnTo>
                      <a:pt x="943" y="4"/>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10" name="Freeform 355"/>
              <p:cNvSpPr>
                <a:spLocks/>
              </p:cNvSpPr>
              <p:nvPr/>
            </p:nvSpPr>
            <p:spPr bwMode="auto">
              <a:xfrm>
                <a:off x="343" y="3327"/>
                <a:ext cx="2140" cy="7"/>
              </a:xfrm>
              <a:custGeom>
                <a:avLst/>
                <a:gdLst>
                  <a:gd name="T0" fmla="*/ 8 w 903"/>
                  <a:gd name="T1" fmla="*/ 0 h 4"/>
                  <a:gd name="T2" fmla="*/ 2 w 903"/>
                  <a:gd name="T3" fmla="*/ 3 h 4"/>
                  <a:gd name="T4" fmla="*/ 0 w 903"/>
                  <a:gd name="T5" fmla="*/ 3 h 4"/>
                  <a:gd name="T6" fmla="*/ 902 w 903"/>
                  <a:gd name="T7" fmla="*/ 3 h 4"/>
                  <a:gd name="T8" fmla="*/ 903 w 903"/>
                  <a:gd name="T9" fmla="*/ 0 h 4"/>
                  <a:gd name="T10" fmla="*/ 8 w 903"/>
                  <a:gd name="T11" fmla="*/ 0 h 4"/>
                </a:gdLst>
                <a:ahLst/>
                <a:cxnLst>
                  <a:cxn ang="0">
                    <a:pos x="T0" y="T1"/>
                  </a:cxn>
                  <a:cxn ang="0">
                    <a:pos x="T2" y="T3"/>
                  </a:cxn>
                  <a:cxn ang="0">
                    <a:pos x="T4" y="T5"/>
                  </a:cxn>
                  <a:cxn ang="0">
                    <a:pos x="T6" y="T7"/>
                  </a:cxn>
                  <a:cxn ang="0">
                    <a:pos x="T8" y="T9"/>
                  </a:cxn>
                  <a:cxn ang="0">
                    <a:pos x="T10" y="T11"/>
                  </a:cxn>
                </a:cxnLst>
                <a:rect l="0" t="0" r="r" b="b"/>
                <a:pathLst>
                  <a:path w="903" h="4">
                    <a:moveTo>
                      <a:pt x="8" y="0"/>
                    </a:moveTo>
                    <a:cubicBezTo>
                      <a:pt x="3" y="2"/>
                      <a:pt x="6" y="0"/>
                      <a:pt x="2" y="3"/>
                    </a:cubicBezTo>
                    <a:cubicBezTo>
                      <a:pt x="0" y="3"/>
                      <a:pt x="0" y="3"/>
                      <a:pt x="0" y="3"/>
                    </a:cubicBezTo>
                    <a:cubicBezTo>
                      <a:pt x="0" y="3"/>
                      <a:pt x="889" y="4"/>
                      <a:pt x="902" y="3"/>
                    </a:cubicBezTo>
                    <a:cubicBezTo>
                      <a:pt x="902" y="3"/>
                      <a:pt x="903" y="0"/>
                      <a:pt x="903" y="0"/>
                    </a:cubicBezTo>
                    <a:lnTo>
                      <a:pt x="8" y="0"/>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55" name="Freeform 356"/>
              <p:cNvSpPr>
                <a:spLocks/>
              </p:cNvSpPr>
              <p:nvPr/>
            </p:nvSpPr>
            <p:spPr bwMode="auto">
              <a:xfrm>
                <a:off x="176" y="3266"/>
                <a:ext cx="2331" cy="489"/>
              </a:xfrm>
              <a:custGeom>
                <a:avLst/>
                <a:gdLst>
                  <a:gd name="T0" fmla="*/ 12963 w 984"/>
                  <a:gd name="T1" fmla="*/ 320 h 206"/>
                  <a:gd name="T2" fmla="*/ 13081 w 984"/>
                  <a:gd name="T3" fmla="*/ 0 h 206"/>
                  <a:gd name="T4" fmla="*/ 1464 w 984"/>
                  <a:gd name="T5" fmla="*/ 157 h 206"/>
                  <a:gd name="T6" fmla="*/ 0 w 984"/>
                  <a:gd name="T7" fmla="*/ 2338 h 206"/>
                  <a:gd name="T8" fmla="*/ 156 w 984"/>
                  <a:gd name="T9" fmla="*/ 2727 h 206"/>
                  <a:gd name="T10" fmla="*/ 516 w 984"/>
                  <a:gd name="T11" fmla="*/ 1325 h 206"/>
                  <a:gd name="T12" fmla="*/ 3165 w 984"/>
                  <a:gd name="T13" fmla="*/ 496 h 206"/>
                  <a:gd name="T14" fmla="*/ 12963 w 984"/>
                  <a:gd name="T15" fmla="*/ 320 h 2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84" h="206">
                    <a:moveTo>
                      <a:pt x="975" y="24"/>
                    </a:moveTo>
                    <a:cubicBezTo>
                      <a:pt x="980" y="9"/>
                      <a:pt x="984" y="0"/>
                      <a:pt x="984" y="0"/>
                    </a:cubicBezTo>
                    <a:cubicBezTo>
                      <a:pt x="984" y="0"/>
                      <a:pt x="185" y="1"/>
                      <a:pt x="110" y="12"/>
                    </a:cubicBezTo>
                    <a:cubicBezTo>
                      <a:pt x="34" y="24"/>
                      <a:pt x="0" y="91"/>
                      <a:pt x="0" y="175"/>
                    </a:cubicBezTo>
                    <a:cubicBezTo>
                      <a:pt x="0" y="188"/>
                      <a:pt x="9" y="193"/>
                      <a:pt x="12" y="204"/>
                    </a:cubicBezTo>
                    <a:cubicBezTo>
                      <a:pt x="15" y="206"/>
                      <a:pt x="6" y="145"/>
                      <a:pt x="39" y="99"/>
                    </a:cubicBezTo>
                    <a:cubicBezTo>
                      <a:pt x="66" y="60"/>
                      <a:pt x="124" y="35"/>
                      <a:pt x="238" y="37"/>
                    </a:cubicBezTo>
                    <a:cubicBezTo>
                      <a:pt x="470" y="39"/>
                      <a:pt x="907" y="29"/>
                      <a:pt x="975"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6" name="Freeform 357"/>
              <p:cNvSpPr>
                <a:spLocks/>
              </p:cNvSpPr>
              <p:nvPr/>
            </p:nvSpPr>
            <p:spPr bwMode="auto">
              <a:xfrm>
                <a:off x="164" y="3617"/>
                <a:ext cx="52" cy="5"/>
              </a:xfrm>
              <a:custGeom>
                <a:avLst/>
                <a:gdLst>
                  <a:gd name="T0" fmla="*/ 279 w 22"/>
                  <a:gd name="T1" fmla="*/ 33 h 2"/>
                  <a:gd name="T2" fmla="*/ 291 w 22"/>
                  <a:gd name="T3" fmla="*/ 0 h 2"/>
                  <a:gd name="T4" fmla="*/ 144 w 22"/>
                  <a:gd name="T5" fmla="*/ 0 h 2"/>
                  <a:gd name="T6" fmla="*/ 144 w 22"/>
                  <a:gd name="T7" fmla="*/ 33 h 2"/>
                  <a:gd name="T8" fmla="*/ 0 w 22"/>
                  <a:gd name="T9" fmla="*/ 33 h 2"/>
                  <a:gd name="T10" fmla="*/ 279 w 22"/>
                  <a:gd name="T11" fmla="*/ 33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 h="2">
                    <a:moveTo>
                      <a:pt x="21" y="2"/>
                    </a:moveTo>
                    <a:cubicBezTo>
                      <a:pt x="22" y="0"/>
                      <a:pt x="21" y="2"/>
                      <a:pt x="22" y="0"/>
                    </a:cubicBezTo>
                    <a:cubicBezTo>
                      <a:pt x="11" y="0"/>
                      <a:pt x="11" y="0"/>
                      <a:pt x="11" y="0"/>
                    </a:cubicBezTo>
                    <a:cubicBezTo>
                      <a:pt x="11" y="0"/>
                      <a:pt x="11" y="0"/>
                      <a:pt x="11" y="2"/>
                    </a:cubicBezTo>
                    <a:cubicBezTo>
                      <a:pt x="0" y="2"/>
                      <a:pt x="0" y="2"/>
                      <a:pt x="0" y="2"/>
                    </a:cubicBezTo>
                    <a:lnTo>
                      <a:pt x="21" y="2"/>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7" name="Freeform 358"/>
              <p:cNvSpPr>
                <a:spLocks/>
              </p:cNvSpPr>
              <p:nvPr/>
            </p:nvSpPr>
            <p:spPr bwMode="auto">
              <a:xfrm>
                <a:off x="192" y="3558"/>
                <a:ext cx="45" cy="7"/>
              </a:xfrm>
              <a:custGeom>
                <a:avLst/>
                <a:gdLst>
                  <a:gd name="T0" fmla="*/ 12 w 19"/>
                  <a:gd name="T1" fmla="*/ 37 h 3"/>
                  <a:gd name="T2" fmla="*/ 225 w 19"/>
                  <a:gd name="T3" fmla="*/ 37 h 3"/>
                  <a:gd name="T4" fmla="*/ 253 w 19"/>
                  <a:gd name="T5" fmla="*/ 0 h 3"/>
                  <a:gd name="T6" fmla="*/ 12 w 19"/>
                  <a:gd name="T7" fmla="*/ 0 h 3"/>
                  <a:gd name="T8" fmla="*/ 12 w 1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3">
                    <a:moveTo>
                      <a:pt x="1" y="3"/>
                    </a:moveTo>
                    <a:cubicBezTo>
                      <a:pt x="17" y="3"/>
                      <a:pt x="17" y="3"/>
                      <a:pt x="17" y="3"/>
                    </a:cubicBezTo>
                    <a:cubicBezTo>
                      <a:pt x="19" y="0"/>
                      <a:pt x="16" y="2"/>
                      <a:pt x="19" y="0"/>
                    </a:cubicBezTo>
                    <a:cubicBezTo>
                      <a:pt x="1" y="0"/>
                      <a:pt x="1" y="0"/>
                      <a:pt x="1" y="0"/>
                    </a:cubicBezTo>
                    <a:cubicBezTo>
                      <a:pt x="0" y="2"/>
                      <a:pt x="1" y="0"/>
                      <a:pt x="1" y="3"/>
                    </a:cubicBez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8" name="Freeform 359"/>
              <p:cNvSpPr>
                <a:spLocks/>
              </p:cNvSpPr>
              <p:nvPr/>
            </p:nvSpPr>
            <p:spPr bwMode="auto">
              <a:xfrm>
                <a:off x="209" y="3498"/>
                <a:ext cx="61" cy="10"/>
              </a:xfrm>
              <a:custGeom>
                <a:avLst/>
                <a:gdLst>
                  <a:gd name="T0" fmla="*/ 286 w 26"/>
                  <a:gd name="T1" fmla="*/ 63 h 4"/>
                  <a:gd name="T2" fmla="*/ 336 w 26"/>
                  <a:gd name="T3" fmla="*/ 0 h 4"/>
                  <a:gd name="T4" fmla="*/ 28 w 26"/>
                  <a:gd name="T5" fmla="*/ 0 h 4"/>
                  <a:gd name="T6" fmla="*/ 0 w 26"/>
                  <a:gd name="T7" fmla="*/ 63 h 4"/>
                  <a:gd name="T8" fmla="*/ 286 w 26"/>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4">
                    <a:moveTo>
                      <a:pt x="22" y="4"/>
                    </a:moveTo>
                    <a:cubicBezTo>
                      <a:pt x="25" y="1"/>
                      <a:pt x="23" y="2"/>
                      <a:pt x="26" y="0"/>
                    </a:cubicBezTo>
                    <a:cubicBezTo>
                      <a:pt x="2" y="0"/>
                      <a:pt x="2" y="0"/>
                      <a:pt x="2" y="0"/>
                    </a:cubicBezTo>
                    <a:cubicBezTo>
                      <a:pt x="2" y="0"/>
                      <a:pt x="1" y="1"/>
                      <a:pt x="0" y="4"/>
                    </a:cubicBezTo>
                    <a:lnTo>
                      <a:pt x="22" y="4"/>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9" name="Freeform 360"/>
              <p:cNvSpPr>
                <a:spLocks/>
              </p:cNvSpPr>
              <p:nvPr/>
            </p:nvSpPr>
            <p:spPr bwMode="auto">
              <a:xfrm>
                <a:off x="195" y="3722"/>
                <a:ext cx="11" cy="4"/>
              </a:xfrm>
              <a:custGeom>
                <a:avLst/>
                <a:gdLst>
                  <a:gd name="T0" fmla="*/ 53 w 5"/>
                  <a:gd name="T1" fmla="*/ 16 h 2"/>
                  <a:gd name="T2" fmla="*/ 53 w 5"/>
                  <a:gd name="T3" fmla="*/ 0 h 2"/>
                  <a:gd name="T4" fmla="*/ 0 w 5"/>
                  <a:gd name="T5" fmla="*/ 0 h 2"/>
                  <a:gd name="T6" fmla="*/ 0 w 5"/>
                  <a:gd name="T7" fmla="*/ 16 h 2"/>
                  <a:gd name="T8" fmla="*/ 53 w 5"/>
                  <a:gd name="T9" fmla="*/ 1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2">
                    <a:moveTo>
                      <a:pt x="5" y="2"/>
                    </a:moveTo>
                    <a:cubicBezTo>
                      <a:pt x="5" y="0"/>
                      <a:pt x="5" y="1"/>
                      <a:pt x="5" y="0"/>
                    </a:cubicBezTo>
                    <a:cubicBezTo>
                      <a:pt x="0" y="0"/>
                      <a:pt x="0" y="0"/>
                      <a:pt x="0" y="0"/>
                    </a:cubicBezTo>
                    <a:cubicBezTo>
                      <a:pt x="0" y="0"/>
                      <a:pt x="0" y="2"/>
                      <a:pt x="0" y="2"/>
                    </a:cubicBezTo>
                    <a:lnTo>
                      <a:pt x="5" y="2"/>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960" name="Picture 3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 y="3758"/>
                <a:ext cx="57" cy="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61" name="Freeform 362"/>
              <p:cNvSpPr>
                <a:spLocks/>
              </p:cNvSpPr>
              <p:nvPr/>
            </p:nvSpPr>
            <p:spPr bwMode="auto">
              <a:xfrm>
                <a:off x="185" y="3674"/>
                <a:ext cx="26" cy="7"/>
              </a:xfrm>
              <a:custGeom>
                <a:avLst/>
                <a:gdLst>
                  <a:gd name="T0" fmla="*/ 135 w 11"/>
                  <a:gd name="T1" fmla="*/ 28 h 3"/>
                  <a:gd name="T2" fmla="*/ 135 w 11"/>
                  <a:gd name="T3" fmla="*/ 0 h 3"/>
                  <a:gd name="T4" fmla="*/ 0 w 11"/>
                  <a:gd name="T5" fmla="*/ 0 h 3"/>
                  <a:gd name="T6" fmla="*/ 0 w 11"/>
                  <a:gd name="T7" fmla="*/ 28 h 3"/>
                  <a:gd name="T8" fmla="*/ 135 w 11"/>
                  <a:gd name="T9" fmla="*/ 28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3">
                    <a:moveTo>
                      <a:pt x="10" y="2"/>
                    </a:moveTo>
                    <a:cubicBezTo>
                      <a:pt x="11" y="0"/>
                      <a:pt x="9" y="3"/>
                      <a:pt x="10" y="0"/>
                    </a:cubicBezTo>
                    <a:cubicBezTo>
                      <a:pt x="0" y="0"/>
                      <a:pt x="0" y="0"/>
                      <a:pt x="0" y="0"/>
                    </a:cubicBezTo>
                    <a:cubicBezTo>
                      <a:pt x="0" y="2"/>
                      <a:pt x="0" y="0"/>
                      <a:pt x="0" y="2"/>
                    </a:cubicBezTo>
                    <a:cubicBezTo>
                      <a:pt x="0" y="2"/>
                      <a:pt x="10" y="2"/>
                      <a:pt x="10" y="2"/>
                    </a:cubicBez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2" name="Freeform 363"/>
              <p:cNvSpPr>
                <a:spLocks/>
              </p:cNvSpPr>
              <p:nvPr/>
            </p:nvSpPr>
            <p:spPr bwMode="auto">
              <a:xfrm>
                <a:off x="285" y="3384"/>
                <a:ext cx="156" cy="8"/>
              </a:xfrm>
              <a:custGeom>
                <a:avLst/>
                <a:gdLst>
                  <a:gd name="T0" fmla="*/ 50 w 66"/>
                  <a:gd name="T1" fmla="*/ 0 h 3"/>
                  <a:gd name="T2" fmla="*/ 0 w 66"/>
                  <a:gd name="T3" fmla="*/ 56 h 3"/>
                  <a:gd name="T4" fmla="*/ 754 w 66"/>
                  <a:gd name="T5" fmla="*/ 56 h 3"/>
                  <a:gd name="T6" fmla="*/ 872 w 66"/>
                  <a:gd name="T7" fmla="*/ 0 h 3"/>
                  <a:gd name="T8" fmla="*/ 50 w 66"/>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3">
                    <a:moveTo>
                      <a:pt x="4" y="0"/>
                    </a:moveTo>
                    <a:cubicBezTo>
                      <a:pt x="1" y="2"/>
                      <a:pt x="2" y="0"/>
                      <a:pt x="0" y="3"/>
                    </a:cubicBezTo>
                    <a:cubicBezTo>
                      <a:pt x="57" y="3"/>
                      <a:pt x="57" y="3"/>
                      <a:pt x="57" y="3"/>
                    </a:cubicBezTo>
                    <a:cubicBezTo>
                      <a:pt x="66" y="1"/>
                      <a:pt x="61" y="1"/>
                      <a:pt x="66" y="0"/>
                    </a:cubicBezTo>
                    <a:lnTo>
                      <a:pt x="4" y="0"/>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3" name="Freeform 364"/>
              <p:cNvSpPr>
                <a:spLocks/>
              </p:cNvSpPr>
              <p:nvPr/>
            </p:nvSpPr>
            <p:spPr bwMode="auto">
              <a:xfrm>
                <a:off x="218" y="3439"/>
                <a:ext cx="112" cy="10"/>
              </a:xfrm>
              <a:custGeom>
                <a:avLst/>
                <a:gdLst>
                  <a:gd name="T0" fmla="*/ 558 w 47"/>
                  <a:gd name="T1" fmla="*/ 63 h 4"/>
                  <a:gd name="T2" fmla="*/ 636 w 47"/>
                  <a:gd name="T3" fmla="*/ 0 h 4"/>
                  <a:gd name="T4" fmla="*/ 57 w 47"/>
                  <a:gd name="T5" fmla="*/ 0 h 4"/>
                  <a:gd name="T6" fmla="*/ 0 w 47"/>
                  <a:gd name="T7" fmla="*/ 63 h 4"/>
                  <a:gd name="T8" fmla="*/ 0 w 47"/>
                  <a:gd name="T9" fmla="*/ 63 h 4"/>
                  <a:gd name="T10" fmla="*/ 558 w 47"/>
                  <a:gd name="T11" fmla="*/ 63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 h="4">
                    <a:moveTo>
                      <a:pt x="41" y="4"/>
                    </a:moveTo>
                    <a:cubicBezTo>
                      <a:pt x="44" y="2"/>
                      <a:pt x="44" y="1"/>
                      <a:pt x="47" y="0"/>
                    </a:cubicBezTo>
                    <a:cubicBezTo>
                      <a:pt x="4" y="0"/>
                      <a:pt x="4" y="0"/>
                      <a:pt x="4" y="0"/>
                    </a:cubicBezTo>
                    <a:cubicBezTo>
                      <a:pt x="3" y="3"/>
                      <a:pt x="2" y="2"/>
                      <a:pt x="0" y="4"/>
                    </a:cubicBezTo>
                    <a:cubicBezTo>
                      <a:pt x="0" y="4"/>
                      <a:pt x="0" y="4"/>
                      <a:pt x="0" y="4"/>
                    </a:cubicBezTo>
                    <a:lnTo>
                      <a:pt x="41" y="4"/>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20" name="Freeform 365"/>
              <p:cNvSpPr>
                <a:spLocks/>
              </p:cNvSpPr>
              <p:nvPr/>
            </p:nvSpPr>
            <p:spPr bwMode="auto">
              <a:xfrm>
                <a:off x="128" y="3230"/>
                <a:ext cx="2501" cy="808"/>
              </a:xfrm>
              <a:custGeom>
                <a:avLst/>
                <a:gdLst>
                  <a:gd name="T0" fmla="*/ 150 w 1055"/>
                  <a:gd name="T1" fmla="*/ 340 h 340"/>
                  <a:gd name="T2" fmla="*/ 140 w 1055"/>
                  <a:gd name="T3" fmla="*/ 339 h 340"/>
                  <a:gd name="T4" fmla="*/ 0 w 1055"/>
                  <a:gd name="T5" fmla="*/ 182 h 340"/>
                  <a:gd name="T6" fmla="*/ 0 w 1055"/>
                  <a:gd name="T7" fmla="*/ 160 h 340"/>
                  <a:gd name="T8" fmla="*/ 51 w 1055"/>
                  <a:gd name="T9" fmla="*/ 46 h 340"/>
                  <a:gd name="T10" fmla="*/ 138 w 1055"/>
                  <a:gd name="T11" fmla="*/ 2 h 340"/>
                  <a:gd name="T12" fmla="*/ 180 w 1055"/>
                  <a:gd name="T13" fmla="*/ 16 h 340"/>
                  <a:gd name="T14" fmla="*/ 197 w 1055"/>
                  <a:gd name="T15" fmla="*/ 21 h 340"/>
                  <a:gd name="T16" fmla="*/ 198 w 1055"/>
                  <a:gd name="T17" fmla="*/ 21 h 340"/>
                  <a:gd name="T18" fmla="*/ 199 w 1055"/>
                  <a:gd name="T19" fmla="*/ 21 h 340"/>
                  <a:gd name="T20" fmla="*/ 221 w 1055"/>
                  <a:gd name="T21" fmla="*/ 17 h 340"/>
                  <a:gd name="T22" fmla="*/ 252 w 1055"/>
                  <a:gd name="T23" fmla="*/ 2 h 340"/>
                  <a:gd name="T24" fmla="*/ 1055 w 1055"/>
                  <a:gd name="T25" fmla="*/ 2 h 340"/>
                  <a:gd name="T26" fmla="*/ 990 w 1055"/>
                  <a:gd name="T27" fmla="*/ 31 h 340"/>
                  <a:gd name="T28" fmla="*/ 250 w 1055"/>
                  <a:gd name="T29" fmla="*/ 31 h 340"/>
                  <a:gd name="T30" fmla="*/ 228 w 1055"/>
                  <a:gd name="T31" fmla="*/ 37 h 340"/>
                  <a:gd name="T32" fmla="*/ 198 w 1055"/>
                  <a:gd name="T33" fmla="*/ 47 h 340"/>
                  <a:gd name="T34" fmla="*/ 169 w 1055"/>
                  <a:gd name="T35" fmla="*/ 34 h 340"/>
                  <a:gd name="T36" fmla="*/ 139 w 1055"/>
                  <a:gd name="T37" fmla="*/ 28 h 340"/>
                  <a:gd name="T38" fmla="*/ 138 w 1055"/>
                  <a:gd name="T39" fmla="*/ 28 h 340"/>
                  <a:gd name="T40" fmla="*/ 138 w 1055"/>
                  <a:gd name="T41" fmla="*/ 28 h 340"/>
                  <a:gd name="T42" fmla="*/ 70 w 1055"/>
                  <a:gd name="T43" fmla="*/ 64 h 340"/>
                  <a:gd name="T44" fmla="*/ 26 w 1055"/>
                  <a:gd name="T45" fmla="*/ 160 h 340"/>
                  <a:gd name="T46" fmla="*/ 26 w 1055"/>
                  <a:gd name="T47" fmla="*/ 182 h 340"/>
                  <a:gd name="T48" fmla="*/ 141 w 1055"/>
                  <a:gd name="T49" fmla="*/ 308 h 340"/>
                  <a:gd name="T50" fmla="*/ 175 w 1055"/>
                  <a:gd name="T51" fmla="*/ 304 h 340"/>
                  <a:gd name="T52" fmla="*/ 201 w 1055"/>
                  <a:gd name="T53" fmla="*/ 294 h 340"/>
                  <a:gd name="T54" fmla="*/ 228 w 1055"/>
                  <a:gd name="T55" fmla="*/ 303 h 340"/>
                  <a:gd name="T56" fmla="*/ 242 w 1055"/>
                  <a:gd name="T57" fmla="*/ 308 h 340"/>
                  <a:gd name="T58" fmla="*/ 981 w 1055"/>
                  <a:gd name="T59" fmla="*/ 308 h 340"/>
                  <a:gd name="T60" fmla="*/ 1055 w 1055"/>
                  <a:gd name="T61" fmla="*/ 339 h 340"/>
                  <a:gd name="T62" fmla="*/ 241 w 1055"/>
                  <a:gd name="T63" fmla="*/ 339 h 340"/>
                  <a:gd name="T64" fmla="*/ 214 w 1055"/>
                  <a:gd name="T65" fmla="*/ 325 h 340"/>
                  <a:gd name="T66" fmla="*/ 199 w 1055"/>
                  <a:gd name="T67" fmla="*/ 321 h 340"/>
                  <a:gd name="T68" fmla="*/ 185 w 1055"/>
                  <a:gd name="T69" fmla="*/ 324 h 340"/>
                  <a:gd name="T70" fmla="*/ 150 w 1055"/>
                  <a:gd name="T71"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5" h="340">
                    <a:moveTo>
                      <a:pt x="150" y="340"/>
                    </a:moveTo>
                    <a:cubicBezTo>
                      <a:pt x="147" y="340"/>
                      <a:pt x="144" y="340"/>
                      <a:pt x="140" y="339"/>
                    </a:cubicBezTo>
                    <a:cubicBezTo>
                      <a:pt x="77" y="337"/>
                      <a:pt x="0" y="266"/>
                      <a:pt x="0" y="182"/>
                    </a:cubicBezTo>
                    <a:cubicBezTo>
                      <a:pt x="0" y="160"/>
                      <a:pt x="0" y="160"/>
                      <a:pt x="0" y="160"/>
                    </a:cubicBezTo>
                    <a:cubicBezTo>
                      <a:pt x="0" y="105"/>
                      <a:pt x="32" y="65"/>
                      <a:pt x="51" y="46"/>
                    </a:cubicBezTo>
                    <a:cubicBezTo>
                      <a:pt x="79" y="19"/>
                      <a:pt x="112" y="2"/>
                      <a:pt x="138" y="2"/>
                    </a:cubicBezTo>
                    <a:cubicBezTo>
                      <a:pt x="162" y="0"/>
                      <a:pt x="172" y="11"/>
                      <a:pt x="180" y="16"/>
                    </a:cubicBezTo>
                    <a:cubicBezTo>
                      <a:pt x="186" y="18"/>
                      <a:pt x="190" y="22"/>
                      <a:pt x="197" y="21"/>
                    </a:cubicBezTo>
                    <a:cubicBezTo>
                      <a:pt x="198" y="21"/>
                      <a:pt x="198" y="21"/>
                      <a:pt x="198" y="21"/>
                    </a:cubicBezTo>
                    <a:cubicBezTo>
                      <a:pt x="199" y="21"/>
                      <a:pt x="199" y="21"/>
                      <a:pt x="199" y="21"/>
                    </a:cubicBezTo>
                    <a:cubicBezTo>
                      <a:pt x="205" y="22"/>
                      <a:pt x="214" y="20"/>
                      <a:pt x="221" y="17"/>
                    </a:cubicBezTo>
                    <a:cubicBezTo>
                      <a:pt x="230" y="13"/>
                      <a:pt x="232" y="1"/>
                      <a:pt x="252" y="2"/>
                    </a:cubicBezTo>
                    <a:cubicBezTo>
                      <a:pt x="269" y="2"/>
                      <a:pt x="785" y="2"/>
                      <a:pt x="1055" y="2"/>
                    </a:cubicBezTo>
                    <a:cubicBezTo>
                      <a:pt x="1055" y="2"/>
                      <a:pt x="1046" y="32"/>
                      <a:pt x="990" y="31"/>
                    </a:cubicBezTo>
                    <a:cubicBezTo>
                      <a:pt x="801" y="29"/>
                      <a:pt x="269" y="32"/>
                      <a:pt x="250" y="31"/>
                    </a:cubicBezTo>
                    <a:cubicBezTo>
                      <a:pt x="242" y="31"/>
                      <a:pt x="236" y="34"/>
                      <a:pt x="228" y="37"/>
                    </a:cubicBezTo>
                    <a:cubicBezTo>
                      <a:pt x="219" y="41"/>
                      <a:pt x="210" y="48"/>
                      <a:pt x="198" y="47"/>
                    </a:cubicBezTo>
                    <a:cubicBezTo>
                      <a:pt x="185" y="48"/>
                      <a:pt x="176" y="37"/>
                      <a:pt x="169" y="34"/>
                    </a:cubicBezTo>
                    <a:cubicBezTo>
                      <a:pt x="162" y="30"/>
                      <a:pt x="156" y="27"/>
                      <a:pt x="139" y="28"/>
                    </a:cubicBezTo>
                    <a:cubicBezTo>
                      <a:pt x="138" y="28"/>
                      <a:pt x="138" y="28"/>
                      <a:pt x="138" y="28"/>
                    </a:cubicBezTo>
                    <a:cubicBezTo>
                      <a:pt x="138" y="28"/>
                      <a:pt x="138" y="28"/>
                      <a:pt x="138" y="28"/>
                    </a:cubicBezTo>
                    <a:cubicBezTo>
                      <a:pt x="119" y="28"/>
                      <a:pt x="92" y="42"/>
                      <a:pt x="70" y="64"/>
                    </a:cubicBezTo>
                    <a:cubicBezTo>
                      <a:pt x="42" y="92"/>
                      <a:pt x="26" y="127"/>
                      <a:pt x="26" y="160"/>
                    </a:cubicBezTo>
                    <a:cubicBezTo>
                      <a:pt x="26" y="182"/>
                      <a:pt x="26" y="182"/>
                      <a:pt x="26" y="182"/>
                    </a:cubicBezTo>
                    <a:cubicBezTo>
                      <a:pt x="26" y="254"/>
                      <a:pt x="96" y="306"/>
                      <a:pt x="141" y="308"/>
                    </a:cubicBezTo>
                    <a:cubicBezTo>
                      <a:pt x="163" y="309"/>
                      <a:pt x="169" y="306"/>
                      <a:pt x="175" y="304"/>
                    </a:cubicBezTo>
                    <a:cubicBezTo>
                      <a:pt x="181" y="301"/>
                      <a:pt x="188" y="294"/>
                      <a:pt x="201" y="294"/>
                    </a:cubicBezTo>
                    <a:cubicBezTo>
                      <a:pt x="216" y="294"/>
                      <a:pt x="223" y="300"/>
                      <a:pt x="228" y="303"/>
                    </a:cubicBezTo>
                    <a:cubicBezTo>
                      <a:pt x="232" y="305"/>
                      <a:pt x="234" y="308"/>
                      <a:pt x="242" y="308"/>
                    </a:cubicBezTo>
                    <a:cubicBezTo>
                      <a:pt x="259" y="308"/>
                      <a:pt x="784" y="311"/>
                      <a:pt x="981" y="308"/>
                    </a:cubicBezTo>
                    <a:cubicBezTo>
                      <a:pt x="1046" y="307"/>
                      <a:pt x="1055" y="339"/>
                      <a:pt x="1055" y="339"/>
                    </a:cubicBezTo>
                    <a:cubicBezTo>
                      <a:pt x="1047" y="339"/>
                      <a:pt x="263" y="339"/>
                      <a:pt x="241" y="339"/>
                    </a:cubicBezTo>
                    <a:cubicBezTo>
                      <a:pt x="228" y="339"/>
                      <a:pt x="220" y="329"/>
                      <a:pt x="214" y="325"/>
                    </a:cubicBezTo>
                    <a:cubicBezTo>
                      <a:pt x="210" y="323"/>
                      <a:pt x="208" y="321"/>
                      <a:pt x="199" y="321"/>
                    </a:cubicBezTo>
                    <a:cubicBezTo>
                      <a:pt x="192" y="321"/>
                      <a:pt x="190" y="322"/>
                      <a:pt x="185" y="324"/>
                    </a:cubicBezTo>
                    <a:cubicBezTo>
                      <a:pt x="177" y="328"/>
                      <a:pt x="169" y="340"/>
                      <a:pt x="150" y="340"/>
                    </a:cubicBezTo>
                    <a:close/>
                  </a:path>
                </a:pathLst>
              </a:custGeom>
              <a:gradFill>
                <a:gsLst>
                  <a:gs pos="100000">
                    <a:schemeClr val="accent1">
                      <a:lumMod val="75000"/>
                    </a:schemeClr>
                  </a:gs>
                  <a:gs pos="1000">
                    <a:schemeClr val="accent1"/>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65" name="Freeform 366"/>
              <p:cNvSpPr>
                <a:spLocks/>
              </p:cNvSpPr>
              <p:nvPr/>
            </p:nvSpPr>
            <p:spPr bwMode="auto">
              <a:xfrm>
                <a:off x="730" y="3223"/>
                <a:ext cx="1893" cy="21"/>
              </a:xfrm>
              <a:custGeom>
                <a:avLst/>
                <a:gdLst>
                  <a:gd name="T0" fmla="*/ 12 w 799"/>
                  <a:gd name="T1" fmla="*/ 65 h 9"/>
                  <a:gd name="T2" fmla="*/ 10626 w 799"/>
                  <a:gd name="T3" fmla="*/ 65 h 9"/>
                  <a:gd name="T4" fmla="*/ 10401 w 799"/>
                  <a:gd name="T5" fmla="*/ 86 h 9"/>
                  <a:gd name="T6" fmla="*/ 12 w 799"/>
                  <a:gd name="T7" fmla="*/ 86 h 9"/>
                  <a:gd name="T8" fmla="*/ 12 w 799"/>
                  <a:gd name="T9" fmla="*/ 6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99" h="9">
                    <a:moveTo>
                      <a:pt x="1" y="5"/>
                    </a:moveTo>
                    <a:cubicBezTo>
                      <a:pt x="1" y="0"/>
                      <a:pt x="799" y="5"/>
                      <a:pt x="799" y="5"/>
                    </a:cubicBezTo>
                    <a:cubicBezTo>
                      <a:pt x="799" y="5"/>
                      <a:pt x="793" y="6"/>
                      <a:pt x="782" y="7"/>
                    </a:cubicBezTo>
                    <a:cubicBezTo>
                      <a:pt x="590" y="9"/>
                      <a:pt x="124" y="6"/>
                      <a:pt x="1" y="7"/>
                    </a:cubicBezTo>
                    <a:cubicBezTo>
                      <a:pt x="0" y="6"/>
                      <a:pt x="1" y="5"/>
                      <a:pt x="1"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6" name="Freeform 367"/>
              <p:cNvSpPr>
                <a:spLocks/>
              </p:cNvSpPr>
              <p:nvPr/>
            </p:nvSpPr>
            <p:spPr bwMode="auto">
              <a:xfrm>
                <a:off x="514" y="2646"/>
                <a:ext cx="280" cy="622"/>
              </a:xfrm>
              <a:custGeom>
                <a:avLst/>
                <a:gdLst>
                  <a:gd name="T0" fmla="*/ 268 w 280"/>
                  <a:gd name="T1" fmla="*/ 0 h 622"/>
                  <a:gd name="T2" fmla="*/ 0 w 280"/>
                  <a:gd name="T3" fmla="*/ 598 h 622"/>
                  <a:gd name="T4" fmla="*/ 41 w 280"/>
                  <a:gd name="T5" fmla="*/ 622 h 622"/>
                  <a:gd name="T6" fmla="*/ 280 w 280"/>
                  <a:gd name="T7" fmla="*/ 7 h 622"/>
                  <a:gd name="T8" fmla="*/ 268 w 280"/>
                  <a:gd name="T9" fmla="*/ 0 h 6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 h="622">
                    <a:moveTo>
                      <a:pt x="268" y="0"/>
                    </a:moveTo>
                    <a:lnTo>
                      <a:pt x="0" y="598"/>
                    </a:lnTo>
                    <a:lnTo>
                      <a:pt x="41" y="622"/>
                    </a:lnTo>
                    <a:lnTo>
                      <a:pt x="280" y="7"/>
                    </a:lnTo>
                    <a:lnTo>
                      <a:pt x="26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7" name="Freeform 368"/>
              <p:cNvSpPr>
                <a:spLocks/>
              </p:cNvSpPr>
              <p:nvPr/>
            </p:nvSpPr>
            <p:spPr bwMode="auto">
              <a:xfrm>
                <a:off x="668" y="2655"/>
                <a:ext cx="197" cy="601"/>
              </a:xfrm>
              <a:custGeom>
                <a:avLst/>
                <a:gdLst>
                  <a:gd name="T0" fmla="*/ 173 w 197"/>
                  <a:gd name="T1" fmla="*/ 7 h 601"/>
                  <a:gd name="T2" fmla="*/ 0 w 197"/>
                  <a:gd name="T3" fmla="*/ 601 h 601"/>
                  <a:gd name="T4" fmla="*/ 60 w 197"/>
                  <a:gd name="T5" fmla="*/ 577 h 601"/>
                  <a:gd name="T6" fmla="*/ 197 w 197"/>
                  <a:gd name="T7" fmla="*/ 0 h 601"/>
                  <a:gd name="T8" fmla="*/ 173 w 197"/>
                  <a:gd name="T9" fmla="*/ 7 h 6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 h="601">
                    <a:moveTo>
                      <a:pt x="173" y="7"/>
                    </a:moveTo>
                    <a:lnTo>
                      <a:pt x="0" y="601"/>
                    </a:lnTo>
                    <a:lnTo>
                      <a:pt x="60" y="577"/>
                    </a:lnTo>
                    <a:lnTo>
                      <a:pt x="197" y="0"/>
                    </a:lnTo>
                    <a:lnTo>
                      <a:pt x="173" y="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8" name="Freeform 369"/>
              <p:cNvSpPr>
                <a:spLocks/>
              </p:cNvSpPr>
              <p:nvPr/>
            </p:nvSpPr>
            <p:spPr bwMode="auto">
              <a:xfrm>
                <a:off x="439" y="2634"/>
                <a:ext cx="327" cy="603"/>
              </a:xfrm>
              <a:custGeom>
                <a:avLst/>
                <a:gdLst>
                  <a:gd name="T0" fmla="*/ 317 w 327"/>
                  <a:gd name="T1" fmla="*/ 0 h 603"/>
                  <a:gd name="T2" fmla="*/ 0 w 327"/>
                  <a:gd name="T3" fmla="*/ 601 h 603"/>
                  <a:gd name="T4" fmla="*/ 45 w 327"/>
                  <a:gd name="T5" fmla="*/ 603 h 603"/>
                  <a:gd name="T6" fmla="*/ 327 w 327"/>
                  <a:gd name="T7" fmla="*/ 2 h 603"/>
                  <a:gd name="T8" fmla="*/ 317 w 327"/>
                  <a:gd name="T9" fmla="*/ 0 h 6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7" h="603">
                    <a:moveTo>
                      <a:pt x="317" y="0"/>
                    </a:moveTo>
                    <a:lnTo>
                      <a:pt x="0" y="601"/>
                    </a:lnTo>
                    <a:lnTo>
                      <a:pt x="45" y="603"/>
                    </a:lnTo>
                    <a:lnTo>
                      <a:pt x="327" y="2"/>
                    </a:lnTo>
                    <a:lnTo>
                      <a:pt x="31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grpSp>
        <p:grpSp>
          <p:nvGrpSpPr>
            <p:cNvPr id="78861" name="Redbook"/>
            <p:cNvGrpSpPr>
              <a:grpSpLocks noChangeAspect="1"/>
            </p:cNvGrpSpPr>
            <p:nvPr/>
          </p:nvGrpSpPr>
          <p:grpSpPr bwMode="auto">
            <a:xfrm>
              <a:off x="198423" y="3812124"/>
              <a:ext cx="2409301" cy="1767465"/>
              <a:chOff x="1509" y="1161"/>
              <a:chExt cx="2744" cy="2013"/>
            </a:xfrm>
          </p:grpSpPr>
          <p:sp>
            <p:nvSpPr>
              <p:cNvPr id="78914" name="AutoShape 371"/>
              <p:cNvSpPr>
                <a:spLocks noChangeAspect="1" noChangeArrowheads="1" noTextEdit="1"/>
              </p:cNvSpPr>
              <p:nvPr/>
            </p:nvSpPr>
            <p:spPr bwMode="auto">
              <a:xfrm>
                <a:off x="1509" y="1161"/>
                <a:ext cx="2742" cy="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27" name="Freeform 373"/>
              <p:cNvSpPr>
                <a:spLocks/>
              </p:cNvSpPr>
              <p:nvPr/>
            </p:nvSpPr>
            <p:spPr bwMode="auto">
              <a:xfrm>
                <a:off x="1546" y="2831"/>
                <a:ext cx="2685" cy="343"/>
              </a:xfrm>
              <a:custGeom>
                <a:avLst/>
                <a:gdLst>
                  <a:gd name="T0" fmla="*/ 196 w 1134"/>
                  <a:gd name="T1" fmla="*/ 0 h 145"/>
                  <a:gd name="T2" fmla="*/ 4 w 1134"/>
                  <a:gd name="T3" fmla="*/ 16 h 145"/>
                  <a:gd name="T4" fmla="*/ 0 w 1134"/>
                  <a:gd name="T5" fmla="*/ 41 h 145"/>
                  <a:gd name="T6" fmla="*/ 0 w 1134"/>
                  <a:gd name="T7" fmla="*/ 52 h 145"/>
                  <a:gd name="T8" fmla="*/ 88 w 1134"/>
                  <a:gd name="T9" fmla="*/ 145 h 145"/>
                  <a:gd name="T10" fmla="*/ 94 w 1134"/>
                  <a:gd name="T11" fmla="*/ 145 h 145"/>
                  <a:gd name="T12" fmla="*/ 1134 w 1134"/>
                  <a:gd name="T13" fmla="*/ 145 h 145"/>
                  <a:gd name="T14" fmla="*/ 1133 w 1134"/>
                  <a:gd name="T15" fmla="*/ 142 h 145"/>
                  <a:gd name="T16" fmla="*/ 1134 w 1134"/>
                  <a:gd name="T17" fmla="*/ 142 h 145"/>
                  <a:gd name="T18" fmla="*/ 1063 w 1134"/>
                  <a:gd name="T19" fmla="*/ 1 h 145"/>
                  <a:gd name="T20" fmla="*/ 221 w 1134"/>
                  <a:gd name="T21" fmla="*/ 0 h 145"/>
                  <a:gd name="T22" fmla="*/ 196 w 1134"/>
                  <a:gd name="T23"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4" h="145">
                    <a:moveTo>
                      <a:pt x="196" y="0"/>
                    </a:moveTo>
                    <a:cubicBezTo>
                      <a:pt x="141" y="0"/>
                      <a:pt x="9" y="1"/>
                      <a:pt x="4" y="16"/>
                    </a:cubicBezTo>
                    <a:cubicBezTo>
                      <a:pt x="1" y="23"/>
                      <a:pt x="0" y="32"/>
                      <a:pt x="0" y="41"/>
                    </a:cubicBezTo>
                    <a:cubicBezTo>
                      <a:pt x="0" y="52"/>
                      <a:pt x="0" y="52"/>
                      <a:pt x="0" y="52"/>
                    </a:cubicBezTo>
                    <a:cubicBezTo>
                      <a:pt x="0" y="98"/>
                      <a:pt x="52" y="144"/>
                      <a:pt x="88" y="145"/>
                    </a:cubicBezTo>
                    <a:cubicBezTo>
                      <a:pt x="90" y="145"/>
                      <a:pt x="92" y="145"/>
                      <a:pt x="94" y="145"/>
                    </a:cubicBezTo>
                    <a:cubicBezTo>
                      <a:pt x="105" y="145"/>
                      <a:pt x="1129" y="145"/>
                      <a:pt x="1134" y="145"/>
                    </a:cubicBezTo>
                    <a:cubicBezTo>
                      <a:pt x="1134" y="145"/>
                      <a:pt x="1134" y="144"/>
                      <a:pt x="1133" y="142"/>
                    </a:cubicBezTo>
                    <a:cubicBezTo>
                      <a:pt x="1133" y="142"/>
                      <a:pt x="1134" y="142"/>
                      <a:pt x="1134" y="142"/>
                    </a:cubicBezTo>
                    <a:cubicBezTo>
                      <a:pt x="1063" y="1"/>
                      <a:pt x="1063" y="1"/>
                      <a:pt x="1063" y="1"/>
                    </a:cubicBezTo>
                    <a:cubicBezTo>
                      <a:pt x="221" y="0"/>
                      <a:pt x="221" y="0"/>
                      <a:pt x="221" y="0"/>
                    </a:cubicBezTo>
                    <a:cubicBezTo>
                      <a:pt x="221" y="0"/>
                      <a:pt x="211" y="0"/>
                      <a:pt x="196"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28" name="Freeform 374"/>
              <p:cNvSpPr>
                <a:spLocks/>
              </p:cNvSpPr>
              <p:nvPr/>
            </p:nvSpPr>
            <p:spPr bwMode="auto">
              <a:xfrm>
                <a:off x="1721" y="2787"/>
                <a:ext cx="2528" cy="367"/>
              </a:xfrm>
              <a:custGeom>
                <a:avLst/>
                <a:gdLst>
                  <a:gd name="T0" fmla="*/ 71 w 1067"/>
                  <a:gd name="T1" fmla="*/ 7 h 155"/>
                  <a:gd name="T2" fmla="*/ 19 w 1067"/>
                  <a:gd name="T3" fmla="*/ 52 h 155"/>
                  <a:gd name="T4" fmla="*/ 1067 w 1067"/>
                  <a:gd name="T5" fmla="*/ 155 h 155"/>
                  <a:gd name="T6" fmla="*/ 995 w 1067"/>
                  <a:gd name="T7" fmla="*/ 1 h 155"/>
                  <a:gd name="T8" fmla="*/ 136 w 1067"/>
                  <a:gd name="T9" fmla="*/ 0 h 155"/>
                  <a:gd name="T10" fmla="*/ 71 w 1067"/>
                  <a:gd name="T11" fmla="*/ 7 h 155"/>
                </a:gdLst>
                <a:ahLst/>
                <a:cxnLst>
                  <a:cxn ang="0">
                    <a:pos x="T0" y="T1"/>
                  </a:cxn>
                  <a:cxn ang="0">
                    <a:pos x="T2" y="T3"/>
                  </a:cxn>
                  <a:cxn ang="0">
                    <a:pos x="T4" y="T5"/>
                  </a:cxn>
                  <a:cxn ang="0">
                    <a:pos x="T6" y="T7"/>
                  </a:cxn>
                  <a:cxn ang="0">
                    <a:pos x="T8" y="T9"/>
                  </a:cxn>
                  <a:cxn ang="0">
                    <a:pos x="T10" y="T11"/>
                  </a:cxn>
                </a:cxnLst>
                <a:rect l="0" t="0" r="r" b="b"/>
                <a:pathLst>
                  <a:path w="1067" h="155">
                    <a:moveTo>
                      <a:pt x="71" y="7"/>
                    </a:moveTo>
                    <a:cubicBezTo>
                      <a:pt x="51" y="15"/>
                      <a:pt x="31" y="32"/>
                      <a:pt x="19" y="52"/>
                    </a:cubicBezTo>
                    <a:cubicBezTo>
                      <a:pt x="0" y="87"/>
                      <a:pt x="1067" y="155"/>
                      <a:pt x="1067" y="155"/>
                    </a:cubicBezTo>
                    <a:cubicBezTo>
                      <a:pt x="995" y="1"/>
                      <a:pt x="995" y="1"/>
                      <a:pt x="995" y="1"/>
                    </a:cubicBezTo>
                    <a:cubicBezTo>
                      <a:pt x="136" y="0"/>
                      <a:pt x="136" y="0"/>
                      <a:pt x="136" y="0"/>
                    </a:cubicBezTo>
                    <a:cubicBezTo>
                      <a:pt x="136" y="0"/>
                      <a:pt x="92" y="0"/>
                      <a:pt x="71" y="7"/>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29" name="Freeform 375"/>
              <p:cNvSpPr>
                <a:spLocks/>
              </p:cNvSpPr>
              <p:nvPr/>
            </p:nvSpPr>
            <p:spPr bwMode="auto">
              <a:xfrm>
                <a:off x="1560" y="2676"/>
                <a:ext cx="2642" cy="445"/>
              </a:xfrm>
              <a:custGeom>
                <a:avLst/>
                <a:gdLst>
                  <a:gd name="T0" fmla="*/ 1102 w 1115"/>
                  <a:gd name="T1" fmla="*/ 0 h 188"/>
                  <a:gd name="T2" fmla="*/ 1115 w 1115"/>
                  <a:gd name="T3" fmla="*/ 187 h 188"/>
                  <a:gd name="T4" fmla="*/ 146 w 1115"/>
                  <a:gd name="T5" fmla="*/ 186 h 188"/>
                  <a:gd name="T6" fmla="*/ 110 w 1115"/>
                  <a:gd name="T7" fmla="*/ 187 h 188"/>
                  <a:gd name="T8" fmla="*/ 72 w 1115"/>
                  <a:gd name="T9" fmla="*/ 185 h 188"/>
                  <a:gd name="T10" fmla="*/ 0 w 1115"/>
                  <a:gd name="T11" fmla="*/ 105 h 188"/>
                  <a:gd name="T12" fmla="*/ 68 w 1115"/>
                  <a:gd name="T13" fmla="*/ 7 h 188"/>
                  <a:gd name="T14" fmla="*/ 1102 w 1115"/>
                  <a:gd name="T15" fmla="*/ 0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5" h="188">
                    <a:moveTo>
                      <a:pt x="1102" y="0"/>
                    </a:moveTo>
                    <a:cubicBezTo>
                      <a:pt x="1102" y="0"/>
                      <a:pt x="1052" y="127"/>
                      <a:pt x="1115" y="187"/>
                    </a:cubicBezTo>
                    <a:cubicBezTo>
                      <a:pt x="1115" y="187"/>
                      <a:pt x="290" y="188"/>
                      <a:pt x="146" y="186"/>
                    </a:cubicBezTo>
                    <a:cubicBezTo>
                      <a:pt x="130" y="186"/>
                      <a:pt x="124" y="186"/>
                      <a:pt x="110" y="187"/>
                    </a:cubicBezTo>
                    <a:cubicBezTo>
                      <a:pt x="96" y="187"/>
                      <a:pt x="74" y="185"/>
                      <a:pt x="72" y="185"/>
                    </a:cubicBezTo>
                    <a:cubicBezTo>
                      <a:pt x="53" y="181"/>
                      <a:pt x="0" y="154"/>
                      <a:pt x="0" y="105"/>
                    </a:cubicBezTo>
                    <a:cubicBezTo>
                      <a:pt x="0" y="56"/>
                      <a:pt x="24" y="14"/>
                      <a:pt x="68" y="7"/>
                    </a:cubicBezTo>
                    <a:cubicBezTo>
                      <a:pt x="112" y="0"/>
                      <a:pt x="1102" y="0"/>
                      <a:pt x="1102" y="0"/>
                    </a:cubicBezTo>
                    <a:close/>
                  </a:path>
                </a:pathLst>
              </a:custGeom>
              <a:gradFill>
                <a:gsLst>
                  <a:gs pos="99000">
                    <a:schemeClr val="accent2">
                      <a:lumMod val="60000"/>
                      <a:lumOff val="40000"/>
                    </a:schemeClr>
                  </a:gs>
                  <a:gs pos="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30" name="Freeform 376"/>
              <p:cNvSpPr>
                <a:spLocks/>
              </p:cNvSpPr>
              <p:nvPr/>
            </p:nvSpPr>
            <p:spPr bwMode="auto">
              <a:xfrm>
                <a:off x="1544" y="2216"/>
                <a:ext cx="2701" cy="656"/>
              </a:xfrm>
              <a:custGeom>
                <a:avLst/>
                <a:gdLst>
                  <a:gd name="T0" fmla="*/ 1048 w 1141"/>
                  <a:gd name="T1" fmla="*/ 0 h 277"/>
                  <a:gd name="T2" fmla="*/ 199 w 1141"/>
                  <a:gd name="T3" fmla="*/ 0 h 277"/>
                  <a:gd name="T4" fmla="*/ 185 w 1141"/>
                  <a:gd name="T5" fmla="*/ 7 h 277"/>
                  <a:gd name="T6" fmla="*/ 176 w 1141"/>
                  <a:gd name="T7" fmla="*/ 9 h 277"/>
                  <a:gd name="T8" fmla="*/ 175 w 1141"/>
                  <a:gd name="T9" fmla="*/ 9 h 277"/>
                  <a:gd name="T10" fmla="*/ 175 w 1141"/>
                  <a:gd name="T11" fmla="*/ 9 h 277"/>
                  <a:gd name="T12" fmla="*/ 168 w 1141"/>
                  <a:gd name="T13" fmla="*/ 6 h 277"/>
                  <a:gd name="T14" fmla="*/ 149 w 1141"/>
                  <a:gd name="T15" fmla="*/ 0 h 277"/>
                  <a:gd name="T16" fmla="*/ 111 w 1141"/>
                  <a:gd name="T17" fmla="*/ 20 h 277"/>
                  <a:gd name="T18" fmla="*/ 101 w 1141"/>
                  <a:gd name="T19" fmla="*/ 32 h 277"/>
                  <a:gd name="T20" fmla="*/ 92 w 1141"/>
                  <a:gd name="T21" fmla="*/ 45 h 277"/>
                  <a:gd name="T22" fmla="*/ 32 w 1141"/>
                  <a:gd name="T23" fmla="*/ 181 h 277"/>
                  <a:gd name="T24" fmla="*/ 0 w 1141"/>
                  <a:gd name="T25" fmla="*/ 277 h 277"/>
                  <a:gd name="T26" fmla="*/ 93 w 1141"/>
                  <a:gd name="T27" fmla="*/ 197 h 277"/>
                  <a:gd name="T28" fmla="*/ 1141 w 1141"/>
                  <a:gd name="T29" fmla="*/ 186 h 277"/>
                  <a:gd name="T30" fmla="*/ 1048 w 1141"/>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1" h="277">
                    <a:moveTo>
                      <a:pt x="1048" y="0"/>
                    </a:moveTo>
                    <a:cubicBezTo>
                      <a:pt x="929" y="0"/>
                      <a:pt x="207" y="0"/>
                      <a:pt x="199" y="0"/>
                    </a:cubicBezTo>
                    <a:cubicBezTo>
                      <a:pt x="190" y="0"/>
                      <a:pt x="189" y="5"/>
                      <a:pt x="185" y="7"/>
                    </a:cubicBezTo>
                    <a:cubicBezTo>
                      <a:pt x="182" y="8"/>
                      <a:pt x="178" y="9"/>
                      <a:pt x="176" y="9"/>
                    </a:cubicBezTo>
                    <a:cubicBezTo>
                      <a:pt x="175" y="9"/>
                      <a:pt x="175" y="9"/>
                      <a:pt x="175" y="9"/>
                    </a:cubicBezTo>
                    <a:cubicBezTo>
                      <a:pt x="175" y="9"/>
                      <a:pt x="175" y="9"/>
                      <a:pt x="175" y="9"/>
                    </a:cubicBezTo>
                    <a:cubicBezTo>
                      <a:pt x="172" y="9"/>
                      <a:pt x="170" y="7"/>
                      <a:pt x="168" y="6"/>
                    </a:cubicBezTo>
                    <a:cubicBezTo>
                      <a:pt x="164" y="4"/>
                      <a:pt x="160" y="0"/>
                      <a:pt x="149" y="0"/>
                    </a:cubicBezTo>
                    <a:cubicBezTo>
                      <a:pt x="137" y="0"/>
                      <a:pt x="123" y="8"/>
                      <a:pt x="111" y="20"/>
                    </a:cubicBezTo>
                    <a:cubicBezTo>
                      <a:pt x="108" y="23"/>
                      <a:pt x="104" y="27"/>
                      <a:pt x="101" y="32"/>
                    </a:cubicBezTo>
                    <a:cubicBezTo>
                      <a:pt x="98" y="36"/>
                      <a:pt x="95" y="40"/>
                      <a:pt x="92" y="45"/>
                    </a:cubicBezTo>
                    <a:cubicBezTo>
                      <a:pt x="72" y="80"/>
                      <a:pt x="44" y="159"/>
                      <a:pt x="32" y="181"/>
                    </a:cubicBezTo>
                    <a:cubicBezTo>
                      <a:pt x="10" y="219"/>
                      <a:pt x="0" y="248"/>
                      <a:pt x="0" y="277"/>
                    </a:cubicBezTo>
                    <a:cubicBezTo>
                      <a:pt x="0" y="277"/>
                      <a:pt x="34" y="196"/>
                      <a:pt x="93" y="197"/>
                    </a:cubicBezTo>
                    <a:cubicBezTo>
                      <a:pt x="152" y="199"/>
                      <a:pt x="1141" y="186"/>
                      <a:pt x="1141" y="186"/>
                    </a:cubicBezTo>
                    <a:lnTo>
                      <a:pt x="1048" y="0"/>
                    </a:lnTo>
                    <a:close/>
                  </a:path>
                </a:pathLst>
              </a:custGeom>
              <a:gradFill flip="none" rotWithShape="1">
                <a:gsLst>
                  <a:gs pos="19000">
                    <a:schemeClr val="accent3"/>
                  </a:gs>
                  <a:gs pos="100000">
                    <a:schemeClr val="accent3">
                      <a:lumMod val="68000"/>
                    </a:schemeClr>
                  </a:gs>
                  <a:gs pos="0">
                    <a:schemeClr val="accent3">
                      <a:lumMod val="50000"/>
                    </a:schemeClr>
                  </a:gs>
                </a:gsLst>
                <a:lin ang="9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19" name="Freeform 377"/>
              <p:cNvSpPr>
                <a:spLocks/>
              </p:cNvSpPr>
              <p:nvPr/>
            </p:nvSpPr>
            <p:spPr bwMode="auto">
              <a:xfrm>
                <a:off x="1596" y="2825"/>
                <a:ext cx="2537" cy="7"/>
              </a:xfrm>
              <a:custGeom>
                <a:avLst/>
                <a:gdLst>
                  <a:gd name="T0" fmla="*/ 14237 w 1071"/>
                  <a:gd name="T1" fmla="*/ 37 h 3"/>
                  <a:gd name="T2" fmla="*/ 14237 w 1071"/>
                  <a:gd name="T3" fmla="*/ 0 h 3"/>
                  <a:gd name="T4" fmla="*/ 28 w 1071"/>
                  <a:gd name="T5" fmla="*/ 0 h 3"/>
                  <a:gd name="T6" fmla="*/ 0 w 1071"/>
                  <a:gd name="T7" fmla="*/ 37 h 3"/>
                  <a:gd name="T8" fmla="*/ 14237 w 1071"/>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1" h="3">
                    <a:moveTo>
                      <a:pt x="1071" y="3"/>
                    </a:moveTo>
                    <a:cubicBezTo>
                      <a:pt x="1071" y="1"/>
                      <a:pt x="1071" y="2"/>
                      <a:pt x="1071" y="0"/>
                    </a:cubicBezTo>
                    <a:cubicBezTo>
                      <a:pt x="2" y="0"/>
                      <a:pt x="2" y="0"/>
                      <a:pt x="2" y="0"/>
                    </a:cubicBezTo>
                    <a:cubicBezTo>
                      <a:pt x="1" y="2"/>
                      <a:pt x="1" y="1"/>
                      <a:pt x="0" y="3"/>
                    </a:cubicBezTo>
                    <a:lnTo>
                      <a:pt x="1071"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0" name="Freeform 378"/>
              <p:cNvSpPr>
                <a:spLocks/>
              </p:cNvSpPr>
              <p:nvPr/>
            </p:nvSpPr>
            <p:spPr bwMode="auto">
              <a:xfrm>
                <a:off x="1594" y="2773"/>
                <a:ext cx="2550" cy="12"/>
              </a:xfrm>
              <a:custGeom>
                <a:avLst/>
                <a:gdLst>
                  <a:gd name="T0" fmla="*/ 14268 w 1077"/>
                  <a:gd name="T1" fmla="*/ 70 h 5"/>
                  <a:gd name="T2" fmla="*/ 14296 w 1077"/>
                  <a:gd name="T3" fmla="*/ 12 h 5"/>
                  <a:gd name="T4" fmla="*/ 50 w 1077"/>
                  <a:gd name="T5" fmla="*/ 29 h 5"/>
                  <a:gd name="T6" fmla="*/ 40 w 1077"/>
                  <a:gd name="T7" fmla="*/ 0 h 5"/>
                  <a:gd name="T8" fmla="*/ 0 w 1077"/>
                  <a:gd name="T9" fmla="*/ 70 h 5"/>
                  <a:gd name="T10" fmla="*/ 14268 w 1077"/>
                  <a:gd name="T11" fmla="*/ 7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7" h="5">
                    <a:moveTo>
                      <a:pt x="1075" y="5"/>
                    </a:moveTo>
                    <a:cubicBezTo>
                      <a:pt x="1076" y="3"/>
                      <a:pt x="1076" y="3"/>
                      <a:pt x="1077" y="1"/>
                    </a:cubicBezTo>
                    <a:cubicBezTo>
                      <a:pt x="4" y="2"/>
                      <a:pt x="4" y="2"/>
                      <a:pt x="4" y="2"/>
                    </a:cubicBezTo>
                    <a:cubicBezTo>
                      <a:pt x="3" y="2"/>
                      <a:pt x="3" y="0"/>
                      <a:pt x="3" y="0"/>
                    </a:cubicBezTo>
                    <a:cubicBezTo>
                      <a:pt x="2" y="2"/>
                      <a:pt x="1" y="4"/>
                      <a:pt x="0" y="5"/>
                    </a:cubicBezTo>
                    <a:lnTo>
                      <a:pt x="1075" y="5"/>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1" name="Freeform 379"/>
              <p:cNvSpPr>
                <a:spLocks/>
              </p:cNvSpPr>
              <p:nvPr/>
            </p:nvSpPr>
            <p:spPr bwMode="auto">
              <a:xfrm>
                <a:off x="1563" y="2875"/>
                <a:ext cx="2565" cy="7"/>
              </a:xfrm>
              <a:custGeom>
                <a:avLst/>
                <a:gdLst>
                  <a:gd name="T0" fmla="*/ 14388 w 1083"/>
                  <a:gd name="T1" fmla="*/ 37 h 3"/>
                  <a:gd name="T2" fmla="*/ 14388 w 1083"/>
                  <a:gd name="T3" fmla="*/ 0 h 3"/>
                  <a:gd name="T4" fmla="*/ 28 w 1083"/>
                  <a:gd name="T5" fmla="*/ 0 h 3"/>
                  <a:gd name="T6" fmla="*/ 0 w 1083"/>
                  <a:gd name="T7" fmla="*/ 37 h 3"/>
                  <a:gd name="T8" fmla="*/ 14388 w 1083"/>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3" h="3">
                    <a:moveTo>
                      <a:pt x="1083" y="3"/>
                    </a:moveTo>
                    <a:cubicBezTo>
                      <a:pt x="1083" y="1"/>
                      <a:pt x="1083" y="2"/>
                      <a:pt x="1083" y="0"/>
                    </a:cubicBezTo>
                    <a:cubicBezTo>
                      <a:pt x="2" y="0"/>
                      <a:pt x="2" y="0"/>
                      <a:pt x="2" y="0"/>
                    </a:cubicBezTo>
                    <a:cubicBezTo>
                      <a:pt x="1" y="2"/>
                      <a:pt x="1" y="1"/>
                      <a:pt x="0" y="3"/>
                    </a:cubicBezTo>
                    <a:lnTo>
                      <a:pt x="1083"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2" name="Freeform 380"/>
              <p:cNvSpPr>
                <a:spLocks/>
              </p:cNvSpPr>
              <p:nvPr/>
            </p:nvSpPr>
            <p:spPr bwMode="auto">
              <a:xfrm>
                <a:off x="1641" y="3064"/>
                <a:ext cx="2522" cy="10"/>
              </a:xfrm>
              <a:custGeom>
                <a:avLst/>
                <a:gdLst>
                  <a:gd name="T0" fmla="*/ 14142 w 1065"/>
                  <a:gd name="T1" fmla="*/ 63 h 4"/>
                  <a:gd name="T2" fmla="*/ 14104 w 1065"/>
                  <a:gd name="T3" fmla="*/ 0 h 4"/>
                  <a:gd name="T4" fmla="*/ 0 w 1065"/>
                  <a:gd name="T5" fmla="*/ 20 h 4"/>
                  <a:gd name="T6" fmla="*/ 40 w 1065"/>
                  <a:gd name="T7" fmla="*/ 63 h 4"/>
                  <a:gd name="T8" fmla="*/ 14142 w 1065"/>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5" h="4">
                    <a:moveTo>
                      <a:pt x="1065" y="4"/>
                    </a:moveTo>
                    <a:cubicBezTo>
                      <a:pt x="1064" y="2"/>
                      <a:pt x="1063" y="2"/>
                      <a:pt x="1062" y="0"/>
                    </a:cubicBezTo>
                    <a:cubicBezTo>
                      <a:pt x="0" y="1"/>
                      <a:pt x="0" y="1"/>
                      <a:pt x="0" y="1"/>
                    </a:cubicBezTo>
                    <a:cubicBezTo>
                      <a:pt x="2" y="3"/>
                      <a:pt x="0" y="2"/>
                      <a:pt x="3" y="4"/>
                    </a:cubicBezTo>
                    <a:lnTo>
                      <a:pt x="1065"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3" name="Freeform 381"/>
              <p:cNvSpPr>
                <a:spLocks/>
              </p:cNvSpPr>
              <p:nvPr/>
            </p:nvSpPr>
            <p:spPr bwMode="auto">
              <a:xfrm>
                <a:off x="1589" y="2969"/>
                <a:ext cx="2539" cy="10"/>
              </a:xfrm>
              <a:custGeom>
                <a:avLst/>
                <a:gdLst>
                  <a:gd name="T0" fmla="*/ 28 w 1072"/>
                  <a:gd name="T1" fmla="*/ 63 h 4"/>
                  <a:gd name="T2" fmla="*/ 14244 w 1072"/>
                  <a:gd name="T3" fmla="*/ 63 h 4"/>
                  <a:gd name="T4" fmla="*/ 14244 w 1072"/>
                  <a:gd name="T5" fmla="*/ 0 h 4"/>
                  <a:gd name="T6" fmla="*/ 0 w 1072"/>
                  <a:gd name="T7" fmla="*/ 0 h 4"/>
                  <a:gd name="T8" fmla="*/ 28 w 1072"/>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2" y="4"/>
                    </a:moveTo>
                    <a:cubicBezTo>
                      <a:pt x="1072" y="4"/>
                      <a:pt x="1072" y="4"/>
                      <a:pt x="1072" y="4"/>
                    </a:cubicBezTo>
                    <a:cubicBezTo>
                      <a:pt x="1072" y="1"/>
                      <a:pt x="1072" y="2"/>
                      <a:pt x="1072" y="0"/>
                    </a:cubicBezTo>
                    <a:cubicBezTo>
                      <a:pt x="0" y="0"/>
                      <a:pt x="0" y="0"/>
                      <a:pt x="0" y="0"/>
                    </a:cubicBezTo>
                    <a:cubicBezTo>
                      <a:pt x="1" y="2"/>
                      <a:pt x="1" y="1"/>
                      <a:pt x="2" y="4"/>
                    </a:cubicBez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4" name="Freeform 382"/>
              <p:cNvSpPr>
                <a:spLocks/>
              </p:cNvSpPr>
              <p:nvPr/>
            </p:nvSpPr>
            <p:spPr bwMode="auto">
              <a:xfrm>
                <a:off x="1587" y="2920"/>
                <a:ext cx="2538" cy="9"/>
              </a:xfrm>
              <a:custGeom>
                <a:avLst/>
                <a:gdLst>
                  <a:gd name="T0" fmla="*/ 14227 w 1072"/>
                  <a:gd name="T1" fmla="*/ 45 h 4"/>
                  <a:gd name="T2" fmla="*/ 14227 w 1072"/>
                  <a:gd name="T3" fmla="*/ 0 h 4"/>
                  <a:gd name="T4" fmla="*/ 0 w 1072"/>
                  <a:gd name="T5" fmla="*/ 11 h 4"/>
                  <a:gd name="T6" fmla="*/ 0 w 1072"/>
                  <a:gd name="T7" fmla="*/ 45 h 4"/>
                  <a:gd name="T8" fmla="*/ 14227 w 1072"/>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1072" y="4"/>
                    </a:moveTo>
                    <a:cubicBezTo>
                      <a:pt x="1072" y="3"/>
                      <a:pt x="1072" y="1"/>
                      <a:pt x="1072" y="0"/>
                    </a:cubicBezTo>
                    <a:cubicBezTo>
                      <a:pt x="0" y="1"/>
                      <a:pt x="0" y="1"/>
                      <a:pt x="0" y="1"/>
                    </a:cubicBezTo>
                    <a:cubicBezTo>
                      <a:pt x="0" y="3"/>
                      <a:pt x="0" y="4"/>
                      <a:pt x="0" y="4"/>
                    </a:cubicBezTo>
                    <a:lnTo>
                      <a:pt x="1072"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5" name="Freeform 383"/>
              <p:cNvSpPr>
                <a:spLocks/>
              </p:cNvSpPr>
              <p:nvPr/>
            </p:nvSpPr>
            <p:spPr bwMode="auto">
              <a:xfrm>
                <a:off x="1613" y="3017"/>
                <a:ext cx="2524" cy="7"/>
              </a:xfrm>
              <a:custGeom>
                <a:avLst/>
                <a:gdLst>
                  <a:gd name="T0" fmla="*/ 14150 w 1066"/>
                  <a:gd name="T1" fmla="*/ 37 h 3"/>
                  <a:gd name="T2" fmla="*/ 14121 w 1066"/>
                  <a:gd name="T3" fmla="*/ 0 h 3"/>
                  <a:gd name="T4" fmla="*/ 0 w 1066"/>
                  <a:gd name="T5" fmla="*/ 0 h 3"/>
                  <a:gd name="T6" fmla="*/ 28 w 1066"/>
                  <a:gd name="T7" fmla="*/ 37 h 3"/>
                  <a:gd name="T8" fmla="*/ 14150 w 1066"/>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3">
                    <a:moveTo>
                      <a:pt x="1066" y="3"/>
                    </a:moveTo>
                    <a:cubicBezTo>
                      <a:pt x="1065" y="1"/>
                      <a:pt x="1065" y="2"/>
                      <a:pt x="1064" y="0"/>
                    </a:cubicBezTo>
                    <a:cubicBezTo>
                      <a:pt x="0" y="0"/>
                      <a:pt x="0" y="0"/>
                      <a:pt x="0" y="0"/>
                    </a:cubicBezTo>
                    <a:cubicBezTo>
                      <a:pt x="1" y="2"/>
                      <a:pt x="0" y="1"/>
                      <a:pt x="2" y="3"/>
                    </a:cubicBezTo>
                    <a:lnTo>
                      <a:pt x="1066"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38" name="Freeform 384"/>
              <p:cNvSpPr>
                <a:spLocks/>
              </p:cNvSpPr>
              <p:nvPr/>
            </p:nvSpPr>
            <p:spPr bwMode="auto">
              <a:xfrm>
                <a:off x="1759" y="2225"/>
                <a:ext cx="181" cy="448"/>
              </a:xfrm>
              <a:custGeom>
                <a:avLst/>
                <a:gdLst>
                  <a:gd name="T0" fmla="*/ 170 w 180"/>
                  <a:gd name="T1" fmla="*/ 0 h 448"/>
                  <a:gd name="T2" fmla="*/ 0 w 180"/>
                  <a:gd name="T3" fmla="*/ 429 h 448"/>
                  <a:gd name="T4" fmla="*/ 31 w 180"/>
                  <a:gd name="T5" fmla="*/ 448 h 448"/>
                  <a:gd name="T6" fmla="*/ 180 w 180"/>
                  <a:gd name="T7" fmla="*/ 5 h 448"/>
                  <a:gd name="T8" fmla="*/ 170 w 180"/>
                  <a:gd name="T9" fmla="*/ 0 h 448"/>
                </a:gdLst>
                <a:ahLst/>
                <a:cxnLst>
                  <a:cxn ang="0">
                    <a:pos x="T0" y="T1"/>
                  </a:cxn>
                  <a:cxn ang="0">
                    <a:pos x="T2" y="T3"/>
                  </a:cxn>
                  <a:cxn ang="0">
                    <a:pos x="T4" y="T5"/>
                  </a:cxn>
                  <a:cxn ang="0">
                    <a:pos x="T6" y="T7"/>
                  </a:cxn>
                  <a:cxn ang="0">
                    <a:pos x="T8" y="T9"/>
                  </a:cxn>
                </a:cxnLst>
                <a:rect l="0" t="0" r="r" b="b"/>
                <a:pathLst>
                  <a:path w="180" h="448">
                    <a:moveTo>
                      <a:pt x="170" y="0"/>
                    </a:moveTo>
                    <a:lnTo>
                      <a:pt x="0" y="429"/>
                    </a:lnTo>
                    <a:lnTo>
                      <a:pt x="31" y="448"/>
                    </a:lnTo>
                    <a:lnTo>
                      <a:pt x="180" y="5"/>
                    </a:lnTo>
                    <a:lnTo>
                      <a:pt x="170"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39" name="Freeform 385"/>
              <p:cNvSpPr>
                <a:spLocks/>
              </p:cNvSpPr>
              <p:nvPr/>
            </p:nvSpPr>
            <p:spPr bwMode="auto">
              <a:xfrm>
                <a:off x="1700" y="2216"/>
                <a:ext cx="207" cy="443"/>
              </a:xfrm>
              <a:custGeom>
                <a:avLst/>
                <a:gdLst>
                  <a:gd name="T0" fmla="*/ 196 w 206"/>
                  <a:gd name="T1" fmla="*/ 0 h 443"/>
                  <a:gd name="T2" fmla="*/ 0 w 206"/>
                  <a:gd name="T3" fmla="*/ 443 h 443"/>
                  <a:gd name="T4" fmla="*/ 33 w 206"/>
                  <a:gd name="T5" fmla="*/ 441 h 443"/>
                  <a:gd name="T6" fmla="*/ 206 w 206"/>
                  <a:gd name="T7" fmla="*/ 2 h 443"/>
                  <a:gd name="T8" fmla="*/ 196 w 206"/>
                  <a:gd name="T9" fmla="*/ 0 h 443"/>
                </a:gdLst>
                <a:ahLst/>
                <a:cxnLst>
                  <a:cxn ang="0">
                    <a:pos x="T0" y="T1"/>
                  </a:cxn>
                  <a:cxn ang="0">
                    <a:pos x="T2" y="T3"/>
                  </a:cxn>
                  <a:cxn ang="0">
                    <a:pos x="T4" y="T5"/>
                  </a:cxn>
                  <a:cxn ang="0">
                    <a:pos x="T6" y="T7"/>
                  </a:cxn>
                  <a:cxn ang="0">
                    <a:pos x="T8" y="T9"/>
                  </a:cxn>
                </a:cxnLst>
                <a:rect l="0" t="0" r="r" b="b"/>
                <a:pathLst>
                  <a:path w="206" h="443">
                    <a:moveTo>
                      <a:pt x="196" y="0"/>
                    </a:moveTo>
                    <a:lnTo>
                      <a:pt x="0" y="443"/>
                    </a:lnTo>
                    <a:lnTo>
                      <a:pt x="33" y="441"/>
                    </a:lnTo>
                    <a:lnTo>
                      <a:pt x="206" y="2"/>
                    </a:lnTo>
                    <a:lnTo>
                      <a:pt x="196"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40" name="Freeform 386"/>
              <p:cNvSpPr>
                <a:spLocks/>
              </p:cNvSpPr>
              <p:nvPr/>
            </p:nvSpPr>
            <p:spPr bwMode="auto">
              <a:xfrm>
                <a:off x="1859" y="2233"/>
                <a:ext cx="118" cy="439"/>
              </a:xfrm>
              <a:custGeom>
                <a:avLst/>
                <a:gdLst>
                  <a:gd name="T0" fmla="*/ 109 w 123"/>
                  <a:gd name="T1" fmla="*/ 5 h 439"/>
                  <a:gd name="T2" fmla="*/ 0 w 123"/>
                  <a:gd name="T3" fmla="*/ 439 h 439"/>
                  <a:gd name="T4" fmla="*/ 33 w 123"/>
                  <a:gd name="T5" fmla="*/ 429 h 439"/>
                  <a:gd name="T6" fmla="*/ 123 w 123"/>
                  <a:gd name="T7" fmla="*/ 0 h 439"/>
                  <a:gd name="T8" fmla="*/ 109 w 123"/>
                  <a:gd name="T9" fmla="*/ 5 h 439"/>
                </a:gdLst>
                <a:ahLst/>
                <a:cxnLst>
                  <a:cxn ang="0">
                    <a:pos x="T0" y="T1"/>
                  </a:cxn>
                  <a:cxn ang="0">
                    <a:pos x="T2" y="T3"/>
                  </a:cxn>
                  <a:cxn ang="0">
                    <a:pos x="T4" y="T5"/>
                  </a:cxn>
                  <a:cxn ang="0">
                    <a:pos x="T6" y="T7"/>
                  </a:cxn>
                  <a:cxn ang="0">
                    <a:pos x="T8" y="T9"/>
                  </a:cxn>
                </a:cxnLst>
                <a:rect l="0" t="0" r="r" b="b"/>
                <a:pathLst>
                  <a:path w="123" h="439">
                    <a:moveTo>
                      <a:pt x="109" y="5"/>
                    </a:moveTo>
                    <a:lnTo>
                      <a:pt x="0" y="439"/>
                    </a:lnTo>
                    <a:lnTo>
                      <a:pt x="33" y="429"/>
                    </a:lnTo>
                    <a:lnTo>
                      <a:pt x="123" y="0"/>
                    </a:lnTo>
                    <a:lnTo>
                      <a:pt x="109" y="5"/>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29" name="Freeform 387"/>
              <p:cNvSpPr>
                <a:spLocks/>
              </p:cNvSpPr>
              <p:nvPr/>
            </p:nvSpPr>
            <p:spPr bwMode="auto">
              <a:xfrm>
                <a:off x="1559" y="2676"/>
                <a:ext cx="2611" cy="391"/>
              </a:xfrm>
              <a:custGeom>
                <a:avLst/>
                <a:gdLst>
                  <a:gd name="T0" fmla="*/ 1340 w 1103"/>
                  <a:gd name="T1" fmla="*/ 467 h 165"/>
                  <a:gd name="T2" fmla="*/ 14497 w 1103"/>
                  <a:gd name="T3" fmla="*/ 427 h 165"/>
                  <a:gd name="T4" fmla="*/ 14632 w 1103"/>
                  <a:gd name="T5" fmla="*/ 0 h 165"/>
                  <a:gd name="T6" fmla="*/ 914 w 1103"/>
                  <a:gd name="T7" fmla="*/ 95 h 165"/>
                  <a:gd name="T8" fmla="*/ 12 w 1103"/>
                  <a:gd name="T9" fmla="*/ 1398 h 165"/>
                  <a:gd name="T10" fmla="*/ 357 w 1103"/>
                  <a:gd name="T11" fmla="*/ 2128 h 165"/>
                  <a:gd name="T12" fmla="*/ 516 w 1103"/>
                  <a:gd name="T13" fmla="*/ 2197 h 165"/>
                  <a:gd name="T14" fmla="*/ 1340 w 1103"/>
                  <a:gd name="T15" fmla="*/ 467 h 1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03" h="165">
                    <a:moveTo>
                      <a:pt x="101" y="35"/>
                    </a:moveTo>
                    <a:cubicBezTo>
                      <a:pt x="194" y="25"/>
                      <a:pt x="976" y="32"/>
                      <a:pt x="1093" y="32"/>
                    </a:cubicBezTo>
                    <a:cubicBezTo>
                      <a:pt x="1098" y="13"/>
                      <a:pt x="1103" y="0"/>
                      <a:pt x="1103" y="0"/>
                    </a:cubicBezTo>
                    <a:cubicBezTo>
                      <a:pt x="1103" y="0"/>
                      <a:pt x="113" y="0"/>
                      <a:pt x="69" y="7"/>
                    </a:cubicBezTo>
                    <a:cubicBezTo>
                      <a:pt x="25" y="14"/>
                      <a:pt x="1" y="56"/>
                      <a:pt x="1" y="105"/>
                    </a:cubicBezTo>
                    <a:cubicBezTo>
                      <a:pt x="1" y="128"/>
                      <a:pt x="13" y="147"/>
                      <a:pt x="27" y="160"/>
                    </a:cubicBezTo>
                    <a:cubicBezTo>
                      <a:pt x="31" y="162"/>
                      <a:pt x="35" y="163"/>
                      <a:pt x="39" y="165"/>
                    </a:cubicBezTo>
                    <a:cubicBezTo>
                      <a:pt x="39" y="165"/>
                      <a:pt x="0" y="46"/>
                      <a:pt x="101"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0" name="Freeform 388"/>
              <p:cNvSpPr>
                <a:spLocks/>
              </p:cNvSpPr>
              <p:nvPr/>
            </p:nvSpPr>
            <p:spPr bwMode="auto">
              <a:xfrm>
                <a:off x="1599" y="2825"/>
                <a:ext cx="69" cy="7"/>
              </a:xfrm>
              <a:custGeom>
                <a:avLst/>
                <a:gdLst>
                  <a:gd name="T0" fmla="*/ 362 w 29"/>
                  <a:gd name="T1" fmla="*/ 37 h 3"/>
                  <a:gd name="T2" fmla="*/ 390 w 29"/>
                  <a:gd name="T3" fmla="*/ 0 h 3"/>
                  <a:gd name="T4" fmla="*/ 12 w 29"/>
                  <a:gd name="T5" fmla="*/ 0 h 3"/>
                  <a:gd name="T6" fmla="*/ 0 w 29"/>
                  <a:gd name="T7" fmla="*/ 37 h 3"/>
                  <a:gd name="T8" fmla="*/ 362 w 2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27" y="3"/>
                    </a:moveTo>
                    <a:cubicBezTo>
                      <a:pt x="29" y="1"/>
                      <a:pt x="27" y="2"/>
                      <a:pt x="29" y="0"/>
                    </a:cubicBezTo>
                    <a:cubicBezTo>
                      <a:pt x="1" y="0"/>
                      <a:pt x="1" y="0"/>
                      <a:pt x="1" y="0"/>
                    </a:cubicBezTo>
                    <a:cubicBezTo>
                      <a:pt x="0" y="2"/>
                      <a:pt x="0" y="1"/>
                      <a:pt x="0" y="3"/>
                    </a:cubicBezTo>
                    <a:lnTo>
                      <a:pt x="2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1" name="Freeform 389"/>
              <p:cNvSpPr>
                <a:spLocks/>
              </p:cNvSpPr>
              <p:nvPr/>
            </p:nvSpPr>
            <p:spPr bwMode="auto">
              <a:xfrm>
                <a:off x="1623" y="2777"/>
                <a:ext cx="101" cy="8"/>
              </a:xfrm>
              <a:custGeom>
                <a:avLst/>
                <a:gdLst>
                  <a:gd name="T0" fmla="*/ 479 w 43"/>
                  <a:gd name="T1" fmla="*/ 56 h 3"/>
                  <a:gd name="T2" fmla="*/ 557 w 43"/>
                  <a:gd name="T3" fmla="*/ 0 h 3"/>
                  <a:gd name="T4" fmla="*/ 49 w 43"/>
                  <a:gd name="T5" fmla="*/ 0 h 3"/>
                  <a:gd name="T6" fmla="*/ 0 w 43"/>
                  <a:gd name="T7" fmla="*/ 56 h 3"/>
                  <a:gd name="T8" fmla="*/ 479 w 43"/>
                  <a:gd name="T9" fmla="*/ 5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
                    <a:moveTo>
                      <a:pt x="37" y="3"/>
                    </a:moveTo>
                    <a:cubicBezTo>
                      <a:pt x="40" y="3"/>
                      <a:pt x="39" y="3"/>
                      <a:pt x="43" y="0"/>
                    </a:cubicBezTo>
                    <a:cubicBezTo>
                      <a:pt x="4" y="0"/>
                      <a:pt x="4" y="0"/>
                      <a:pt x="4" y="0"/>
                    </a:cubicBezTo>
                    <a:cubicBezTo>
                      <a:pt x="3" y="0"/>
                      <a:pt x="1" y="2"/>
                      <a:pt x="0" y="3"/>
                    </a:cubicBezTo>
                    <a:lnTo>
                      <a:pt x="3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2" name="Freeform 390"/>
              <p:cNvSpPr>
                <a:spLocks/>
              </p:cNvSpPr>
              <p:nvPr/>
            </p:nvSpPr>
            <p:spPr bwMode="auto">
              <a:xfrm>
                <a:off x="1592" y="2969"/>
                <a:ext cx="42" cy="10"/>
              </a:xfrm>
              <a:custGeom>
                <a:avLst/>
                <a:gdLst>
                  <a:gd name="T0" fmla="*/ 28 w 18"/>
                  <a:gd name="T1" fmla="*/ 63 h 4"/>
                  <a:gd name="T2" fmla="*/ 229 w 18"/>
                  <a:gd name="T3" fmla="*/ 63 h 4"/>
                  <a:gd name="T4" fmla="*/ 229 w 18"/>
                  <a:gd name="T5" fmla="*/ 0 h 4"/>
                  <a:gd name="T6" fmla="*/ 0 w 18"/>
                  <a:gd name="T7" fmla="*/ 0 h 4"/>
                  <a:gd name="T8" fmla="*/ 28 w 18"/>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4">
                    <a:moveTo>
                      <a:pt x="2" y="4"/>
                    </a:moveTo>
                    <a:cubicBezTo>
                      <a:pt x="18" y="4"/>
                      <a:pt x="18" y="4"/>
                      <a:pt x="18" y="4"/>
                    </a:cubicBezTo>
                    <a:cubicBezTo>
                      <a:pt x="18" y="1"/>
                      <a:pt x="18" y="2"/>
                      <a:pt x="18" y="0"/>
                    </a:cubicBezTo>
                    <a:cubicBezTo>
                      <a:pt x="0" y="0"/>
                      <a:pt x="0" y="0"/>
                      <a:pt x="0" y="0"/>
                    </a:cubicBezTo>
                    <a:cubicBezTo>
                      <a:pt x="0" y="2"/>
                      <a:pt x="1" y="1"/>
                      <a:pt x="2" y="4"/>
                    </a:cubicBez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3" name="Freeform 391"/>
              <p:cNvSpPr>
                <a:spLocks/>
              </p:cNvSpPr>
              <p:nvPr/>
            </p:nvSpPr>
            <p:spPr bwMode="auto">
              <a:xfrm>
                <a:off x="1608" y="3017"/>
                <a:ext cx="33" cy="9"/>
              </a:xfrm>
              <a:custGeom>
                <a:avLst/>
                <a:gdLst>
                  <a:gd name="T0" fmla="*/ 184 w 14"/>
                  <a:gd name="T1" fmla="*/ 45 h 4"/>
                  <a:gd name="T2" fmla="*/ 156 w 14"/>
                  <a:gd name="T3" fmla="*/ 0 h 4"/>
                  <a:gd name="T4" fmla="*/ 0 w 14"/>
                  <a:gd name="T5" fmla="*/ 0 h 4"/>
                  <a:gd name="T6" fmla="*/ 50 w 14"/>
                  <a:gd name="T7" fmla="*/ 45 h 4"/>
                  <a:gd name="T8" fmla="*/ 184 w 14"/>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4">
                    <a:moveTo>
                      <a:pt x="14" y="4"/>
                    </a:moveTo>
                    <a:cubicBezTo>
                      <a:pt x="13" y="2"/>
                      <a:pt x="13" y="2"/>
                      <a:pt x="12" y="0"/>
                    </a:cubicBezTo>
                    <a:cubicBezTo>
                      <a:pt x="0" y="0"/>
                      <a:pt x="0" y="0"/>
                      <a:pt x="0" y="0"/>
                    </a:cubicBezTo>
                    <a:cubicBezTo>
                      <a:pt x="2" y="2"/>
                      <a:pt x="2" y="2"/>
                      <a:pt x="4" y="4"/>
                    </a:cubicBezTo>
                    <a:lnTo>
                      <a:pt x="14" y="4"/>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4" name="Freeform 392"/>
              <p:cNvSpPr>
                <a:spLocks/>
              </p:cNvSpPr>
              <p:nvPr/>
            </p:nvSpPr>
            <p:spPr bwMode="auto">
              <a:xfrm>
                <a:off x="1561" y="2922"/>
                <a:ext cx="76" cy="7"/>
              </a:xfrm>
              <a:custGeom>
                <a:avLst/>
                <a:gdLst>
                  <a:gd name="T0" fmla="*/ 418 w 32"/>
                  <a:gd name="T1" fmla="*/ 37 h 3"/>
                  <a:gd name="T2" fmla="*/ 430 w 32"/>
                  <a:gd name="T3" fmla="*/ 0 h 3"/>
                  <a:gd name="T4" fmla="*/ 0 w 32"/>
                  <a:gd name="T5" fmla="*/ 0 h 3"/>
                  <a:gd name="T6" fmla="*/ 0 w 32"/>
                  <a:gd name="T7" fmla="*/ 12 h 3"/>
                  <a:gd name="T8" fmla="*/ 0 w 32"/>
                  <a:gd name="T9" fmla="*/ 37 h 3"/>
                  <a:gd name="T10" fmla="*/ 418 w 32"/>
                  <a:gd name="T11" fmla="*/ 37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
                    <a:moveTo>
                      <a:pt x="31" y="3"/>
                    </a:moveTo>
                    <a:cubicBezTo>
                      <a:pt x="32" y="1"/>
                      <a:pt x="32" y="2"/>
                      <a:pt x="32" y="0"/>
                    </a:cubicBezTo>
                    <a:cubicBezTo>
                      <a:pt x="0" y="0"/>
                      <a:pt x="0" y="0"/>
                      <a:pt x="0" y="0"/>
                    </a:cubicBezTo>
                    <a:cubicBezTo>
                      <a:pt x="0" y="2"/>
                      <a:pt x="0" y="0"/>
                      <a:pt x="0" y="1"/>
                    </a:cubicBezTo>
                    <a:cubicBezTo>
                      <a:pt x="0" y="2"/>
                      <a:pt x="0" y="3"/>
                      <a:pt x="0" y="3"/>
                    </a:cubicBezTo>
                    <a:lnTo>
                      <a:pt x="31"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935" name="Picture 3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 y="3048"/>
                <a:ext cx="36" cy="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36" name="Freeform 394"/>
              <p:cNvSpPr>
                <a:spLocks/>
              </p:cNvSpPr>
              <p:nvPr/>
            </p:nvSpPr>
            <p:spPr bwMode="auto">
              <a:xfrm>
                <a:off x="1563" y="2875"/>
                <a:ext cx="83" cy="7"/>
              </a:xfrm>
              <a:custGeom>
                <a:avLst/>
                <a:gdLst>
                  <a:gd name="T0" fmla="*/ 439 w 35"/>
                  <a:gd name="T1" fmla="*/ 37 h 3"/>
                  <a:gd name="T2" fmla="*/ 467 w 35"/>
                  <a:gd name="T3" fmla="*/ 0 h 3"/>
                  <a:gd name="T4" fmla="*/ 28 w 35"/>
                  <a:gd name="T5" fmla="*/ 0 h 3"/>
                  <a:gd name="T6" fmla="*/ 0 w 35"/>
                  <a:gd name="T7" fmla="*/ 37 h 3"/>
                  <a:gd name="T8" fmla="*/ 439 w 35"/>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
                    <a:moveTo>
                      <a:pt x="33" y="3"/>
                    </a:moveTo>
                    <a:cubicBezTo>
                      <a:pt x="34" y="1"/>
                      <a:pt x="34" y="2"/>
                      <a:pt x="35" y="0"/>
                    </a:cubicBezTo>
                    <a:cubicBezTo>
                      <a:pt x="2" y="0"/>
                      <a:pt x="2" y="0"/>
                      <a:pt x="2" y="0"/>
                    </a:cubicBezTo>
                    <a:cubicBezTo>
                      <a:pt x="1" y="2"/>
                      <a:pt x="1" y="1"/>
                      <a:pt x="0" y="3"/>
                    </a:cubicBezTo>
                    <a:lnTo>
                      <a:pt x="33"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49" name="Freeform 395"/>
              <p:cNvSpPr>
                <a:spLocks/>
              </p:cNvSpPr>
              <p:nvPr/>
            </p:nvSpPr>
            <p:spPr bwMode="auto">
              <a:xfrm>
                <a:off x="1509" y="2649"/>
                <a:ext cx="2740" cy="511"/>
              </a:xfrm>
              <a:custGeom>
                <a:avLst/>
                <a:gdLst>
                  <a:gd name="T0" fmla="*/ 97 w 1157"/>
                  <a:gd name="T1" fmla="*/ 216 h 216"/>
                  <a:gd name="T2" fmla="*/ 91 w 1157"/>
                  <a:gd name="T3" fmla="*/ 216 h 216"/>
                  <a:gd name="T4" fmla="*/ 0 w 1157"/>
                  <a:gd name="T5" fmla="*/ 115 h 216"/>
                  <a:gd name="T6" fmla="*/ 0 w 1157"/>
                  <a:gd name="T7" fmla="*/ 103 h 216"/>
                  <a:gd name="T8" fmla="*/ 30 w 1157"/>
                  <a:gd name="T9" fmla="*/ 32 h 216"/>
                  <a:gd name="T10" fmla="*/ 97 w 1157"/>
                  <a:gd name="T11" fmla="*/ 1 h 216"/>
                  <a:gd name="T12" fmla="*/ 123 w 1157"/>
                  <a:gd name="T13" fmla="*/ 10 h 216"/>
                  <a:gd name="T14" fmla="*/ 133 w 1157"/>
                  <a:gd name="T15" fmla="*/ 13 h 216"/>
                  <a:gd name="T16" fmla="*/ 133 w 1157"/>
                  <a:gd name="T17" fmla="*/ 13 h 216"/>
                  <a:gd name="T18" fmla="*/ 134 w 1157"/>
                  <a:gd name="T19" fmla="*/ 13 h 216"/>
                  <a:gd name="T20" fmla="*/ 146 w 1157"/>
                  <a:gd name="T21" fmla="*/ 10 h 216"/>
                  <a:gd name="T22" fmla="*/ 165 w 1157"/>
                  <a:gd name="T23" fmla="*/ 2 h 216"/>
                  <a:gd name="T24" fmla="*/ 1155 w 1157"/>
                  <a:gd name="T25" fmla="*/ 3 h 216"/>
                  <a:gd name="T26" fmla="*/ 1119 w 1157"/>
                  <a:gd name="T27" fmla="*/ 25 h 216"/>
                  <a:gd name="T28" fmla="*/ 164 w 1157"/>
                  <a:gd name="T29" fmla="*/ 25 h 216"/>
                  <a:gd name="T30" fmla="*/ 150 w 1157"/>
                  <a:gd name="T31" fmla="*/ 29 h 216"/>
                  <a:gd name="T32" fmla="*/ 133 w 1157"/>
                  <a:gd name="T33" fmla="*/ 33 h 216"/>
                  <a:gd name="T34" fmla="*/ 116 w 1157"/>
                  <a:gd name="T35" fmla="*/ 29 h 216"/>
                  <a:gd name="T36" fmla="*/ 98 w 1157"/>
                  <a:gd name="T37" fmla="*/ 25 h 216"/>
                  <a:gd name="T38" fmla="*/ 98 w 1157"/>
                  <a:gd name="T39" fmla="*/ 25 h 216"/>
                  <a:gd name="T40" fmla="*/ 98 w 1157"/>
                  <a:gd name="T41" fmla="*/ 25 h 216"/>
                  <a:gd name="T42" fmla="*/ 58 w 1157"/>
                  <a:gd name="T43" fmla="*/ 47 h 216"/>
                  <a:gd name="T44" fmla="*/ 33 w 1157"/>
                  <a:gd name="T45" fmla="*/ 103 h 216"/>
                  <a:gd name="T46" fmla="*/ 33 w 1157"/>
                  <a:gd name="T47" fmla="*/ 115 h 216"/>
                  <a:gd name="T48" fmla="*/ 100 w 1157"/>
                  <a:gd name="T49" fmla="*/ 193 h 216"/>
                  <a:gd name="T50" fmla="*/ 120 w 1157"/>
                  <a:gd name="T51" fmla="*/ 190 h 216"/>
                  <a:gd name="T52" fmla="*/ 135 w 1157"/>
                  <a:gd name="T53" fmla="*/ 186 h 216"/>
                  <a:gd name="T54" fmla="*/ 151 w 1157"/>
                  <a:gd name="T55" fmla="*/ 191 h 216"/>
                  <a:gd name="T56" fmla="*/ 158 w 1157"/>
                  <a:gd name="T57" fmla="*/ 193 h 216"/>
                  <a:gd name="T58" fmla="*/ 1114 w 1157"/>
                  <a:gd name="T59" fmla="*/ 192 h 216"/>
                  <a:gd name="T60" fmla="*/ 1157 w 1157"/>
                  <a:gd name="T61" fmla="*/ 216 h 216"/>
                  <a:gd name="T62" fmla="*/ 158 w 1157"/>
                  <a:gd name="T63" fmla="*/ 216 h 216"/>
                  <a:gd name="T64" fmla="*/ 142 w 1157"/>
                  <a:gd name="T65" fmla="*/ 208 h 216"/>
                  <a:gd name="T66" fmla="*/ 134 w 1157"/>
                  <a:gd name="T67" fmla="*/ 206 h 216"/>
                  <a:gd name="T68" fmla="*/ 126 w 1157"/>
                  <a:gd name="T69" fmla="*/ 207 h 216"/>
                  <a:gd name="T70" fmla="*/ 97 w 1157"/>
                  <a:gd name="T7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7" h="216">
                    <a:moveTo>
                      <a:pt x="97" y="216"/>
                    </a:moveTo>
                    <a:cubicBezTo>
                      <a:pt x="95" y="216"/>
                      <a:pt x="93" y="216"/>
                      <a:pt x="91" y="216"/>
                    </a:cubicBezTo>
                    <a:cubicBezTo>
                      <a:pt x="54" y="215"/>
                      <a:pt x="0" y="165"/>
                      <a:pt x="0" y="115"/>
                    </a:cubicBezTo>
                    <a:cubicBezTo>
                      <a:pt x="0" y="103"/>
                      <a:pt x="0" y="103"/>
                      <a:pt x="0" y="103"/>
                    </a:cubicBezTo>
                    <a:cubicBezTo>
                      <a:pt x="0" y="71"/>
                      <a:pt x="19" y="43"/>
                      <a:pt x="30" y="32"/>
                    </a:cubicBezTo>
                    <a:cubicBezTo>
                      <a:pt x="46" y="16"/>
                      <a:pt x="82" y="1"/>
                      <a:pt x="97" y="1"/>
                    </a:cubicBezTo>
                    <a:cubicBezTo>
                      <a:pt x="111" y="0"/>
                      <a:pt x="118" y="7"/>
                      <a:pt x="123" y="10"/>
                    </a:cubicBezTo>
                    <a:cubicBezTo>
                      <a:pt x="126" y="11"/>
                      <a:pt x="129" y="13"/>
                      <a:pt x="133" y="13"/>
                    </a:cubicBezTo>
                    <a:cubicBezTo>
                      <a:pt x="133" y="13"/>
                      <a:pt x="133" y="13"/>
                      <a:pt x="133" y="13"/>
                    </a:cubicBezTo>
                    <a:cubicBezTo>
                      <a:pt x="134" y="13"/>
                      <a:pt x="134" y="13"/>
                      <a:pt x="134" y="13"/>
                    </a:cubicBezTo>
                    <a:cubicBezTo>
                      <a:pt x="137" y="13"/>
                      <a:pt x="142" y="12"/>
                      <a:pt x="146" y="10"/>
                    </a:cubicBezTo>
                    <a:cubicBezTo>
                      <a:pt x="152" y="8"/>
                      <a:pt x="153" y="1"/>
                      <a:pt x="165" y="2"/>
                    </a:cubicBezTo>
                    <a:cubicBezTo>
                      <a:pt x="175" y="2"/>
                      <a:pt x="997" y="4"/>
                      <a:pt x="1155" y="3"/>
                    </a:cubicBezTo>
                    <a:cubicBezTo>
                      <a:pt x="1155" y="3"/>
                      <a:pt x="1152" y="26"/>
                      <a:pt x="1119" y="25"/>
                    </a:cubicBezTo>
                    <a:cubicBezTo>
                      <a:pt x="1008" y="24"/>
                      <a:pt x="174" y="26"/>
                      <a:pt x="164" y="25"/>
                    </a:cubicBezTo>
                    <a:cubicBezTo>
                      <a:pt x="159" y="25"/>
                      <a:pt x="155" y="27"/>
                      <a:pt x="150" y="29"/>
                    </a:cubicBezTo>
                    <a:cubicBezTo>
                      <a:pt x="145" y="31"/>
                      <a:pt x="140" y="34"/>
                      <a:pt x="133" y="33"/>
                    </a:cubicBezTo>
                    <a:cubicBezTo>
                      <a:pt x="125" y="33"/>
                      <a:pt x="120" y="31"/>
                      <a:pt x="116" y="29"/>
                    </a:cubicBezTo>
                    <a:cubicBezTo>
                      <a:pt x="112" y="27"/>
                      <a:pt x="109" y="25"/>
                      <a:pt x="98" y="25"/>
                    </a:cubicBezTo>
                    <a:cubicBezTo>
                      <a:pt x="98" y="25"/>
                      <a:pt x="98" y="25"/>
                      <a:pt x="98" y="25"/>
                    </a:cubicBezTo>
                    <a:cubicBezTo>
                      <a:pt x="98" y="25"/>
                      <a:pt x="98" y="25"/>
                      <a:pt x="98" y="25"/>
                    </a:cubicBezTo>
                    <a:cubicBezTo>
                      <a:pt x="87" y="25"/>
                      <a:pt x="71" y="34"/>
                      <a:pt x="58" y="47"/>
                    </a:cubicBezTo>
                    <a:cubicBezTo>
                      <a:pt x="42" y="63"/>
                      <a:pt x="33" y="83"/>
                      <a:pt x="33" y="103"/>
                    </a:cubicBezTo>
                    <a:cubicBezTo>
                      <a:pt x="33" y="115"/>
                      <a:pt x="33" y="115"/>
                      <a:pt x="33" y="115"/>
                    </a:cubicBezTo>
                    <a:cubicBezTo>
                      <a:pt x="33" y="158"/>
                      <a:pt x="73" y="191"/>
                      <a:pt x="100" y="193"/>
                    </a:cubicBezTo>
                    <a:cubicBezTo>
                      <a:pt x="113" y="193"/>
                      <a:pt x="116" y="191"/>
                      <a:pt x="120" y="190"/>
                    </a:cubicBezTo>
                    <a:cubicBezTo>
                      <a:pt x="123" y="188"/>
                      <a:pt x="127" y="186"/>
                      <a:pt x="135" y="186"/>
                    </a:cubicBezTo>
                    <a:cubicBezTo>
                      <a:pt x="144" y="187"/>
                      <a:pt x="148" y="189"/>
                      <a:pt x="151" y="191"/>
                    </a:cubicBezTo>
                    <a:cubicBezTo>
                      <a:pt x="153" y="192"/>
                      <a:pt x="154" y="193"/>
                      <a:pt x="158" y="193"/>
                    </a:cubicBezTo>
                    <a:cubicBezTo>
                      <a:pt x="168" y="192"/>
                      <a:pt x="999" y="194"/>
                      <a:pt x="1114" y="192"/>
                    </a:cubicBezTo>
                    <a:cubicBezTo>
                      <a:pt x="1152" y="192"/>
                      <a:pt x="1157" y="216"/>
                      <a:pt x="1157" y="216"/>
                    </a:cubicBezTo>
                    <a:cubicBezTo>
                      <a:pt x="1153" y="216"/>
                      <a:pt x="171" y="216"/>
                      <a:pt x="158" y="216"/>
                    </a:cubicBezTo>
                    <a:cubicBezTo>
                      <a:pt x="151" y="216"/>
                      <a:pt x="146" y="210"/>
                      <a:pt x="142" y="208"/>
                    </a:cubicBezTo>
                    <a:cubicBezTo>
                      <a:pt x="140" y="207"/>
                      <a:pt x="139" y="206"/>
                      <a:pt x="134" y="206"/>
                    </a:cubicBezTo>
                    <a:cubicBezTo>
                      <a:pt x="130" y="206"/>
                      <a:pt x="128" y="206"/>
                      <a:pt x="126" y="207"/>
                    </a:cubicBezTo>
                    <a:cubicBezTo>
                      <a:pt x="121" y="210"/>
                      <a:pt x="108" y="216"/>
                      <a:pt x="97" y="216"/>
                    </a:cubicBezTo>
                    <a:close/>
                  </a:path>
                </a:pathLst>
              </a:custGeom>
              <a:gradFill>
                <a:gsLst>
                  <a:gs pos="100000">
                    <a:schemeClr val="accent3"/>
                  </a:gs>
                  <a:gs pos="0">
                    <a:schemeClr val="accent3">
                      <a:lumMod val="88000"/>
                      <a:lumOff val="12000"/>
                    </a:scheme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38" name="Freeform 396"/>
              <p:cNvSpPr>
                <a:spLocks/>
              </p:cNvSpPr>
              <p:nvPr/>
            </p:nvSpPr>
            <p:spPr bwMode="auto">
              <a:xfrm>
                <a:off x="1885" y="2652"/>
                <a:ext cx="2368" cy="19"/>
              </a:xfrm>
              <a:custGeom>
                <a:avLst/>
                <a:gdLst>
                  <a:gd name="T0" fmla="*/ 95 w 1000"/>
                  <a:gd name="T1" fmla="*/ 0 h 8"/>
                  <a:gd name="T2" fmla="*/ 13199 w 1000"/>
                  <a:gd name="T3" fmla="*/ 29 h 8"/>
                  <a:gd name="T4" fmla="*/ 13105 w 1000"/>
                  <a:gd name="T5" fmla="*/ 57 h 8"/>
                  <a:gd name="T6" fmla="*/ 78 w 1000"/>
                  <a:gd name="T7" fmla="*/ 40 h 8"/>
                  <a:gd name="T8" fmla="*/ 95 w 1000"/>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0" h="8">
                    <a:moveTo>
                      <a:pt x="7" y="0"/>
                    </a:moveTo>
                    <a:cubicBezTo>
                      <a:pt x="19" y="1"/>
                      <a:pt x="987" y="2"/>
                      <a:pt x="994" y="2"/>
                    </a:cubicBezTo>
                    <a:cubicBezTo>
                      <a:pt x="1000" y="2"/>
                      <a:pt x="994" y="4"/>
                      <a:pt x="987" y="4"/>
                    </a:cubicBezTo>
                    <a:cubicBezTo>
                      <a:pt x="770" y="6"/>
                      <a:pt x="183" y="8"/>
                      <a:pt x="6" y="3"/>
                    </a:cubicBezTo>
                    <a:cubicBezTo>
                      <a:pt x="3" y="1"/>
                      <a:pt x="0" y="1"/>
                      <a:pt x="7" y="0"/>
                    </a:cubicBezTo>
                    <a:close/>
                  </a:path>
                </a:pathLst>
              </a:custGeom>
              <a:solidFill>
                <a:srgbClr val="F37A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grpSp>
        <p:grpSp>
          <p:nvGrpSpPr>
            <p:cNvPr id="78862" name="Blue book"/>
            <p:cNvGrpSpPr>
              <a:grpSpLocks noChangeAspect="1"/>
            </p:cNvGrpSpPr>
            <p:nvPr/>
          </p:nvGrpSpPr>
          <p:grpSpPr bwMode="auto">
            <a:xfrm>
              <a:off x="-127419" y="3513669"/>
              <a:ext cx="2190274" cy="1606786"/>
              <a:chOff x="1509" y="1161"/>
              <a:chExt cx="2744" cy="2013"/>
            </a:xfrm>
          </p:grpSpPr>
          <p:sp>
            <p:nvSpPr>
              <p:cNvPr id="78889" name="AutoShape 371"/>
              <p:cNvSpPr>
                <a:spLocks noChangeAspect="1" noChangeArrowheads="1" noTextEdit="1"/>
              </p:cNvSpPr>
              <p:nvPr/>
            </p:nvSpPr>
            <p:spPr bwMode="auto">
              <a:xfrm>
                <a:off x="1509" y="1161"/>
                <a:ext cx="2742" cy="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53" name="Freeform 373"/>
              <p:cNvSpPr>
                <a:spLocks/>
              </p:cNvSpPr>
              <p:nvPr/>
            </p:nvSpPr>
            <p:spPr bwMode="auto">
              <a:xfrm>
                <a:off x="1546" y="2831"/>
                <a:ext cx="2685" cy="343"/>
              </a:xfrm>
              <a:custGeom>
                <a:avLst/>
                <a:gdLst>
                  <a:gd name="T0" fmla="*/ 196 w 1134"/>
                  <a:gd name="T1" fmla="*/ 0 h 145"/>
                  <a:gd name="T2" fmla="*/ 4 w 1134"/>
                  <a:gd name="T3" fmla="*/ 16 h 145"/>
                  <a:gd name="T4" fmla="*/ 0 w 1134"/>
                  <a:gd name="T5" fmla="*/ 41 h 145"/>
                  <a:gd name="T6" fmla="*/ 0 w 1134"/>
                  <a:gd name="T7" fmla="*/ 52 h 145"/>
                  <a:gd name="T8" fmla="*/ 88 w 1134"/>
                  <a:gd name="T9" fmla="*/ 145 h 145"/>
                  <a:gd name="T10" fmla="*/ 94 w 1134"/>
                  <a:gd name="T11" fmla="*/ 145 h 145"/>
                  <a:gd name="T12" fmla="*/ 1134 w 1134"/>
                  <a:gd name="T13" fmla="*/ 145 h 145"/>
                  <a:gd name="T14" fmla="*/ 1133 w 1134"/>
                  <a:gd name="T15" fmla="*/ 142 h 145"/>
                  <a:gd name="T16" fmla="*/ 1134 w 1134"/>
                  <a:gd name="T17" fmla="*/ 142 h 145"/>
                  <a:gd name="T18" fmla="*/ 1063 w 1134"/>
                  <a:gd name="T19" fmla="*/ 1 h 145"/>
                  <a:gd name="T20" fmla="*/ 221 w 1134"/>
                  <a:gd name="T21" fmla="*/ 0 h 145"/>
                  <a:gd name="T22" fmla="*/ 196 w 1134"/>
                  <a:gd name="T23"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4" h="145">
                    <a:moveTo>
                      <a:pt x="196" y="0"/>
                    </a:moveTo>
                    <a:cubicBezTo>
                      <a:pt x="141" y="0"/>
                      <a:pt x="9" y="1"/>
                      <a:pt x="4" y="16"/>
                    </a:cubicBezTo>
                    <a:cubicBezTo>
                      <a:pt x="1" y="23"/>
                      <a:pt x="0" y="32"/>
                      <a:pt x="0" y="41"/>
                    </a:cubicBezTo>
                    <a:cubicBezTo>
                      <a:pt x="0" y="52"/>
                      <a:pt x="0" y="52"/>
                      <a:pt x="0" y="52"/>
                    </a:cubicBezTo>
                    <a:cubicBezTo>
                      <a:pt x="0" y="98"/>
                      <a:pt x="52" y="144"/>
                      <a:pt x="88" y="145"/>
                    </a:cubicBezTo>
                    <a:cubicBezTo>
                      <a:pt x="90" y="145"/>
                      <a:pt x="92" y="145"/>
                      <a:pt x="94" y="145"/>
                    </a:cubicBezTo>
                    <a:cubicBezTo>
                      <a:pt x="105" y="145"/>
                      <a:pt x="1129" y="145"/>
                      <a:pt x="1134" y="145"/>
                    </a:cubicBezTo>
                    <a:cubicBezTo>
                      <a:pt x="1134" y="145"/>
                      <a:pt x="1134" y="144"/>
                      <a:pt x="1133" y="142"/>
                    </a:cubicBezTo>
                    <a:cubicBezTo>
                      <a:pt x="1133" y="142"/>
                      <a:pt x="1134" y="142"/>
                      <a:pt x="1134" y="142"/>
                    </a:cubicBezTo>
                    <a:cubicBezTo>
                      <a:pt x="1063" y="1"/>
                      <a:pt x="1063" y="1"/>
                      <a:pt x="1063" y="1"/>
                    </a:cubicBezTo>
                    <a:cubicBezTo>
                      <a:pt x="221" y="0"/>
                      <a:pt x="221" y="0"/>
                      <a:pt x="221" y="0"/>
                    </a:cubicBezTo>
                    <a:cubicBezTo>
                      <a:pt x="221" y="0"/>
                      <a:pt x="211" y="0"/>
                      <a:pt x="196" y="0"/>
                    </a:cubicBezTo>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54" name="Freeform 374"/>
              <p:cNvSpPr>
                <a:spLocks/>
              </p:cNvSpPr>
              <p:nvPr/>
            </p:nvSpPr>
            <p:spPr bwMode="auto">
              <a:xfrm>
                <a:off x="1722" y="2787"/>
                <a:ext cx="2527" cy="367"/>
              </a:xfrm>
              <a:custGeom>
                <a:avLst/>
                <a:gdLst>
                  <a:gd name="T0" fmla="*/ 71 w 1067"/>
                  <a:gd name="T1" fmla="*/ 7 h 155"/>
                  <a:gd name="T2" fmla="*/ 19 w 1067"/>
                  <a:gd name="T3" fmla="*/ 52 h 155"/>
                  <a:gd name="T4" fmla="*/ 1067 w 1067"/>
                  <a:gd name="T5" fmla="*/ 155 h 155"/>
                  <a:gd name="T6" fmla="*/ 995 w 1067"/>
                  <a:gd name="T7" fmla="*/ 1 h 155"/>
                  <a:gd name="T8" fmla="*/ 136 w 1067"/>
                  <a:gd name="T9" fmla="*/ 0 h 155"/>
                  <a:gd name="T10" fmla="*/ 71 w 1067"/>
                  <a:gd name="T11" fmla="*/ 7 h 155"/>
                </a:gdLst>
                <a:ahLst/>
                <a:cxnLst>
                  <a:cxn ang="0">
                    <a:pos x="T0" y="T1"/>
                  </a:cxn>
                  <a:cxn ang="0">
                    <a:pos x="T2" y="T3"/>
                  </a:cxn>
                  <a:cxn ang="0">
                    <a:pos x="T4" y="T5"/>
                  </a:cxn>
                  <a:cxn ang="0">
                    <a:pos x="T6" y="T7"/>
                  </a:cxn>
                  <a:cxn ang="0">
                    <a:pos x="T8" y="T9"/>
                  </a:cxn>
                  <a:cxn ang="0">
                    <a:pos x="T10" y="T11"/>
                  </a:cxn>
                </a:cxnLst>
                <a:rect l="0" t="0" r="r" b="b"/>
                <a:pathLst>
                  <a:path w="1067" h="155">
                    <a:moveTo>
                      <a:pt x="71" y="7"/>
                    </a:moveTo>
                    <a:cubicBezTo>
                      <a:pt x="51" y="15"/>
                      <a:pt x="31" y="32"/>
                      <a:pt x="19" y="52"/>
                    </a:cubicBezTo>
                    <a:cubicBezTo>
                      <a:pt x="0" y="87"/>
                      <a:pt x="1067" y="155"/>
                      <a:pt x="1067" y="155"/>
                    </a:cubicBezTo>
                    <a:cubicBezTo>
                      <a:pt x="995" y="1"/>
                      <a:pt x="995" y="1"/>
                      <a:pt x="995" y="1"/>
                    </a:cubicBezTo>
                    <a:cubicBezTo>
                      <a:pt x="136" y="0"/>
                      <a:pt x="136" y="0"/>
                      <a:pt x="136" y="0"/>
                    </a:cubicBezTo>
                    <a:cubicBezTo>
                      <a:pt x="136" y="0"/>
                      <a:pt x="92" y="0"/>
                      <a:pt x="71" y="7"/>
                    </a:cubicBez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55" name="Freeform 375"/>
              <p:cNvSpPr>
                <a:spLocks/>
              </p:cNvSpPr>
              <p:nvPr/>
            </p:nvSpPr>
            <p:spPr bwMode="auto">
              <a:xfrm>
                <a:off x="1561" y="2676"/>
                <a:ext cx="2639" cy="444"/>
              </a:xfrm>
              <a:custGeom>
                <a:avLst/>
                <a:gdLst>
                  <a:gd name="T0" fmla="*/ 1102 w 1115"/>
                  <a:gd name="T1" fmla="*/ 0 h 188"/>
                  <a:gd name="T2" fmla="*/ 1115 w 1115"/>
                  <a:gd name="T3" fmla="*/ 187 h 188"/>
                  <a:gd name="T4" fmla="*/ 146 w 1115"/>
                  <a:gd name="T5" fmla="*/ 186 h 188"/>
                  <a:gd name="T6" fmla="*/ 110 w 1115"/>
                  <a:gd name="T7" fmla="*/ 187 h 188"/>
                  <a:gd name="T8" fmla="*/ 72 w 1115"/>
                  <a:gd name="T9" fmla="*/ 185 h 188"/>
                  <a:gd name="T10" fmla="*/ 0 w 1115"/>
                  <a:gd name="T11" fmla="*/ 105 h 188"/>
                  <a:gd name="T12" fmla="*/ 68 w 1115"/>
                  <a:gd name="T13" fmla="*/ 7 h 188"/>
                  <a:gd name="T14" fmla="*/ 1102 w 1115"/>
                  <a:gd name="T15" fmla="*/ 0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5" h="188">
                    <a:moveTo>
                      <a:pt x="1102" y="0"/>
                    </a:moveTo>
                    <a:cubicBezTo>
                      <a:pt x="1102" y="0"/>
                      <a:pt x="1052" y="127"/>
                      <a:pt x="1115" y="187"/>
                    </a:cubicBezTo>
                    <a:cubicBezTo>
                      <a:pt x="1115" y="187"/>
                      <a:pt x="290" y="188"/>
                      <a:pt x="146" y="186"/>
                    </a:cubicBezTo>
                    <a:cubicBezTo>
                      <a:pt x="130" y="186"/>
                      <a:pt x="124" y="186"/>
                      <a:pt x="110" y="187"/>
                    </a:cubicBezTo>
                    <a:cubicBezTo>
                      <a:pt x="96" y="187"/>
                      <a:pt x="74" y="185"/>
                      <a:pt x="72" y="185"/>
                    </a:cubicBezTo>
                    <a:cubicBezTo>
                      <a:pt x="53" y="181"/>
                      <a:pt x="0" y="154"/>
                      <a:pt x="0" y="105"/>
                    </a:cubicBezTo>
                    <a:cubicBezTo>
                      <a:pt x="0" y="56"/>
                      <a:pt x="24" y="14"/>
                      <a:pt x="68" y="7"/>
                    </a:cubicBezTo>
                    <a:cubicBezTo>
                      <a:pt x="112" y="0"/>
                      <a:pt x="1102" y="0"/>
                      <a:pt x="1102" y="0"/>
                    </a:cubicBezTo>
                    <a:close/>
                  </a:path>
                </a:pathLst>
              </a:custGeom>
              <a:gradFill>
                <a:gsLst>
                  <a:gs pos="99000">
                    <a:schemeClr val="accent2">
                      <a:lumMod val="60000"/>
                      <a:lumOff val="40000"/>
                    </a:schemeClr>
                  </a:gs>
                  <a:gs pos="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56" name="Freeform 376"/>
              <p:cNvSpPr>
                <a:spLocks/>
              </p:cNvSpPr>
              <p:nvPr/>
            </p:nvSpPr>
            <p:spPr bwMode="auto">
              <a:xfrm>
                <a:off x="1544" y="2216"/>
                <a:ext cx="2702" cy="655"/>
              </a:xfrm>
              <a:custGeom>
                <a:avLst/>
                <a:gdLst>
                  <a:gd name="T0" fmla="*/ 1048 w 1141"/>
                  <a:gd name="T1" fmla="*/ 0 h 277"/>
                  <a:gd name="T2" fmla="*/ 199 w 1141"/>
                  <a:gd name="T3" fmla="*/ 0 h 277"/>
                  <a:gd name="T4" fmla="*/ 185 w 1141"/>
                  <a:gd name="T5" fmla="*/ 7 h 277"/>
                  <a:gd name="T6" fmla="*/ 176 w 1141"/>
                  <a:gd name="T7" fmla="*/ 9 h 277"/>
                  <a:gd name="T8" fmla="*/ 175 w 1141"/>
                  <a:gd name="T9" fmla="*/ 9 h 277"/>
                  <a:gd name="T10" fmla="*/ 175 w 1141"/>
                  <a:gd name="T11" fmla="*/ 9 h 277"/>
                  <a:gd name="T12" fmla="*/ 168 w 1141"/>
                  <a:gd name="T13" fmla="*/ 6 h 277"/>
                  <a:gd name="T14" fmla="*/ 149 w 1141"/>
                  <a:gd name="T15" fmla="*/ 0 h 277"/>
                  <a:gd name="T16" fmla="*/ 111 w 1141"/>
                  <a:gd name="T17" fmla="*/ 20 h 277"/>
                  <a:gd name="T18" fmla="*/ 101 w 1141"/>
                  <a:gd name="T19" fmla="*/ 32 h 277"/>
                  <a:gd name="T20" fmla="*/ 92 w 1141"/>
                  <a:gd name="T21" fmla="*/ 45 h 277"/>
                  <a:gd name="T22" fmla="*/ 32 w 1141"/>
                  <a:gd name="T23" fmla="*/ 181 h 277"/>
                  <a:gd name="T24" fmla="*/ 0 w 1141"/>
                  <a:gd name="T25" fmla="*/ 277 h 277"/>
                  <a:gd name="T26" fmla="*/ 93 w 1141"/>
                  <a:gd name="T27" fmla="*/ 197 h 277"/>
                  <a:gd name="T28" fmla="*/ 1141 w 1141"/>
                  <a:gd name="T29" fmla="*/ 186 h 277"/>
                  <a:gd name="T30" fmla="*/ 1048 w 1141"/>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1" h="277">
                    <a:moveTo>
                      <a:pt x="1048" y="0"/>
                    </a:moveTo>
                    <a:cubicBezTo>
                      <a:pt x="929" y="0"/>
                      <a:pt x="207" y="0"/>
                      <a:pt x="199" y="0"/>
                    </a:cubicBezTo>
                    <a:cubicBezTo>
                      <a:pt x="190" y="0"/>
                      <a:pt x="189" y="5"/>
                      <a:pt x="185" y="7"/>
                    </a:cubicBezTo>
                    <a:cubicBezTo>
                      <a:pt x="182" y="8"/>
                      <a:pt x="178" y="9"/>
                      <a:pt x="176" y="9"/>
                    </a:cubicBezTo>
                    <a:cubicBezTo>
                      <a:pt x="175" y="9"/>
                      <a:pt x="175" y="9"/>
                      <a:pt x="175" y="9"/>
                    </a:cubicBezTo>
                    <a:cubicBezTo>
                      <a:pt x="175" y="9"/>
                      <a:pt x="175" y="9"/>
                      <a:pt x="175" y="9"/>
                    </a:cubicBezTo>
                    <a:cubicBezTo>
                      <a:pt x="172" y="9"/>
                      <a:pt x="170" y="7"/>
                      <a:pt x="168" y="6"/>
                    </a:cubicBezTo>
                    <a:cubicBezTo>
                      <a:pt x="164" y="4"/>
                      <a:pt x="160" y="0"/>
                      <a:pt x="149" y="0"/>
                    </a:cubicBezTo>
                    <a:cubicBezTo>
                      <a:pt x="137" y="0"/>
                      <a:pt x="123" y="8"/>
                      <a:pt x="111" y="20"/>
                    </a:cubicBezTo>
                    <a:cubicBezTo>
                      <a:pt x="108" y="23"/>
                      <a:pt x="104" y="27"/>
                      <a:pt x="101" y="32"/>
                    </a:cubicBezTo>
                    <a:cubicBezTo>
                      <a:pt x="98" y="36"/>
                      <a:pt x="95" y="40"/>
                      <a:pt x="92" y="45"/>
                    </a:cubicBezTo>
                    <a:cubicBezTo>
                      <a:pt x="72" y="80"/>
                      <a:pt x="44" y="159"/>
                      <a:pt x="32" y="181"/>
                    </a:cubicBezTo>
                    <a:cubicBezTo>
                      <a:pt x="10" y="219"/>
                      <a:pt x="0" y="248"/>
                      <a:pt x="0" y="277"/>
                    </a:cubicBezTo>
                    <a:cubicBezTo>
                      <a:pt x="0" y="277"/>
                      <a:pt x="34" y="196"/>
                      <a:pt x="93" y="197"/>
                    </a:cubicBezTo>
                    <a:cubicBezTo>
                      <a:pt x="152" y="199"/>
                      <a:pt x="1141" y="186"/>
                      <a:pt x="1141" y="186"/>
                    </a:cubicBezTo>
                    <a:lnTo>
                      <a:pt x="1048" y="0"/>
                    </a:lnTo>
                    <a:close/>
                  </a:path>
                </a:pathLst>
              </a:custGeom>
              <a:gradFill flip="none" rotWithShape="1">
                <a:gsLst>
                  <a:gs pos="19000">
                    <a:schemeClr val="accent4"/>
                  </a:gs>
                  <a:gs pos="100000">
                    <a:schemeClr val="accent4">
                      <a:lumMod val="56000"/>
                    </a:schemeClr>
                  </a:gs>
                  <a:gs pos="0">
                    <a:schemeClr val="accent4">
                      <a:lumMod val="50000"/>
                    </a:schemeClr>
                  </a:gs>
                </a:gsLst>
                <a:lin ang="9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894" name="Freeform 377"/>
              <p:cNvSpPr>
                <a:spLocks/>
              </p:cNvSpPr>
              <p:nvPr/>
            </p:nvSpPr>
            <p:spPr bwMode="auto">
              <a:xfrm>
                <a:off x="1596" y="2825"/>
                <a:ext cx="2537" cy="7"/>
              </a:xfrm>
              <a:custGeom>
                <a:avLst/>
                <a:gdLst>
                  <a:gd name="T0" fmla="*/ 14237 w 1071"/>
                  <a:gd name="T1" fmla="*/ 37 h 3"/>
                  <a:gd name="T2" fmla="*/ 14237 w 1071"/>
                  <a:gd name="T3" fmla="*/ 0 h 3"/>
                  <a:gd name="T4" fmla="*/ 28 w 1071"/>
                  <a:gd name="T5" fmla="*/ 0 h 3"/>
                  <a:gd name="T6" fmla="*/ 0 w 1071"/>
                  <a:gd name="T7" fmla="*/ 37 h 3"/>
                  <a:gd name="T8" fmla="*/ 14237 w 1071"/>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1" h="3">
                    <a:moveTo>
                      <a:pt x="1071" y="3"/>
                    </a:moveTo>
                    <a:cubicBezTo>
                      <a:pt x="1071" y="1"/>
                      <a:pt x="1071" y="2"/>
                      <a:pt x="1071" y="0"/>
                    </a:cubicBezTo>
                    <a:cubicBezTo>
                      <a:pt x="2" y="0"/>
                      <a:pt x="2" y="0"/>
                      <a:pt x="2" y="0"/>
                    </a:cubicBezTo>
                    <a:cubicBezTo>
                      <a:pt x="1" y="2"/>
                      <a:pt x="1" y="1"/>
                      <a:pt x="0" y="3"/>
                    </a:cubicBezTo>
                    <a:lnTo>
                      <a:pt x="1071"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5" name="Freeform 378"/>
              <p:cNvSpPr>
                <a:spLocks/>
              </p:cNvSpPr>
              <p:nvPr/>
            </p:nvSpPr>
            <p:spPr bwMode="auto">
              <a:xfrm>
                <a:off x="1594" y="2773"/>
                <a:ext cx="2550" cy="12"/>
              </a:xfrm>
              <a:custGeom>
                <a:avLst/>
                <a:gdLst>
                  <a:gd name="T0" fmla="*/ 14268 w 1077"/>
                  <a:gd name="T1" fmla="*/ 70 h 5"/>
                  <a:gd name="T2" fmla="*/ 14296 w 1077"/>
                  <a:gd name="T3" fmla="*/ 12 h 5"/>
                  <a:gd name="T4" fmla="*/ 50 w 1077"/>
                  <a:gd name="T5" fmla="*/ 29 h 5"/>
                  <a:gd name="T6" fmla="*/ 40 w 1077"/>
                  <a:gd name="T7" fmla="*/ 0 h 5"/>
                  <a:gd name="T8" fmla="*/ 0 w 1077"/>
                  <a:gd name="T9" fmla="*/ 70 h 5"/>
                  <a:gd name="T10" fmla="*/ 14268 w 1077"/>
                  <a:gd name="T11" fmla="*/ 7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7" h="5">
                    <a:moveTo>
                      <a:pt x="1075" y="5"/>
                    </a:moveTo>
                    <a:cubicBezTo>
                      <a:pt x="1076" y="3"/>
                      <a:pt x="1076" y="3"/>
                      <a:pt x="1077" y="1"/>
                    </a:cubicBezTo>
                    <a:cubicBezTo>
                      <a:pt x="4" y="2"/>
                      <a:pt x="4" y="2"/>
                      <a:pt x="4" y="2"/>
                    </a:cubicBezTo>
                    <a:cubicBezTo>
                      <a:pt x="3" y="2"/>
                      <a:pt x="3" y="0"/>
                      <a:pt x="3" y="0"/>
                    </a:cubicBezTo>
                    <a:cubicBezTo>
                      <a:pt x="2" y="2"/>
                      <a:pt x="1" y="4"/>
                      <a:pt x="0" y="5"/>
                    </a:cubicBezTo>
                    <a:lnTo>
                      <a:pt x="1075" y="5"/>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6" name="Freeform 379"/>
              <p:cNvSpPr>
                <a:spLocks/>
              </p:cNvSpPr>
              <p:nvPr/>
            </p:nvSpPr>
            <p:spPr bwMode="auto">
              <a:xfrm>
                <a:off x="1563" y="2875"/>
                <a:ext cx="2565" cy="7"/>
              </a:xfrm>
              <a:custGeom>
                <a:avLst/>
                <a:gdLst>
                  <a:gd name="T0" fmla="*/ 14388 w 1083"/>
                  <a:gd name="T1" fmla="*/ 37 h 3"/>
                  <a:gd name="T2" fmla="*/ 14388 w 1083"/>
                  <a:gd name="T3" fmla="*/ 0 h 3"/>
                  <a:gd name="T4" fmla="*/ 28 w 1083"/>
                  <a:gd name="T5" fmla="*/ 0 h 3"/>
                  <a:gd name="T6" fmla="*/ 0 w 1083"/>
                  <a:gd name="T7" fmla="*/ 37 h 3"/>
                  <a:gd name="T8" fmla="*/ 14388 w 1083"/>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3" h="3">
                    <a:moveTo>
                      <a:pt x="1083" y="3"/>
                    </a:moveTo>
                    <a:cubicBezTo>
                      <a:pt x="1083" y="1"/>
                      <a:pt x="1083" y="2"/>
                      <a:pt x="1083" y="0"/>
                    </a:cubicBezTo>
                    <a:cubicBezTo>
                      <a:pt x="2" y="0"/>
                      <a:pt x="2" y="0"/>
                      <a:pt x="2" y="0"/>
                    </a:cubicBezTo>
                    <a:cubicBezTo>
                      <a:pt x="1" y="2"/>
                      <a:pt x="1" y="1"/>
                      <a:pt x="0" y="3"/>
                    </a:cubicBezTo>
                    <a:lnTo>
                      <a:pt x="1083"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7" name="Freeform 380"/>
              <p:cNvSpPr>
                <a:spLocks/>
              </p:cNvSpPr>
              <p:nvPr/>
            </p:nvSpPr>
            <p:spPr bwMode="auto">
              <a:xfrm>
                <a:off x="1641" y="3064"/>
                <a:ext cx="2522" cy="10"/>
              </a:xfrm>
              <a:custGeom>
                <a:avLst/>
                <a:gdLst>
                  <a:gd name="T0" fmla="*/ 14142 w 1065"/>
                  <a:gd name="T1" fmla="*/ 63 h 4"/>
                  <a:gd name="T2" fmla="*/ 14104 w 1065"/>
                  <a:gd name="T3" fmla="*/ 0 h 4"/>
                  <a:gd name="T4" fmla="*/ 0 w 1065"/>
                  <a:gd name="T5" fmla="*/ 20 h 4"/>
                  <a:gd name="T6" fmla="*/ 40 w 1065"/>
                  <a:gd name="T7" fmla="*/ 63 h 4"/>
                  <a:gd name="T8" fmla="*/ 14142 w 1065"/>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5" h="4">
                    <a:moveTo>
                      <a:pt x="1065" y="4"/>
                    </a:moveTo>
                    <a:cubicBezTo>
                      <a:pt x="1064" y="2"/>
                      <a:pt x="1063" y="2"/>
                      <a:pt x="1062" y="0"/>
                    </a:cubicBezTo>
                    <a:cubicBezTo>
                      <a:pt x="0" y="1"/>
                      <a:pt x="0" y="1"/>
                      <a:pt x="0" y="1"/>
                    </a:cubicBezTo>
                    <a:cubicBezTo>
                      <a:pt x="2" y="3"/>
                      <a:pt x="0" y="2"/>
                      <a:pt x="3" y="4"/>
                    </a:cubicBezTo>
                    <a:lnTo>
                      <a:pt x="1065"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8" name="Freeform 381"/>
              <p:cNvSpPr>
                <a:spLocks/>
              </p:cNvSpPr>
              <p:nvPr/>
            </p:nvSpPr>
            <p:spPr bwMode="auto">
              <a:xfrm>
                <a:off x="1589" y="2969"/>
                <a:ext cx="2539" cy="10"/>
              </a:xfrm>
              <a:custGeom>
                <a:avLst/>
                <a:gdLst>
                  <a:gd name="T0" fmla="*/ 28 w 1072"/>
                  <a:gd name="T1" fmla="*/ 63 h 4"/>
                  <a:gd name="T2" fmla="*/ 14244 w 1072"/>
                  <a:gd name="T3" fmla="*/ 63 h 4"/>
                  <a:gd name="T4" fmla="*/ 14244 w 1072"/>
                  <a:gd name="T5" fmla="*/ 0 h 4"/>
                  <a:gd name="T6" fmla="*/ 0 w 1072"/>
                  <a:gd name="T7" fmla="*/ 0 h 4"/>
                  <a:gd name="T8" fmla="*/ 28 w 1072"/>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2" y="4"/>
                    </a:moveTo>
                    <a:cubicBezTo>
                      <a:pt x="1072" y="4"/>
                      <a:pt x="1072" y="4"/>
                      <a:pt x="1072" y="4"/>
                    </a:cubicBezTo>
                    <a:cubicBezTo>
                      <a:pt x="1072" y="1"/>
                      <a:pt x="1072" y="2"/>
                      <a:pt x="1072" y="0"/>
                    </a:cubicBezTo>
                    <a:cubicBezTo>
                      <a:pt x="0" y="0"/>
                      <a:pt x="0" y="0"/>
                      <a:pt x="0" y="0"/>
                    </a:cubicBezTo>
                    <a:cubicBezTo>
                      <a:pt x="1" y="2"/>
                      <a:pt x="1" y="1"/>
                      <a:pt x="2" y="4"/>
                    </a:cubicBez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9" name="Freeform 382"/>
              <p:cNvSpPr>
                <a:spLocks/>
              </p:cNvSpPr>
              <p:nvPr/>
            </p:nvSpPr>
            <p:spPr bwMode="auto">
              <a:xfrm>
                <a:off x="1587" y="2920"/>
                <a:ext cx="2538" cy="9"/>
              </a:xfrm>
              <a:custGeom>
                <a:avLst/>
                <a:gdLst>
                  <a:gd name="T0" fmla="*/ 14227 w 1072"/>
                  <a:gd name="T1" fmla="*/ 45 h 4"/>
                  <a:gd name="T2" fmla="*/ 14227 w 1072"/>
                  <a:gd name="T3" fmla="*/ 0 h 4"/>
                  <a:gd name="T4" fmla="*/ 0 w 1072"/>
                  <a:gd name="T5" fmla="*/ 11 h 4"/>
                  <a:gd name="T6" fmla="*/ 0 w 1072"/>
                  <a:gd name="T7" fmla="*/ 45 h 4"/>
                  <a:gd name="T8" fmla="*/ 14227 w 1072"/>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1072" y="4"/>
                    </a:moveTo>
                    <a:cubicBezTo>
                      <a:pt x="1072" y="3"/>
                      <a:pt x="1072" y="1"/>
                      <a:pt x="1072" y="0"/>
                    </a:cubicBezTo>
                    <a:cubicBezTo>
                      <a:pt x="0" y="1"/>
                      <a:pt x="0" y="1"/>
                      <a:pt x="0" y="1"/>
                    </a:cubicBezTo>
                    <a:cubicBezTo>
                      <a:pt x="0" y="3"/>
                      <a:pt x="0" y="4"/>
                      <a:pt x="0" y="4"/>
                    </a:cubicBezTo>
                    <a:lnTo>
                      <a:pt x="1072"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0" name="Freeform 383"/>
              <p:cNvSpPr>
                <a:spLocks/>
              </p:cNvSpPr>
              <p:nvPr/>
            </p:nvSpPr>
            <p:spPr bwMode="auto">
              <a:xfrm>
                <a:off x="1613" y="3017"/>
                <a:ext cx="2524" cy="7"/>
              </a:xfrm>
              <a:custGeom>
                <a:avLst/>
                <a:gdLst>
                  <a:gd name="T0" fmla="*/ 14150 w 1066"/>
                  <a:gd name="T1" fmla="*/ 37 h 3"/>
                  <a:gd name="T2" fmla="*/ 14121 w 1066"/>
                  <a:gd name="T3" fmla="*/ 0 h 3"/>
                  <a:gd name="T4" fmla="*/ 0 w 1066"/>
                  <a:gd name="T5" fmla="*/ 0 h 3"/>
                  <a:gd name="T6" fmla="*/ 28 w 1066"/>
                  <a:gd name="T7" fmla="*/ 37 h 3"/>
                  <a:gd name="T8" fmla="*/ 14150 w 1066"/>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3">
                    <a:moveTo>
                      <a:pt x="1066" y="3"/>
                    </a:moveTo>
                    <a:cubicBezTo>
                      <a:pt x="1065" y="1"/>
                      <a:pt x="1065" y="2"/>
                      <a:pt x="1064" y="0"/>
                    </a:cubicBezTo>
                    <a:cubicBezTo>
                      <a:pt x="0" y="0"/>
                      <a:pt x="0" y="0"/>
                      <a:pt x="0" y="0"/>
                    </a:cubicBezTo>
                    <a:cubicBezTo>
                      <a:pt x="1" y="2"/>
                      <a:pt x="0" y="1"/>
                      <a:pt x="2" y="3"/>
                    </a:cubicBezTo>
                    <a:lnTo>
                      <a:pt x="1066"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64" name="Freeform 384"/>
              <p:cNvSpPr>
                <a:spLocks/>
              </p:cNvSpPr>
              <p:nvPr/>
            </p:nvSpPr>
            <p:spPr bwMode="auto">
              <a:xfrm>
                <a:off x="1761" y="2224"/>
                <a:ext cx="180" cy="449"/>
              </a:xfrm>
              <a:custGeom>
                <a:avLst/>
                <a:gdLst>
                  <a:gd name="T0" fmla="*/ 170 w 180"/>
                  <a:gd name="T1" fmla="*/ 0 h 448"/>
                  <a:gd name="T2" fmla="*/ 0 w 180"/>
                  <a:gd name="T3" fmla="*/ 429 h 448"/>
                  <a:gd name="T4" fmla="*/ 31 w 180"/>
                  <a:gd name="T5" fmla="*/ 448 h 448"/>
                  <a:gd name="T6" fmla="*/ 180 w 180"/>
                  <a:gd name="T7" fmla="*/ 5 h 448"/>
                  <a:gd name="T8" fmla="*/ 170 w 180"/>
                  <a:gd name="T9" fmla="*/ 0 h 448"/>
                </a:gdLst>
                <a:ahLst/>
                <a:cxnLst>
                  <a:cxn ang="0">
                    <a:pos x="T0" y="T1"/>
                  </a:cxn>
                  <a:cxn ang="0">
                    <a:pos x="T2" y="T3"/>
                  </a:cxn>
                  <a:cxn ang="0">
                    <a:pos x="T4" y="T5"/>
                  </a:cxn>
                  <a:cxn ang="0">
                    <a:pos x="T6" y="T7"/>
                  </a:cxn>
                  <a:cxn ang="0">
                    <a:pos x="T8" y="T9"/>
                  </a:cxn>
                </a:cxnLst>
                <a:rect l="0" t="0" r="r" b="b"/>
                <a:pathLst>
                  <a:path w="180" h="448">
                    <a:moveTo>
                      <a:pt x="170" y="0"/>
                    </a:moveTo>
                    <a:lnTo>
                      <a:pt x="0" y="429"/>
                    </a:lnTo>
                    <a:lnTo>
                      <a:pt x="31" y="448"/>
                    </a:lnTo>
                    <a:lnTo>
                      <a:pt x="180" y="5"/>
                    </a:lnTo>
                    <a:lnTo>
                      <a:pt x="17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65" name="Freeform 385"/>
              <p:cNvSpPr>
                <a:spLocks/>
              </p:cNvSpPr>
              <p:nvPr/>
            </p:nvSpPr>
            <p:spPr bwMode="auto">
              <a:xfrm>
                <a:off x="1702" y="2216"/>
                <a:ext cx="204" cy="442"/>
              </a:xfrm>
              <a:custGeom>
                <a:avLst/>
                <a:gdLst>
                  <a:gd name="T0" fmla="*/ 196 w 206"/>
                  <a:gd name="T1" fmla="*/ 0 h 443"/>
                  <a:gd name="T2" fmla="*/ 0 w 206"/>
                  <a:gd name="T3" fmla="*/ 443 h 443"/>
                  <a:gd name="T4" fmla="*/ 33 w 206"/>
                  <a:gd name="T5" fmla="*/ 441 h 443"/>
                  <a:gd name="T6" fmla="*/ 206 w 206"/>
                  <a:gd name="T7" fmla="*/ 2 h 443"/>
                  <a:gd name="T8" fmla="*/ 196 w 206"/>
                  <a:gd name="T9" fmla="*/ 0 h 443"/>
                </a:gdLst>
                <a:ahLst/>
                <a:cxnLst>
                  <a:cxn ang="0">
                    <a:pos x="T0" y="T1"/>
                  </a:cxn>
                  <a:cxn ang="0">
                    <a:pos x="T2" y="T3"/>
                  </a:cxn>
                  <a:cxn ang="0">
                    <a:pos x="T4" y="T5"/>
                  </a:cxn>
                  <a:cxn ang="0">
                    <a:pos x="T6" y="T7"/>
                  </a:cxn>
                  <a:cxn ang="0">
                    <a:pos x="T8" y="T9"/>
                  </a:cxn>
                </a:cxnLst>
                <a:rect l="0" t="0" r="r" b="b"/>
                <a:pathLst>
                  <a:path w="206" h="443">
                    <a:moveTo>
                      <a:pt x="196" y="0"/>
                    </a:moveTo>
                    <a:lnTo>
                      <a:pt x="0" y="443"/>
                    </a:lnTo>
                    <a:lnTo>
                      <a:pt x="33" y="441"/>
                    </a:lnTo>
                    <a:lnTo>
                      <a:pt x="206" y="2"/>
                    </a:lnTo>
                    <a:lnTo>
                      <a:pt x="196"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66" name="Freeform 386"/>
              <p:cNvSpPr>
                <a:spLocks/>
              </p:cNvSpPr>
              <p:nvPr/>
            </p:nvSpPr>
            <p:spPr bwMode="auto">
              <a:xfrm>
                <a:off x="1858" y="2232"/>
                <a:ext cx="124" cy="439"/>
              </a:xfrm>
              <a:custGeom>
                <a:avLst/>
                <a:gdLst>
                  <a:gd name="T0" fmla="*/ 109 w 123"/>
                  <a:gd name="T1" fmla="*/ 5 h 439"/>
                  <a:gd name="T2" fmla="*/ 0 w 123"/>
                  <a:gd name="T3" fmla="*/ 439 h 439"/>
                  <a:gd name="T4" fmla="*/ 33 w 123"/>
                  <a:gd name="T5" fmla="*/ 429 h 439"/>
                  <a:gd name="T6" fmla="*/ 123 w 123"/>
                  <a:gd name="T7" fmla="*/ 0 h 439"/>
                  <a:gd name="T8" fmla="*/ 109 w 123"/>
                  <a:gd name="T9" fmla="*/ 5 h 439"/>
                </a:gdLst>
                <a:ahLst/>
                <a:cxnLst>
                  <a:cxn ang="0">
                    <a:pos x="T0" y="T1"/>
                  </a:cxn>
                  <a:cxn ang="0">
                    <a:pos x="T2" y="T3"/>
                  </a:cxn>
                  <a:cxn ang="0">
                    <a:pos x="T4" y="T5"/>
                  </a:cxn>
                  <a:cxn ang="0">
                    <a:pos x="T6" y="T7"/>
                  </a:cxn>
                  <a:cxn ang="0">
                    <a:pos x="T8" y="T9"/>
                  </a:cxn>
                </a:cxnLst>
                <a:rect l="0" t="0" r="r" b="b"/>
                <a:pathLst>
                  <a:path w="123" h="439">
                    <a:moveTo>
                      <a:pt x="109" y="5"/>
                    </a:moveTo>
                    <a:lnTo>
                      <a:pt x="0" y="439"/>
                    </a:lnTo>
                    <a:lnTo>
                      <a:pt x="33" y="429"/>
                    </a:lnTo>
                    <a:lnTo>
                      <a:pt x="123" y="0"/>
                    </a:lnTo>
                    <a:lnTo>
                      <a:pt x="109" y="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04" name="Freeform 387"/>
              <p:cNvSpPr>
                <a:spLocks/>
              </p:cNvSpPr>
              <p:nvPr/>
            </p:nvSpPr>
            <p:spPr bwMode="auto">
              <a:xfrm>
                <a:off x="1559" y="2676"/>
                <a:ext cx="2611" cy="391"/>
              </a:xfrm>
              <a:custGeom>
                <a:avLst/>
                <a:gdLst>
                  <a:gd name="T0" fmla="*/ 1340 w 1103"/>
                  <a:gd name="T1" fmla="*/ 467 h 165"/>
                  <a:gd name="T2" fmla="*/ 14497 w 1103"/>
                  <a:gd name="T3" fmla="*/ 427 h 165"/>
                  <a:gd name="T4" fmla="*/ 14632 w 1103"/>
                  <a:gd name="T5" fmla="*/ 0 h 165"/>
                  <a:gd name="T6" fmla="*/ 914 w 1103"/>
                  <a:gd name="T7" fmla="*/ 95 h 165"/>
                  <a:gd name="T8" fmla="*/ 12 w 1103"/>
                  <a:gd name="T9" fmla="*/ 1398 h 165"/>
                  <a:gd name="T10" fmla="*/ 357 w 1103"/>
                  <a:gd name="T11" fmla="*/ 2128 h 165"/>
                  <a:gd name="T12" fmla="*/ 516 w 1103"/>
                  <a:gd name="T13" fmla="*/ 2197 h 165"/>
                  <a:gd name="T14" fmla="*/ 1340 w 1103"/>
                  <a:gd name="T15" fmla="*/ 467 h 1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03" h="165">
                    <a:moveTo>
                      <a:pt x="101" y="35"/>
                    </a:moveTo>
                    <a:cubicBezTo>
                      <a:pt x="194" y="25"/>
                      <a:pt x="976" y="32"/>
                      <a:pt x="1093" y="32"/>
                    </a:cubicBezTo>
                    <a:cubicBezTo>
                      <a:pt x="1098" y="13"/>
                      <a:pt x="1103" y="0"/>
                      <a:pt x="1103" y="0"/>
                    </a:cubicBezTo>
                    <a:cubicBezTo>
                      <a:pt x="1103" y="0"/>
                      <a:pt x="113" y="0"/>
                      <a:pt x="69" y="7"/>
                    </a:cubicBezTo>
                    <a:cubicBezTo>
                      <a:pt x="25" y="14"/>
                      <a:pt x="1" y="56"/>
                      <a:pt x="1" y="105"/>
                    </a:cubicBezTo>
                    <a:cubicBezTo>
                      <a:pt x="1" y="128"/>
                      <a:pt x="13" y="147"/>
                      <a:pt x="27" y="160"/>
                    </a:cubicBezTo>
                    <a:cubicBezTo>
                      <a:pt x="31" y="162"/>
                      <a:pt x="35" y="163"/>
                      <a:pt x="39" y="165"/>
                    </a:cubicBezTo>
                    <a:cubicBezTo>
                      <a:pt x="39" y="165"/>
                      <a:pt x="0" y="46"/>
                      <a:pt x="101"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5" name="Freeform 388"/>
              <p:cNvSpPr>
                <a:spLocks/>
              </p:cNvSpPr>
              <p:nvPr/>
            </p:nvSpPr>
            <p:spPr bwMode="auto">
              <a:xfrm>
                <a:off x="1599" y="2825"/>
                <a:ext cx="69" cy="7"/>
              </a:xfrm>
              <a:custGeom>
                <a:avLst/>
                <a:gdLst>
                  <a:gd name="T0" fmla="*/ 362 w 29"/>
                  <a:gd name="T1" fmla="*/ 37 h 3"/>
                  <a:gd name="T2" fmla="*/ 390 w 29"/>
                  <a:gd name="T3" fmla="*/ 0 h 3"/>
                  <a:gd name="T4" fmla="*/ 12 w 29"/>
                  <a:gd name="T5" fmla="*/ 0 h 3"/>
                  <a:gd name="T6" fmla="*/ 0 w 29"/>
                  <a:gd name="T7" fmla="*/ 37 h 3"/>
                  <a:gd name="T8" fmla="*/ 362 w 2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27" y="3"/>
                    </a:moveTo>
                    <a:cubicBezTo>
                      <a:pt x="29" y="1"/>
                      <a:pt x="27" y="2"/>
                      <a:pt x="29" y="0"/>
                    </a:cubicBezTo>
                    <a:cubicBezTo>
                      <a:pt x="1" y="0"/>
                      <a:pt x="1" y="0"/>
                      <a:pt x="1" y="0"/>
                    </a:cubicBezTo>
                    <a:cubicBezTo>
                      <a:pt x="0" y="2"/>
                      <a:pt x="0" y="1"/>
                      <a:pt x="0" y="3"/>
                    </a:cubicBezTo>
                    <a:lnTo>
                      <a:pt x="2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6" name="Freeform 389"/>
              <p:cNvSpPr>
                <a:spLocks/>
              </p:cNvSpPr>
              <p:nvPr/>
            </p:nvSpPr>
            <p:spPr bwMode="auto">
              <a:xfrm>
                <a:off x="1623" y="2777"/>
                <a:ext cx="101" cy="8"/>
              </a:xfrm>
              <a:custGeom>
                <a:avLst/>
                <a:gdLst>
                  <a:gd name="T0" fmla="*/ 479 w 43"/>
                  <a:gd name="T1" fmla="*/ 56 h 3"/>
                  <a:gd name="T2" fmla="*/ 557 w 43"/>
                  <a:gd name="T3" fmla="*/ 0 h 3"/>
                  <a:gd name="T4" fmla="*/ 49 w 43"/>
                  <a:gd name="T5" fmla="*/ 0 h 3"/>
                  <a:gd name="T6" fmla="*/ 0 w 43"/>
                  <a:gd name="T7" fmla="*/ 56 h 3"/>
                  <a:gd name="T8" fmla="*/ 479 w 43"/>
                  <a:gd name="T9" fmla="*/ 5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
                    <a:moveTo>
                      <a:pt x="37" y="3"/>
                    </a:moveTo>
                    <a:cubicBezTo>
                      <a:pt x="40" y="3"/>
                      <a:pt x="39" y="3"/>
                      <a:pt x="43" y="0"/>
                    </a:cubicBezTo>
                    <a:cubicBezTo>
                      <a:pt x="4" y="0"/>
                      <a:pt x="4" y="0"/>
                      <a:pt x="4" y="0"/>
                    </a:cubicBezTo>
                    <a:cubicBezTo>
                      <a:pt x="3" y="0"/>
                      <a:pt x="1" y="2"/>
                      <a:pt x="0" y="3"/>
                    </a:cubicBezTo>
                    <a:lnTo>
                      <a:pt x="3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7" name="Freeform 390"/>
              <p:cNvSpPr>
                <a:spLocks/>
              </p:cNvSpPr>
              <p:nvPr/>
            </p:nvSpPr>
            <p:spPr bwMode="auto">
              <a:xfrm>
                <a:off x="1592" y="2969"/>
                <a:ext cx="42" cy="10"/>
              </a:xfrm>
              <a:custGeom>
                <a:avLst/>
                <a:gdLst>
                  <a:gd name="T0" fmla="*/ 28 w 18"/>
                  <a:gd name="T1" fmla="*/ 63 h 4"/>
                  <a:gd name="T2" fmla="*/ 229 w 18"/>
                  <a:gd name="T3" fmla="*/ 63 h 4"/>
                  <a:gd name="T4" fmla="*/ 229 w 18"/>
                  <a:gd name="T5" fmla="*/ 0 h 4"/>
                  <a:gd name="T6" fmla="*/ 0 w 18"/>
                  <a:gd name="T7" fmla="*/ 0 h 4"/>
                  <a:gd name="T8" fmla="*/ 28 w 18"/>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4">
                    <a:moveTo>
                      <a:pt x="2" y="4"/>
                    </a:moveTo>
                    <a:cubicBezTo>
                      <a:pt x="18" y="4"/>
                      <a:pt x="18" y="4"/>
                      <a:pt x="18" y="4"/>
                    </a:cubicBezTo>
                    <a:cubicBezTo>
                      <a:pt x="18" y="1"/>
                      <a:pt x="18" y="2"/>
                      <a:pt x="18" y="0"/>
                    </a:cubicBezTo>
                    <a:cubicBezTo>
                      <a:pt x="0" y="0"/>
                      <a:pt x="0" y="0"/>
                      <a:pt x="0" y="0"/>
                    </a:cubicBezTo>
                    <a:cubicBezTo>
                      <a:pt x="0" y="2"/>
                      <a:pt x="1" y="1"/>
                      <a:pt x="2" y="4"/>
                    </a:cubicBez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8" name="Freeform 391"/>
              <p:cNvSpPr>
                <a:spLocks/>
              </p:cNvSpPr>
              <p:nvPr/>
            </p:nvSpPr>
            <p:spPr bwMode="auto">
              <a:xfrm>
                <a:off x="1608" y="3017"/>
                <a:ext cx="33" cy="9"/>
              </a:xfrm>
              <a:custGeom>
                <a:avLst/>
                <a:gdLst>
                  <a:gd name="T0" fmla="*/ 184 w 14"/>
                  <a:gd name="T1" fmla="*/ 45 h 4"/>
                  <a:gd name="T2" fmla="*/ 156 w 14"/>
                  <a:gd name="T3" fmla="*/ 0 h 4"/>
                  <a:gd name="T4" fmla="*/ 0 w 14"/>
                  <a:gd name="T5" fmla="*/ 0 h 4"/>
                  <a:gd name="T6" fmla="*/ 50 w 14"/>
                  <a:gd name="T7" fmla="*/ 45 h 4"/>
                  <a:gd name="T8" fmla="*/ 184 w 14"/>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4">
                    <a:moveTo>
                      <a:pt x="14" y="4"/>
                    </a:moveTo>
                    <a:cubicBezTo>
                      <a:pt x="13" y="2"/>
                      <a:pt x="13" y="2"/>
                      <a:pt x="12" y="0"/>
                    </a:cubicBezTo>
                    <a:cubicBezTo>
                      <a:pt x="0" y="0"/>
                      <a:pt x="0" y="0"/>
                      <a:pt x="0" y="0"/>
                    </a:cubicBezTo>
                    <a:cubicBezTo>
                      <a:pt x="2" y="2"/>
                      <a:pt x="2" y="2"/>
                      <a:pt x="4" y="4"/>
                    </a:cubicBezTo>
                    <a:lnTo>
                      <a:pt x="14" y="4"/>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9" name="Freeform 392"/>
              <p:cNvSpPr>
                <a:spLocks/>
              </p:cNvSpPr>
              <p:nvPr/>
            </p:nvSpPr>
            <p:spPr bwMode="auto">
              <a:xfrm>
                <a:off x="1561" y="2922"/>
                <a:ext cx="76" cy="7"/>
              </a:xfrm>
              <a:custGeom>
                <a:avLst/>
                <a:gdLst>
                  <a:gd name="T0" fmla="*/ 418 w 32"/>
                  <a:gd name="T1" fmla="*/ 37 h 3"/>
                  <a:gd name="T2" fmla="*/ 430 w 32"/>
                  <a:gd name="T3" fmla="*/ 0 h 3"/>
                  <a:gd name="T4" fmla="*/ 0 w 32"/>
                  <a:gd name="T5" fmla="*/ 0 h 3"/>
                  <a:gd name="T6" fmla="*/ 0 w 32"/>
                  <a:gd name="T7" fmla="*/ 12 h 3"/>
                  <a:gd name="T8" fmla="*/ 0 w 32"/>
                  <a:gd name="T9" fmla="*/ 37 h 3"/>
                  <a:gd name="T10" fmla="*/ 418 w 32"/>
                  <a:gd name="T11" fmla="*/ 37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
                    <a:moveTo>
                      <a:pt x="31" y="3"/>
                    </a:moveTo>
                    <a:cubicBezTo>
                      <a:pt x="32" y="1"/>
                      <a:pt x="32" y="2"/>
                      <a:pt x="32" y="0"/>
                    </a:cubicBezTo>
                    <a:cubicBezTo>
                      <a:pt x="0" y="0"/>
                      <a:pt x="0" y="0"/>
                      <a:pt x="0" y="0"/>
                    </a:cubicBezTo>
                    <a:cubicBezTo>
                      <a:pt x="0" y="2"/>
                      <a:pt x="0" y="0"/>
                      <a:pt x="0" y="1"/>
                    </a:cubicBezTo>
                    <a:cubicBezTo>
                      <a:pt x="0" y="2"/>
                      <a:pt x="0" y="3"/>
                      <a:pt x="0" y="3"/>
                    </a:cubicBezTo>
                    <a:lnTo>
                      <a:pt x="31"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910" name="Picture 3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 y="3048"/>
                <a:ext cx="36" cy="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11" name="Freeform 394"/>
              <p:cNvSpPr>
                <a:spLocks/>
              </p:cNvSpPr>
              <p:nvPr/>
            </p:nvSpPr>
            <p:spPr bwMode="auto">
              <a:xfrm>
                <a:off x="1563" y="2875"/>
                <a:ext cx="83" cy="7"/>
              </a:xfrm>
              <a:custGeom>
                <a:avLst/>
                <a:gdLst>
                  <a:gd name="T0" fmla="*/ 439 w 35"/>
                  <a:gd name="T1" fmla="*/ 37 h 3"/>
                  <a:gd name="T2" fmla="*/ 467 w 35"/>
                  <a:gd name="T3" fmla="*/ 0 h 3"/>
                  <a:gd name="T4" fmla="*/ 28 w 35"/>
                  <a:gd name="T5" fmla="*/ 0 h 3"/>
                  <a:gd name="T6" fmla="*/ 0 w 35"/>
                  <a:gd name="T7" fmla="*/ 37 h 3"/>
                  <a:gd name="T8" fmla="*/ 439 w 35"/>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
                    <a:moveTo>
                      <a:pt x="33" y="3"/>
                    </a:moveTo>
                    <a:cubicBezTo>
                      <a:pt x="34" y="1"/>
                      <a:pt x="34" y="2"/>
                      <a:pt x="35" y="0"/>
                    </a:cubicBezTo>
                    <a:cubicBezTo>
                      <a:pt x="2" y="0"/>
                      <a:pt x="2" y="0"/>
                      <a:pt x="2" y="0"/>
                    </a:cubicBezTo>
                    <a:cubicBezTo>
                      <a:pt x="1" y="2"/>
                      <a:pt x="1" y="1"/>
                      <a:pt x="0" y="3"/>
                    </a:cubicBezTo>
                    <a:lnTo>
                      <a:pt x="33"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75" name="Freeform 395"/>
              <p:cNvSpPr>
                <a:spLocks/>
              </p:cNvSpPr>
              <p:nvPr/>
            </p:nvSpPr>
            <p:spPr bwMode="auto">
              <a:xfrm>
                <a:off x="1509" y="2649"/>
                <a:ext cx="2739" cy="512"/>
              </a:xfrm>
              <a:custGeom>
                <a:avLst/>
                <a:gdLst>
                  <a:gd name="T0" fmla="*/ 97 w 1157"/>
                  <a:gd name="T1" fmla="*/ 216 h 216"/>
                  <a:gd name="T2" fmla="*/ 91 w 1157"/>
                  <a:gd name="T3" fmla="*/ 216 h 216"/>
                  <a:gd name="T4" fmla="*/ 0 w 1157"/>
                  <a:gd name="T5" fmla="*/ 115 h 216"/>
                  <a:gd name="T6" fmla="*/ 0 w 1157"/>
                  <a:gd name="T7" fmla="*/ 103 h 216"/>
                  <a:gd name="T8" fmla="*/ 30 w 1157"/>
                  <a:gd name="T9" fmla="*/ 32 h 216"/>
                  <a:gd name="T10" fmla="*/ 97 w 1157"/>
                  <a:gd name="T11" fmla="*/ 1 h 216"/>
                  <a:gd name="T12" fmla="*/ 123 w 1157"/>
                  <a:gd name="T13" fmla="*/ 10 h 216"/>
                  <a:gd name="T14" fmla="*/ 133 w 1157"/>
                  <a:gd name="T15" fmla="*/ 13 h 216"/>
                  <a:gd name="T16" fmla="*/ 133 w 1157"/>
                  <a:gd name="T17" fmla="*/ 13 h 216"/>
                  <a:gd name="T18" fmla="*/ 134 w 1157"/>
                  <a:gd name="T19" fmla="*/ 13 h 216"/>
                  <a:gd name="T20" fmla="*/ 146 w 1157"/>
                  <a:gd name="T21" fmla="*/ 10 h 216"/>
                  <a:gd name="T22" fmla="*/ 165 w 1157"/>
                  <a:gd name="T23" fmla="*/ 2 h 216"/>
                  <a:gd name="T24" fmla="*/ 1155 w 1157"/>
                  <a:gd name="T25" fmla="*/ 3 h 216"/>
                  <a:gd name="T26" fmla="*/ 1119 w 1157"/>
                  <a:gd name="T27" fmla="*/ 25 h 216"/>
                  <a:gd name="T28" fmla="*/ 164 w 1157"/>
                  <a:gd name="T29" fmla="*/ 25 h 216"/>
                  <a:gd name="T30" fmla="*/ 150 w 1157"/>
                  <a:gd name="T31" fmla="*/ 29 h 216"/>
                  <a:gd name="T32" fmla="*/ 133 w 1157"/>
                  <a:gd name="T33" fmla="*/ 33 h 216"/>
                  <a:gd name="T34" fmla="*/ 116 w 1157"/>
                  <a:gd name="T35" fmla="*/ 29 h 216"/>
                  <a:gd name="T36" fmla="*/ 98 w 1157"/>
                  <a:gd name="T37" fmla="*/ 25 h 216"/>
                  <a:gd name="T38" fmla="*/ 98 w 1157"/>
                  <a:gd name="T39" fmla="*/ 25 h 216"/>
                  <a:gd name="T40" fmla="*/ 98 w 1157"/>
                  <a:gd name="T41" fmla="*/ 25 h 216"/>
                  <a:gd name="T42" fmla="*/ 58 w 1157"/>
                  <a:gd name="T43" fmla="*/ 47 h 216"/>
                  <a:gd name="T44" fmla="*/ 33 w 1157"/>
                  <a:gd name="T45" fmla="*/ 103 h 216"/>
                  <a:gd name="T46" fmla="*/ 33 w 1157"/>
                  <a:gd name="T47" fmla="*/ 115 h 216"/>
                  <a:gd name="T48" fmla="*/ 100 w 1157"/>
                  <a:gd name="T49" fmla="*/ 193 h 216"/>
                  <a:gd name="T50" fmla="*/ 120 w 1157"/>
                  <a:gd name="T51" fmla="*/ 190 h 216"/>
                  <a:gd name="T52" fmla="*/ 135 w 1157"/>
                  <a:gd name="T53" fmla="*/ 186 h 216"/>
                  <a:gd name="T54" fmla="*/ 151 w 1157"/>
                  <a:gd name="T55" fmla="*/ 191 h 216"/>
                  <a:gd name="T56" fmla="*/ 158 w 1157"/>
                  <a:gd name="T57" fmla="*/ 193 h 216"/>
                  <a:gd name="T58" fmla="*/ 1114 w 1157"/>
                  <a:gd name="T59" fmla="*/ 192 h 216"/>
                  <a:gd name="T60" fmla="*/ 1157 w 1157"/>
                  <a:gd name="T61" fmla="*/ 216 h 216"/>
                  <a:gd name="T62" fmla="*/ 158 w 1157"/>
                  <a:gd name="T63" fmla="*/ 216 h 216"/>
                  <a:gd name="T64" fmla="*/ 142 w 1157"/>
                  <a:gd name="T65" fmla="*/ 208 h 216"/>
                  <a:gd name="T66" fmla="*/ 134 w 1157"/>
                  <a:gd name="T67" fmla="*/ 206 h 216"/>
                  <a:gd name="T68" fmla="*/ 126 w 1157"/>
                  <a:gd name="T69" fmla="*/ 207 h 216"/>
                  <a:gd name="T70" fmla="*/ 97 w 1157"/>
                  <a:gd name="T7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7" h="216">
                    <a:moveTo>
                      <a:pt x="97" y="216"/>
                    </a:moveTo>
                    <a:cubicBezTo>
                      <a:pt x="95" y="216"/>
                      <a:pt x="93" y="216"/>
                      <a:pt x="91" y="216"/>
                    </a:cubicBezTo>
                    <a:cubicBezTo>
                      <a:pt x="54" y="215"/>
                      <a:pt x="0" y="165"/>
                      <a:pt x="0" y="115"/>
                    </a:cubicBezTo>
                    <a:cubicBezTo>
                      <a:pt x="0" y="103"/>
                      <a:pt x="0" y="103"/>
                      <a:pt x="0" y="103"/>
                    </a:cubicBezTo>
                    <a:cubicBezTo>
                      <a:pt x="0" y="71"/>
                      <a:pt x="19" y="43"/>
                      <a:pt x="30" y="32"/>
                    </a:cubicBezTo>
                    <a:cubicBezTo>
                      <a:pt x="46" y="16"/>
                      <a:pt x="82" y="1"/>
                      <a:pt x="97" y="1"/>
                    </a:cubicBezTo>
                    <a:cubicBezTo>
                      <a:pt x="111" y="0"/>
                      <a:pt x="118" y="7"/>
                      <a:pt x="123" y="10"/>
                    </a:cubicBezTo>
                    <a:cubicBezTo>
                      <a:pt x="126" y="11"/>
                      <a:pt x="129" y="13"/>
                      <a:pt x="133" y="13"/>
                    </a:cubicBezTo>
                    <a:cubicBezTo>
                      <a:pt x="133" y="13"/>
                      <a:pt x="133" y="13"/>
                      <a:pt x="133" y="13"/>
                    </a:cubicBezTo>
                    <a:cubicBezTo>
                      <a:pt x="134" y="13"/>
                      <a:pt x="134" y="13"/>
                      <a:pt x="134" y="13"/>
                    </a:cubicBezTo>
                    <a:cubicBezTo>
                      <a:pt x="137" y="13"/>
                      <a:pt x="142" y="12"/>
                      <a:pt x="146" y="10"/>
                    </a:cubicBezTo>
                    <a:cubicBezTo>
                      <a:pt x="152" y="8"/>
                      <a:pt x="153" y="1"/>
                      <a:pt x="165" y="2"/>
                    </a:cubicBezTo>
                    <a:cubicBezTo>
                      <a:pt x="175" y="2"/>
                      <a:pt x="997" y="4"/>
                      <a:pt x="1155" y="3"/>
                    </a:cubicBezTo>
                    <a:cubicBezTo>
                      <a:pt x="1155" y="3"/>
                      <a:pt x="1152" y="26"/>
                      <a:pt x="1119" y="25"/>
                    </a:cubicBezTo>
                    <a:cubicBezTo>
                      <a:pt x="1008" y="24"/>
                      <a:pt x="174" y="26"/>
                      <a:pt x="164" y="25"/>
                    </a:cubicBezTo>
                    <a:cubicBezTo>
                      <a:pt x="159" y="25"/>
                      <a:pt x="155" y="27"/>
                      <a:pt x="150" y="29"/>
                    </a:cubicBezTo>
                    <a:cubicBezTo>
                      <a:pt x="145" y="31"/>
                      <a:pt x="140" y="34"/>
                      <a:pt x="133" y="33"/>
                    </a:cubicBezTo>
                    <a:cubicBezTo>
                      <a:pt x="125" y="33"/>
                      <a:pt x="120" y="31"/>
                      <a:pt x="116" y="29"/>
                    </a:cubicBezTo>
                    <a:cubicBezTo>
                      <a:pt x="112" y="27"/>
                      <a:pt x="109" y="25"/>
                      <a:pt x="98" y="25"/>
                    </a:cubicBezTo>
                    <a:cubicBezTo>
                      <a:pt x="98" y="25"/>
                      <a:pt x="98" y="25"/>
                      <a:pt x="98" y="25"/>
                    </a:cubicBezTo>
                    <a:cubicBezTo>
                      <a:pt x="98" y="25"/>
                      <a:pt x="98" y="25"/>
                      <a:pt x="98" y="25"/>
                    </a:cubicBezTo>
                    <a:cubicBezTo>
                      <a:pt x="87" y="25"/>
                      <a:pt x="71" y="34"/>
                      <a:pt x="58" y="47"/>
                    </a:cubicBezTo>
                    <a:cubicBezTo>
                      <a:pt x="42" y="63"/>
                      <a:pt x="33" y="83"/>
                      <a:pt x="33" y="103"/>
                    </a:cubicBezTo>
                    <a:cubicBezTo>
                      <a:pt x="33" y="115"/>
                      <a:pt x="33" y="115"/>
                      <a:pt x="33" y="115"/>
                    </a:cubicBezTo>
                    <a:cubicBezTo>
                      <a:pt x="33" y="158"/>
                      <a:pt x="73" y="191"/>
                      <a:pt x="100" y="193"/>
                    </a:cubicBezTo>
                    <a:cubicBezTo>
                      <a:pt x="113" y="193"/>
                      <a:pt x="116" y="191"/>
                      <a:pt x="120" y="190"/>
                    </a:cubicBezTo>
                    <a:cubicBezTo>
                      <a:pt x="123" y="188"/>
                      <a:pt x="127" y="186"/>
                      <a:pt x="135" y="186"/>
                    </a:cubicBezTo>
                    <a:cubicBezTo>
                      <a:pt x="144" y="187"/>
                      <a:pt x="148" y="189"/>
                      <a:pt x="151" y="191"/>
                    </a:cubicBezTo>
                    <a:cubicBezTo>
                      <a:pt x="153" y="192"/>
                      <a:pt x="154" y="193"/>
                      <a:pt x="158" y="193"/>
                    </a:cubicBezTo>
                    <a:cubicBezTo>
                      <a:pt x="168" y="192"/>
                      <a:pt x="999" y="194"/>
                      <a:pt x="1114" y="192"/>
                    </a:cubicBezTo>
                    <a:cubicBezTo>
                      <a:pt x="1152" y="192"/>
                      <a:pt x="1157" y="216"/>
                      <a:pt x="1157" y="216"/>
                    </a:cubicBezTo>
                    <a:cubicBezTo>
                      <a:pt x="1153" y="216"/>
                      <a:pt x="171" y="216"/>
                      <a:pt x="158" y="216"/>
                    </a:cubicBezTo>
                    <a:cubicBezTo>
                      <a:pt x="151" y="216"/>
                      <a:pt x="146" y="210"/>
                      <a:pt x="142" y="208"/>
                    </a:cubicBezTo>
                    <a:cubicBezTo>
                      <a:pt x="140" y="207"/>
                      <a:pt x="139" y="206"/>
                      <a:pt x="134" y="206"/>
                    </a:cubicBezTo>
                    <a:cubicBezTo>
                      <a:pt x="130" y="206"/>
                      <a:pt x="128" y="206"/>
                      <a:pt x="126" y="207"/>
                    </a:cubicBezTo>
                    <a:cubicBezTo>
                      <a:pt x="121" y="210"/>
                      <a:pt x="108" y="216"/>
                      <a:pt x="97" y="216"/>
                    </a:cubicBezTo>
                    <a:close/>
                  </a:path>
                </a:pathLst>
              </a:custGeom>
              <a:gradFill>
                <a:gsLst>
                  <a:gs pos="100000">
                    <a:schemeClr val="accent4">
                      <a:lumMod val="75000"/>
                    </a:schemeClr>
                  </a:gs>
                  <a:gs pos="0">
                    <a:schemeClr val="accent4"/>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76" name="Freeform 396"/>
              <p:cNvSpPr>
                <a:spLocks/>
              </p:cNvSpPr>
              <p:nvPr/>
            </p:nvSpPr>
            <p:spPr bwMode="auto">
              <a:xfrm>
                <a:off x="1884" y="2652"/>
                <a:ext cx="2368" cy="20"/>
              </a:xfrm>
              <a:custGeom>
                <a:avLst/>
                <a:gdLst>
                  <a:gd name="T0" fmla="*/ 7 w 1000"/>
                  <a:gd name="T1" fmla="*/ 0 h 8"/>
                  <a:gd name="T2" fmla="*/ 994 w 1000"/>
                  <a:gd name="T3" fmla="*/ 2 h 8"/>
                  <a:gd name="T4" fmla="*/ 987 w 1000"/>
                  <a:gd name="T5" fmla="*/ 4 h 8"/>
                  <a:gd name="T6" fmla="*/ 6 w 1000"/>
                  <a:gd name="T7" fmla="*/ 3 h 8"/>
                  <a:gd name="T8" fmla="*/ 7 w 1000"/>
                  <a:gd name="T9" fmla="*/ 0 h 8"/>
                </a:gdLst>
                <a:ahLst/>
                <a:cxnLst>
                  <a:cxn ang="0">
                    <a:pos x="T0" y="T1"/>
                  </a:cxn>
                  <a:cxn ang="0">
                    <a:pos x="T2" y="T3"/>
                  </a:cxn>
                  <a:cxn ang="0">
                    <a:pos x="T4" y="T5"/>
                  </a:cxn>
                  <a:cxn ang="0">
                    <a:pos x="T6" y="T7"/>
                  </a:cxn>
                  <a:cxn ang="0">
                    <a:pos x="T8" y="T9"/>
                  </a:cxn>
                </a:cxnLst>
                <a:rect l="0" t="0" r="r" b="b"/>
                <a:pathLst>
                  <a:path w="1000" h="8">
                    <a:moveTo>
                      <a:pt x="7" y="0"/>
                    </a:moveTo>
                    <a:cubicBezTo>
                      <a:pt x="19" y="1"/>
                      <a:pt x="987" y="2"/>
                      <a:pt x="994" y="2"/>
                    </a:cubicBezTo>
                    <a:cubicBezTo>
                      <a:pt x="1000" y="2"/>
                      <a:pt x="994" y="4"/>
                      <a:pt x="987" y="4"/>
                    </a:cubicBezTo>
                    <a:cubicBezTo>
                      <a:pt x="770" y="6"/>
                      <a:pt x="183" y="8"/>
                      <a:pt x="6" y="3"/>
                    </a:cubicBezTo>
                    <a:cubicBezTo>
                      <a:pt x="3" y="1"/>
                      <a:pt x="0" y="1"/>
                      <a:pt x="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grpSp>
        <p:grpSp>
          <p:nvGrpSpPr>
            <p:cNvPr id="78863" name="Yellow book"/>
            <p:cNvGrpSpPr>
              <a:grpSpLocks noChangeAspect="1"/>
            </p:cNvGrpSpPr>
            <p:nvPr/>
          </p:nvGrpSpPr>
          <p:grpSpPr bwMode="auto">
            <a:xfrm>
              <a:off x="403956" y="2829491"/>
              <a:ext cx="2127830" cy="1858216"/>
              <a:chOff x="1509" y="1161"/>
              <a:chExt cx="2744" cy="2013"/>
            </a:xfrm>
          </p:grpSpPr>
          <p:sp>
            <p:nvSpPr>
              <p:cNvPr id="78864" name="AutoShape 371"/>
              <p:cNvSpPr>
                <a:spLocks noChangeAspect="1" noChangeArrowheads="1" noTextEdit="1"/>
              </p:cNvSpPr>
              <p:nvPr/>
            </p:nvSpPr>
            <p:spPr bwMode="auto">
              <a:xfrm>
                <a:off x="1509" y="1161"/>
                <a:ext cx="2742" cy="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79" name="Freeform 373"/>
              <p:cNvSpPr>
                <a:spLocks/>
              </p:cNvSpPr>
              <p:nvPr/>
            </p:nvSpPr>
            <p:spPr bwMode="auto">
              <a:xfrm>
                <a:off x="1547" y="2831"/>
                <a:ext cx="2683" cy="343"/>
              </a:xfrm>
              <a:custGeom>
                <a:avLst/>
                <a:gdLst>
                  <a:gd name="T0" fmla="*/ 196 w 1134"/>
                  <a:gd name="T1" fmla="*/ 0 h 145"/>
                  <a:gd name="T2" fmla="*/ 4 w 1134"/>
                  <a:gd name="T3" fmla="*/ 16 h 145"/>
                  <a:gd name="T4" fmla="*/ 0 w 1134"/>
                  <a:gd name="T5" fmla="*/ 41 h 145"/>
                  <a:gd name="T6" fmla="*/ 0 w 1134"/>
                  <a:gd name="T7" fmla="*/ 52 h 145"/>
                  <a:gd name="T8" fmla="*/ 88 w 1134"/>
                  <a:gd name="T9" fmla="*/ 145 h 145"/>
                  <a:gd name="T10" fmla="*/ 94 w 1134"/>
                  <a:gd name="T11" fmla="*/ 145 h 145"/>
                  <a:gd name="T12" fmla="*/ 1134 w 1134"/>
                  <a:gd name="T13" fmla="*/ 145 h 145"/>
                  <a:gd name="T14" fmla="*/ 1133 w 1134"/>
                  <a:gd name="T15" fmla="*/ 142 h 145"/>
                  <a:gd name="T16" fmla="*/ 1134 w 1134"/>
                  <a:gd name="T17" fmla="*/ 142 h 145"/>
                  <a:gd name="T18" fmla="*/ 1063 w 1134"/>
                  <a:gd name="T19" fmla="*/ 1 h 145"/>
                  <a:gd name="T20" fmla="*/ 221 w 1134"/>
                  <a:gd name="T21" fmla="*/ 0 h 145"/>
                  <a:gd name="T22" fmla="*/ 196 w 1134"/>
                  <a:gd name="T23"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4" h="145">
                    <a:moveTo>
                      <a:pt x="196" y="0"/>
                    </a:moveTo>
                    <a:cubicBezTo>
                      <a:pt x="141" y="0"/>
                      <a:pt x="9" y="1"/>
                      <a:pt x="4" y="16"/>
                    </a:cubicBezTo>
                    <a:cubicBezTo>
                      <a:pt x="1" y="23"/>
                      <a:pt x="0" y="32"/>
                      <a:pt x="0" y="41"/>
                    </a:cubicBezTo>
                    <a:cubicBezTo>
                      <a:pt x="0" y="52"/>
                      <a:pt x="0" y="52"/>
                      <a:pt x="0" y="52"/>
                    </a:cubicBezTo>
                    <a:cubicBezTo>
                      <a:pt x="0" y="98"/>
                      <a:pt x="52" y="144"/>
                      <a:pt x="88" y="145"/>
                    </a:cubicBezTo>
                    <a:cubicBezTo>
                      <a:pt x="90" y="145"/>
                      <a:pt x="92" y="145"/>
                      <a:pt x="94" y="145"/>
                    </a:cubicBezTo>
                    <a:cubicBezTo>
                      <a:pt x="105" y="145"/>
                      <a:pt x="1129" y="145"/>
                      <a:pt x="1134" y="145"/>
                    </a:cubicBezTo>
                    <a:cubicBezTo>
                      <a:pt x="1134" y="145"/>
                      <a:pt x="1134" y="144"/>
                      <a:pt x="1133" y="142"/>
                    </a:cubicBezTo>
                    <a:cubicBezTo>
                      <a:pt x="1133" y="142"/>
                      <a:pt x="1134" y="142"/>
                      <a:pt x="1134" y="142"/>
                    </a:cubicBezTo>
                    <a:cubicBezTo>
                      <a:pt x="1063" y="1"/>
                      <a:pt x="1063" y="1"/>
                      <a:pt x="1063" y="1"/>
                    </a:cubicBezTo>
                    <a:cubicBezTo>
                      <a:pt x="221" y="0"/>
                      <a:pt x="221" y="0"/>
                      <a:pt x="221" y="0"/>
                    </a:cubicBezTo>
                    <a:cubicBezTo>
                      <a:pt x="221" y="0"/>
                      <a:pt x="211" y="0"/>
                      <a:pt x="196" y="0"/>
                    </a:cubicBezTo>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80" name="Freeform 374"/>
              <p:cNvSpPr>
                <a:spLocks/>
              </p:cNvSpPr>
              <p:nvPr/>
            </p:nvSpPr>
            <p:spPr bwMode="auto">
              <a:xfrm>
                <a:off x="1721" y="2788"/>
                <a:ext cx="2527" cy="367"/>
              </a:xfrm>
              <a:custGeom>
                <a:avLst/>
                <a:gdLst>
                  <a:gd name="T0" fmla="*/ 71 w 1067"/>
                  <a:gd name="T1" fmla="*/ 7 h 155"/>
                  <a:gd name="T2" fmla="*/ 19 w 1067"/>
                  <a:gd name="T3" fmla="*/ 52 h 155"/>
                  <a:gd name="T4" fmla="*/ 1067 w 1067"/>
                  <a:gd name="T5" fmla="*/ 155 h 155"/>
                  <a:gd name="T6" fmla="*/ 995 w 1067"/>
                  <a:gd name="T7" fmla="*/ 1 h 155"/>
                  <a:gd name="T8" fmla="*/ 136 w 1067"/>
                  <a:gd name="T9" fmla="*/ 0 h 155"/>
                  <a:gd name="T10" fmla="*/ 71 w 1067"/>
                  <a:gd name="T11" fmla="*/ 7 h 155"/>
                </a:gdLst>
                <a:ahLst/>
                <a:cxnLst>
                  <a:cxn ang="0">
                    <a:pos x="T0" y="T1"/>
                  </a:cxn>
                  <a:cxn ang="0">
                    <a:pos x="T2" y="T3"/>
                  </a:cxn>
                  <a:cxn ang="0">
                    <a:pos x="T4" y="T5"/>
                  </a:cxn>
                  <a:cxn ang="0">
                    <a:pos x="T6" y="T7"/>
                  </a:cxn>
                  <a:cxn ang="0">
                    <a:pos x="T8" y="T9"/>
                  </a:cxn>
                  <a:cxn ang="0">
                    <a:pos x="T10" y="T11"/>
                  </a:cxn>
                </a:cxnLst>
                <a:rect l="0" t="0" r="r" b="b"/>
                <a:pathLst>
                  <a:path w="1067" h="155">
                    <a:moveTo>
                      <a:pt x="71" y="7"/>
                    </a:moveTo>
                    <a:cubicBezTo>
                      <a:pt x="51" y="15"/>
                      <a:pt x="31" y="32"/>
                      <a:pt x="19" y="52"/>
                    </a:cubicBezTo>
                    <a:cubicBezTo>
                      <a:pt x="0" y="87"/>
                      <a:pt x="1067" y="155"/>
                      <a:pt x="1067" y="155"/>
                    </a:cubicBezTo>
                    <a:cubicBezTo>
                      <a:pt x="995" y="1"/>
                      <a:pt x="995" y="1"/>
                      <a:pt x="995" y="1"/>
                    </a:cubicBezTo>
                    <a:cubicBezTo>
                      <a:pt x="136" y="0"/>
                      <a:pt x="136" y="0"/>
                      <a:pt x="136" y="0"/>
                    </a:cubicBezTo>
                    <a:cubicBezTo>
                      <a:pt x="136" y="0"/>
                      <a:pt x="92" y="0"/>
                      <a:pt x="71" y="7"/>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81" name="Freeform 375"/>
              <p:cNvSpPr>
                <a:spLocks/>
              </p:cNvSpPr>
              <p:nvPr/>
            </p:nvSpPr>
            <p:spPr bwMode="auto">
              <a:xfrm>
                <a:off x="1560" y="2677"/>
                <a:ext cx="2641" cy="444"/>
              </a:xfrm>
              <a:custGeom>
                <a:avLst/>
                <a:gdLst>
                  <a:gd name="T0" fmla="*/ 1102 w 1115"/>
                  <a:gd name="T1" fmla="*/ 0 h 188"/>
                  <a:gd name="T2" fmla="*/ 1115 w 1115"/>
                  <a:gd name="T3" fmla="*/ 187 h 188"/>
                  <a:gd name="T4" fmla="*/ 146 w 1115"/>
                  <a:gd name="T5" fmla="*/ 186 h 188"/>
                  <a:gd name="T6" fmla="*/ 110 w 1115"/>
                  <a:gd name="T7" fmla="*/ 187 h 188"/>
                  <a:gd name="T8" fmla="*/ 72 w 1115"/>
                  <a:gd name="T9" fmla="*/ 185 h 188"/>
                  <a:gd name="T10" fmla="*/ 0 w 1115"/>
                  <a:gd name="T11" fmla="*/ 105 h 188"/>
                  <a:gd name="T12" fmla="*/ 68 w 1115"/>
                  <a:gd name="T13" fmla="*/ 7 h 188"/>
                  <a:gd name="T14" fmla="*/ 1102 w 1115"/>
                  <a:gd name="T15" fmla="*/ 0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5" h="188">
                    <a:moveTo>
                      <a:pt x="1102" y="0"/>
                    </a:moveTo>
                    <a:cubicBezTo>
                      <a:pt x="1102" y="0"/>
                      <a:pt x="1052" y="127"/>
                      <a:pt x="1115" y="187"/>
                    </a:cubicBezTo>
                    <a:cubicBezTo>
                      <a:pt x="1115" y="187"/>
                      <a:pt x="290" y="188"/>
                      <a:pt x="146" y="186"/>
                    </a:cubicBezTo>
                    <a:cubicBezTo>
                      <a:pt x="130" y="186"/>
                      <a:pt x="124" y="186"/>
                      <a:pt x="110" y="187"/>
                    </a:cubicBezTo>
                    <a:cubicBezTo>
                      <a:pt x="96" y="187"/>
                      <a:pt x="74" y="185"/>
                      <a:pt x="72" y="185"/>
                    </a:cubicBezTo>
                    <a:cubicBezTo>
                      <a:pt x="53" y="181"/>
                      <a:pt x="0" y="154"/>
                      <a:pt x="0" y="105"/>
                    </a:cubicBezTo>
                    <a:cubicBezTo>
                      <a:pt x="0" y="56"/>
                      <a:pt x="24" y="14"/>
                      <a:pt x="68" y="7"/>
                    </a:cubicBezTo>
                    <a:cubicBezTo>
                      <a:pt x="112" y="0"/>
                      <a:pt x="1102" y="0"/>
                      <a:pt x="1102" y="0"/>
                    </a:cubicBezTo>
                    <a:close/>
                  </a:path>
                </a:pathLst>
              </a:custGeom>
              <a:gradFill>
                <a:gsLst>
                  <a:gs pos="99000">
                    <a:schemeClr val="accent2">
                      <a:lumMod val="60000"/>
                      <a:lumOff val="40000"/>
                    </a:schemeClr>
                  </a:gs>
                  <a:gs pos="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82" name="Freeform 376"/>
              <p:cNvSpPr>
                <a:spLocks/>
              </p:cNvSpPr>
              <p:nvPr/>
            </p:nvSpPr>
            <p:spPr bwMode="auto">
              <a:xfrm>
                <a:off x="1545" y="2217"/>
                <a:ext cx="2701" cy="655"/>
              </a:xfrm>
              <a:custGeom>
                <a:avLst/>
                <a:gdLst>
                  <a:gd name="T0" fmla="*/ 1048 w 1141"/>
                  <a:gd name="T1" fmla="*/ 0 h 277"/>
                  <a:gd name="T2" fmla="*/ 199 w 1141"/>
                  <a:gd name="T3" fmla="*/ 0 h 277"/>
                  <a:gd name="T4" fmla="*/ 185 w 1141"/>
                  <a:gd name="T5" fmla="*/ 7 h 277"/>
                  <a:gd name="T6" fmla="*/ 176 w 1141"/>
                  <a:gd name="T7" fmla="*/ 9 h 277"/>
                  <a:gd name="T8" fmla="*/ 175 w 1141"/>
                  <a:gd name="T9" fmla="*/ 9 h 277"/>
                  <a:gd name="T10" fmla="*/ 175 w 1141"/>
                  <a:gd name="T11" fmla="*/ 9 h 277"/>
                  <a:gd name="T12" fmla="*/ 168 w 1141"/>
                  <a:gd name="T13" fmla="*/ 6 h 277"/>
                  <a:gd name="T14" fmla="*/ 149 w 1141"/>
                  <a:gd name="T15" fmla="*/ 0 h 277"/>
                  <a:gd name="T16" fmla="*/ 111 w 1141"/>
                  <a:gd name="T17" fmla="*/ 20 h 277"/>
                  <a:gd name="T18" fmla="*/ 101 w 1141"/>
                  <a:gd name="T19" fmla="*/ 32 h 277"/>
                  <a:gd name="T20" fmla="*/ 92 w 1141"/>
                  <a:gd name="T21" fmla="*/ 45 h 277"/>
                  <a:gd name="T22" fmla="*/ 32 w 1141"/>
                  <a:gd name="T23" fmla="*/ 181 h 277"/>
                  <a:gd name="T24" fmla="*/ 0 w 1141"/>
                  <a:gd name="T25" fmla="*/ 277 h 277"/>
                  <a:gd name="T26" fmla="*/ 93 w 1141"/>
                  <a:gd name="T27" fmla="*/ 197 h 277"/>
                  <a:gd name="T28" fmla="*/ 1141 w 1141"/>
                  <a:gd name="T29" fmla="*/ 186 h 277"/>
                  <a:gd name="T30" fmla="*/ 1048 w 1141"/>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1" h="277">
                    <a:moveTo>
                      <a:pt x="1048" y="0"/>
                    </a:moveTo>
                    <a:cubicBezTo>
                      <a:pt x="929" y="0"/>
                      <a:pt x="207" y="0"/>
                      <a:pt x="199" y="0"/>
                    </a:cubicBezTo>
                    <a:cubicBezTo>
                      <a:pt x="190" y="0"/>
                      <a:pt x="189" y="5"/>
                      <a:pt x="185" y="7"/>
                    </a:cubicBezTo>
                    <a:cubicBezTo>
                      <a:pt x="182" y="8"/>
                      <a:pt x="178" y="9"/>
                      <a:pt x="176" y="9"/>
                    </a:cubicBezTo>
                    <a:cubicBezTo>
                      <a:pt x="175" y="9"/>
                      <a:pt x="175" y="9"/>
                      <a:pt x="175" y="9"/>
                    </a:cubicBezTo>
                    <a:cubicBezTo>
                      <a:pt x="175" y="9"/>
                      <a:pt x="175" y="9"/>
                      <a:pt x="175" y="9"/>
                    </a:cubicBezTo>
                    <a:cubicBezTo>
                      <a:pt x="172" y="9"/>
                      <a:pt x="170" y="7"/>
                      <a:pt x="168" y="6"/>
                    </a:cubicBezTo>
                    <a:cubicBezTo>
                      <a:pt x="164" y="4"/>
                      <a:pt x="160" y="0"/>
                      <a:pt x="149" y="0"/>
                    </a:cubicBezTo>
                    <a:cubicBezTo>
                      <a:pt x="137" y="0"/>
                      <a:pt x="123" y="8"/>
                      <a:pt x="111" y="20"/>
                    </a:cubicBezTo>
                    <a:cubicBezTo>
                      <a:pt x="108" y="23"/>
                      <a:pt x="104" y="27"/>
                      <a:pt x="101" y="32"/>
                    </a:cubicBezTo>
                    <a:cubicBezTo>
                      <a:pt x="98" y="36"/>
                      <a:pt x="95" y="40"/>
                      <a:pt x="92" y="45"/>
                    </a:cubicBezTo>
                    <a:cubicBezTo>
                      <a:pt x="72" y="80"/>
                      <a:pt x="44" y="159"/>
                      <a:pt x="32" y="181"/>
                    </a:cubicBezTo>
                    <a:cubicBezTo>
                      <a:pt x="10" y="219"/>
                      <a:pt x="0" y="248"/>
                      <a:pt x="0" y="277"/>
                    </a:cubicBezTo>
                    <a:cubicBezTo>
                      <a:pt x="0" y="277"/>
                      <a:pt x="34" y="196"/>
                      <a:pt x="93" y="197"/>
                    </a:cubicBezTo>
                    <a:cubicBezTo>
                      <a:pt x="152" y="199"/>
                      <a:pt x="1141" y="186"/>
                      <a:pt x="1141" y="186"/>
                    </a:cubicBezTo>
                    <a:lnTo>
                      <a:pt x="1048" y="0"/>
                    </a:lnTo>
                    <a:close/>
                  </a:path>
                </a:pathLst>
              </a:custGeom>
              <a:gradFill flip="none" rotWithShape="1">
                <a:gsLst>
                  <a:gs pos="19000">
                    <a:schemeClr val="bg2">
                      <a:lumMod val="60000"/>
                      <a:lumOff val="40000"/>
                    </a:schemeClr>
                  </a:gs>
                  <a:gs pos="100000">
                    <a:schemeClr val="bg2">
                      <a:lumMod val="84000"/>
                    </a:schemeClr>
                  </a:gs>
                  <a:gs pos="0">
                    <a:schemeClr val="bg2">
                      <a:lumMod val="75000"/>
                    </a:schemeClr>
                  </a:gs>
                </a:gsLst>
                <a:lin ang="9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869" name="Freeform 377"/>
              <p:cNvSpPr>
                <a:spLocks/>
              </p:cNvSpPr>
              <p:nvPr/>
            </p:nvSpPr>
            <p:spPr bwMode="auto">
              <a:xfrm>
                <a:off x="1596" y="2825"/>
                <a:ext cx="2537" cy="7"/>
              </a:xfrm>
              <a:custGeom>
                <a:avLst/>
                <a:gdLst>
                  <a:gd name="T0" fmla="*/ 14237 w 1071"/>
                  <a:gd name="T1" fmla="*/ 37 h 3"/>
                  <a:gd name="T2" fmla="*/ 14237 w 1071"/>
                  <a:gd name="T3" fmla="*/ 0 h 3"/>
                  <a:gd name="T4" fmla="*/ 28 w 1071"/>
                  <a:gd name="T5" fmla="*/ 0 h 3"/>
                  <a:gd name="T6" fmla="*/ 0 w 1071"/>
                  <a:gd name="T7" fmla="*/ 37 h 3"/>
                  <a:gd name="T8" fmla="*/ 14237 w 1071"/>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1" h="3">
                    <a:moveTo>
                      <a:pt x="1071" y="3"/>
                    </a:moveTo>
                    <a:cubicBezTo>
                      <a:pt x="1071" y="1"/>
                      <a:pt x="1071" y="2"/>
                      <a:pt x="1071" y="0"/>
                    </a:cubicBezTo>
                    <a:cubicBezTo>
                      <a:pt x="2" y="0"/>
                      <a:pt x="2" y="0"/>
                      <a:pt x="2" y="0"/>
                    </a:cubicBezTo>
                    <a:cubicBezTo>
                      <a:pt x="1" y="2"/>
                      <a:pt x="1" y="1"/>
                      <a:pt x="0" y="3"/>
                    </a:cubicBezTo>
                    <a:lnTo>
                      <a:pt x="1071"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0" name="Freeform 378"/>
              <p:cNvSpPr>
                <a:spLocks/>
              </p:cNvSpPr>
              <p:nvPr/>
            </p:nvSpPr>
            <p:spPr bwMode="auto">
              <a:xfrm>
                <a:off x="1594" y="2773"/>
                <a:ext cx="2550" cy="12"/>
              </a:xfrm>
              <a:custGeom>
                <a:avLst/>
                <a:gdLst>
                  <a:gd name="T0" fmla="*/ 14268 w 1077"/>
                  <a:gd name="T1" fmla="*/ 70 h 5"/>
                  <a:gd name="T2" fmla="*/ 14296 w 1077"/>
                  <a:gd name="T3" fmla="*/ 12 h 5"/>
                  <a:gd name="T4" fmla="*/ 50 w 1077"/>
                  <a:gd name="T5" fmla="*/ 29 h 5"/>
                  <a:gd name="T6" fmla="*/ 40 w 1077"/>
                  <a:gd name="T7" fmla="*/ 0 h 5"/>
                  <a:gd name="T8" fmla="*/ 0 w 1077"/>
                  <a:gd name="T9" fmla="*/ 70 h 5"/>
                  <a:gd name="T10" fmla="*/ 14268 w 1077"/>
                  <a:gd name="T11" fmla="*/ 7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7" h="5">
                    <a:moveTo>
                      <a:pt x="1075" y="5"/>
                    </a:moveTo>
                    <a:cubicBezTo>
                      <a:pt x="1076" y="3"/>
                      <a:pt x="1076" y="3"/>
                      <a:pt x="1077" y="1"/>
                    </a:cubicBezTo>
                    <a:cubicBezTo>
                      <a:pt x="4" y="2"/>
                      <a:pt x="4" y="2"/>
                      <a:pt x="4" y="2"/>
                    </a:cubicBezTo>
                    <a:cubicBezTo>
                      <a:pt x="3" y="2"/>
                      <a:pt x="3" y="0"/>
                      <a:pt x="3" y="0"/>
                    </a:cubicBezTo>
                    <a:cubicBezTo>
                      <a:pt x="2" y="2"/>
                      <a:pt x="1" y="4"/>
                      <a:pt x="0" y="5"/>
                    </a:cubicBezTo>
                    <a:lnTo>
                      <a:pt x="1075" y="5"/>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1" name="Freeform 379"/>
              <p:cNvSpPr>
                <a:spLocks/>
              </p:cNvSpPr>
              <p:nvPr/>
            </p:nvSpPr>
            <p:spPr bwMode="auto">
              <a:xfrm>
                <a:off x="1563" y="2875"/>
                <a:ext cx="2565" cy="7"/>
              </a:xfrm>
              <a:custGeom>
                <a:avLst/>
                <a:gdLst>
                  <a:gd name="T0" fmla="*/ 14388 w 1083"/>
                  <a:gd name="T1" fmla="*/ 37 h 3"/>
                  <a:gd name="T2" fmla="*/ 14388 w 1083"/>
                  <a:gd name="T3" fmla="*/ 0 h 3"/>
                  <a:gd name="T4" fmla="*/ 28 w 1083"/>
                  <a:gd name="T5" fmla="*/ 0 h 3"/>
                  <a:gd name="T6" fmla="*/ 0 w 1083"/>
                  <a:gd name="T7" fmla="*/ 37 h 3"/>
                  <a:gd name="T8" fmla="*/ 14388 w 1083"/>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3" h="3">
                    <a:moveTo>
                      <a:pt x="1083" y="3"/>
                    </a:moveTo>
                    <a:cubicBezTo>
                      <a:pt x="1083" y="1"/>
                      <a:pt x="1083" y="2"/>
                      <a:pt x="1083" y="0"/>
                    </a:cubicBezTo>
                    <a:cubicBezTo>
                      <a:pt x="2" y="0"/>
                      <a:pt x="2" y="0"/>
                      <a:pt x="2" y="0"/>
                    </a:cubicBezTo>
                    <a:cubicBezTo>
                      <a:pt x="1" y="2"/>
                      <a:pt x="1" y="1"/>
                      <a:pt x="0" y="3"/>
                    </a:cubicBezTo>
                    <a:lnTo>
                      <a:pt x="1083"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2" name="Freeform 380"/>
              <p:cNvSpPr>
                <a:spLocks/>
              </p:cNvSpPr>
              <p:nvPr/>
            </p:nvSpPr>
            <p:spPr bwMode="auto">
              <a:xfrm>
                <a:off x="1641" y="3064"/>
                <a:ext cx="2522" cy="10"/>
              </a:xfrm>
              <a:custGeom>
                <a:avLst/>
                <a:gdLst>
                  <a:gd name="T0" fmla="*/ 14142 w 1065"/>
                  <a:gd name="T1" fmla="*/ 63 h 4"/>
                  <a:gd name="T2" fmla="*/ 14104 w 1065"/>
                  <a:gd name="T3" fmla="*/ 0 h 4"/>
                  <a:gd name="T4" fmla="*/ 0 w 1065"/>
                  <a:gd name="T5" fmla="*/ 20 h 4"/>
                  <a:gd name="T6" fmla="*/ 40 w 1065"/>
                  <a:gd name="T7" fmla="*/ 63 h 4"/>
                  <a:gd name="T8" fmla="*/ 14142 w 1065"/>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5" h="4">
                    <a:moveTo>
                      <a:pt x="1065" y="4"/>
                    </a:moveTo>
                    <a:cubicBezTo>
                      <a:pt x="1064" y="2"/>
                      <a:pt x="1063" y="2"/>
                      <a:pt x="1062" y="0"/>
                    </a:cubicBezTo>
                    <a:cubicBezTo>
                      <a:pt x="0" y="1"/>
                      <a:pt x="0" y="1"/>
                      <a:pt x="0" y="1"/>
                    </a:cubicBezTo>
                    <a:cubicBezTo>
                      <a:pt x="2" y="3"/>
                      <a:pt x="0" y="2"/>
                      <a:pt x="3" y="4"/>
                    </a:cubicBezTo>
                    <a:lnTo>
                      <a:pt x="1065"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3" name="Freeform 381"/>
              <p:cNvSpPr>
                <a:spLocks/>
              </p:cNvSpPr>
              <p:nvPr/>
            </p:nvSpPr>
            <p:spPr bwMode="auto">
              <a:xfrm>
                <a:off x="1589" y="2969"/>
                <a:ext cx="2539" cy="10"/>
              </a:xfrm>
              <a:custGeom>
                <a:avLst/>
                <a:gdLst>
                  <a:gd name="T0" fmla="*/ 28 w 1072"/>
                  <a:gd name="T1" fmla="*/ 63 h 4"/>
                  <a:gd name="T2" fmla="*/ 14244 w 1072"/>
                  <a:gd name="T3" fmla="*/ 63 h 4"/>
                  <a:gd name="T4" fmla="*/ 14244 w 1072"/>
                  <a:gd name="T5" fmla="*/ 0 h 4"/>
                  <a:gd name="T6" fmla="*/ 0 w 1072"/>
                  <a:gd name="T7" fmla="*/ 0 h 4"/>
                  <a:gd name="T8" fmla="*/ 28 w 1072"/>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2" y="4"/>
                    </a:moveTo>
                    <a:cubicBezTo>
                      <a:pt x="1072" y="4"/>
                      <a:pt x="1072" y="4"/>
                      <a:pt x="1072" y="4"/>
                    </a:cubicBezTo>
                    <a:cubicBezTo>
                      <a:pt x="1072" y="1"/>
                      <a:pt x="1072" y="2"/>
                      <a:pt x="1072" y="0"/>
                    </a:cubicBezTo>
                    <a:cubicBezTo>
                      <a:pt x="0" y="0"/>
                      <a:pt x="0" y="0"/>
                      <a:pt x="0" y="0"/>
                    </a:cubicBezTo>
                    <a:cubicBezTo>
                      <a:pt x="1" y="2"/>
                      <a:pt x="1" y="1"/>
                      <a:pt x="2" y="4"/>
                    </a:cubicBez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4" name="Freeform 382"/>
              <p:cNvSpPr>
                <a:spLocks/>
              </p:cNvSpPr>
              <p:nvPr/>
            </p:nvSpPr>
            <p:spPr bwMode="auto">
              <a:xfrm>
                <a:off x="1587" y="2920"/>
                <a:ext cx="2538" cy="9"/>
              </a:xfrm>
              <a:custGeom>
                <a:avLst/>
                <a:gdLst>
                  <a:gd name="T0" fmla="*/ 14227 w 1072"/>
                  <a:gd name="T1" fmla="*/ 45 h 4"/>
                  <a:gd name="T2" fmla="*/ 14227 w 1072"/>
                  <a:gd name="T3" fmla="*/ 0 h 4"/>
                  <a:gd name="T4" fmla="*/ 0 w 1072"/>
                  <a:gd name="T5" fmla="*/ 11 h 4"/>
                  <a:gd name="T6" fmla="*/ 0 w 1072"/>
                  <a:gd name="T7" fmla="*/ 45 h 4"/>
                  <a:gd name="T8" fmla="*/ 14227 w 1072"/>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1072" y="4"/>
                    </a:moveTo>
                    <a:cubicBezTo>
                      <a:pt x="1072" y="3"/>
                      <a:pt x="1072" y="1"/>
                      <a:pt x="1072" y="0"/>
                    </a:cubicBezTo>
                    <a:cubicBezTo>
                      <a:pt x="0" y="1"/>
                      <a:pt x="0" y="1"/>
                      <a:pt x="0" y="1"/>
                    </a:cubicBezTo>
                    <a:cubicBezTo>
                      <a:pt x="0" y="3"/>
                      <a:pt x="0" y="4"/>
                      <a:pt x="0" y="4"/>
                    </a:cubicBezTo>
                    <a:lnTo>
                      <a:pt x="1072"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5" name="Freeform 383"/>
              <p:cNvSpPr>
                <a:spLocks/>
              </p:cNvSpPr>
              <p:nvPr/>
            </p:nvSpPr>
            <p:spPr bwMode="auto">
              <a:xfrm>
                <a:off x="1613" y="3017"/>
                <a:ext cx="2524" cy="7"/>
              </a:xfrm>
              <a:custGeom>
                <a:avLst/>
                <a:gdLst>
                  <a:gd name="T0" fmla="*/ 14150 w 1066"/>
                  <a:gd name="T1" fmla="*/ 37 h 3"/>
                  <a:gd name="T2" fmla="*/ 14121 w 1066"/>
                  <a:gd name="T3" fmla="*/ 0 h 3"/>
                  <a:gd name="T4" fmla="*/ 0 w 1066"/>
                  <a:gd name="T5" fmla="*/ 0 h 3"/>
                  <a:gd name="T6" fmla="*/ 28 w 1066"/>
                  <a:gd name="T7" fmla="*/ 37 h 3"/>
                  <a:gd name="T8" fmla="*/ 14150 w 1066"/>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3">
                    <a:moveTo>
                      <a:pt x="1066" y="3"/>
                    </a:moveTo>
                    <a:cubicBezTo>
                      <a:pt x="1065" y="1"/>
                      <a:pt x="1065" y="2"/>
                      <a:pt x="1064" y="0"/>
                    </a:cubicBezTo>
                    <a:cubicBezTo>
                      <a:pt x="0" y="0"/>
                      <a:pt x="0" y="0"/>
                      <a:pt x="0" y="0"/>
                    </a:cubicBezTo>
                    <a:cubicBezTo>
                      <a:pt x="1" y="2"/>
                      <a:pt x="0" y="1"/>
                      <a:pt x="2" y="3"/>
                    </a:cubicBezTo>
                    <a:lnTo>
                      <a:pt x="1066"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0" name="Freeform 384"/>
              <p:cNvSpPr>
                <a:spLocks/>
              </p:cNvSpPr>
              <p:nvPr/>
            </p:nvSpPr>
            <p:spPr bwMode="auto">
              <a:xfrm>
                <a:off x="1759" y="2225"/>
                <a:ext cx="181" cy="449"/>
              </a:xfrm>
              <a:custGeom>
                <a:avLst/>
                <a:gdLst>
                  <a:gd name="T0" fmla="*/ 170 w 180"/>
                  <a:gd name="T1" fmla="*/ 0 h 448"/>
                  <a:gd name="T2" fmla="*/ 0 w 180"/>
                  <a:gd name="T3" fmla="*/ 429 h 448"/>
                  <a:gd name="T4" fmla="*/ 31 w 180"/>
                  <a:gd name="T5" fmla="*/ 448 h 448"/>
                  <a:gd name="T6" fmla="*/ 180 w 180"/>
                  <a:gd name="T7" fmla="*/ 5 h 448"/>
                  <a:gd name="T8" fmla="*/ 170 w 180"/>
                  <a:gd name="T9" fmla="*/ 0 h 448"/>
                </a:gdLst>
                <a:ahLst/>
                <a:cxnLst>
                  <a:cxn ang="0">
                    <a:pos x="T0" y="T1"/>
                  </a:cxn>
                  <a:cxn ang="0">
                    <a:pos x="T2" y="T3"/>
                  </a:cxn>
                  <a:cxn ang="0">
                    <a:pos x="T4" y="T5"/>
                  </a:cxn>
                  <a:cxn ang="0">
                    <a:pos x="T6" y="T7"/>
                  </a:cxn>
                  <a:cxn ang="0">
                    <a:pos x="T8" y="T9"/>
                  </a:cxn>
                </a:cxnLst>
                <a:rect l="0" t="0" r="r" b="b"/>
                <a:pathLst>
                  <a:path w="180" h="448">
                    <a:moveTo>
                      <a:pt x="170" y="0"/>
                    </a:moveTo>
                    <a:lnTo>
                      <a:pt x="0" y="429"/>
                    </a:lnTo>
                    <a:lnTo>
                      <a:pt x="31" y="448"/>
                    </a:lnTo>
                    <a:lnTo>
                      <a:pt x="180" y="5"/>
                    </a:lnTo>
                    <a:lnTo>
                      <a:pt x="170" y="0"/>
                    </a:lnTo>
                    <a:close/>
                  </a:path>
                </a:pathLst>
              </a:custGeom>
              <a:solidFill>
                <a:schemeClr val="bg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91" name="Freeform 385"/>
              <p:cNvSpPr>
                <a:spLocks/>
              </p:cNvSpPr>
              <p:nvPr/>
            </p:nvSpPr>
            <p:spPr bwMode="auto">
              <a:xfrm>
                <a:off x="1701" y="2217"/>
                <a:ext cx="205" cy="443"/>
              </a:xfrm>
              <a:custGeom>
                <a:avLst/>
                <a:gdLst>
                  <a:gd name="T0" fmla="*/ 196 w 206"/>
                  <a:gd name="T1" fmla="*/ 0 h 443"/>
                  <a:gd name="T2" fmla="*/ 0 w 206"/>
                  <a:gd name="T3" fmla="*/ 443 h 443"/>
                  <a:gd name="T4" fmla="*/ 33 w 206"/>
                  <a:gd name="T5" fmla="*/ 441 h 443"/>
                  <a:gd name="T6" fmla="*/ 206 w 206"/>
                  <a:gd name="T7" fmla="*/ 2 h 443"/>
                  <a:gd name="T8" fmla="*/ 196 w 206"/>
                  <a:gd name="T9" fmla="*/ 0 h 443"/>
                </a:gdLst>
                <a:ahLst/>
                <a:cxnLst>
                  <a:cxn ang="0">
                    <a:pos x="T0" y="T1"/>
                  </a:cxn>
                  <a:cxn ang="0">
                    <a:pos x="T2" y="T3"/>
                  </a:cxn>
                  <a:cxn ang="0">
                    <a:pos x="T4" y="T5"/>
                  </a:cxn>
                  <a:cxn ang="0">
                    <a:pos x="T6" y="T7"/>
                  </a:cxn>
                  <a:cxn ang="0">
                    <a:pos x="T8" y="T9"/>
                  </a:cxn>
                </a:cxnLst>
                <a:rect l="0" t="0" r="r" b="b"/>
                <a:pathLst>
                  <a:path w="206" h="443">
                    <a:moveTo>
                      <a:pt x="196" y="0"/>
                    </a:moveTo>
                    <a:lnTo>
                      <a:pt x="0" y="443"/>
                    </a:lnTo>
                    <a:lnTo>
                      <a:pt x="33" y="441"/>
                    </a:lnTo>
                    <a:lnTo>
                      <a:pt x="206" y="2"/>
                    </a:lnTo>
                    <a:lnTo>
                      <a:pt x="196" y="0"/>
                    </a:lnTo>
                    <a:close/>
                  </a:path>
                </a:pathLst>
              </a:custGeom>
              <a:solidFill>
                <a:schemeClr val="bg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92" name="Freeform 386"/>
              <p:cNvSpPr>
                <a:spLocks/>
              </p:cNvSpPr>
              <p:nvPr/>
            </p:nvSpPr>
            <p:spPr bwMode="auto">
              <a:xfrm>
                <a:off x="1860" y="2232"/>
                <a:ext cx="123" cy="439"/>
              </a:xfrm>
              <a:custGeom>
                <a:avLst/>
                <a:gdLst>
                  <a:gd name="T0" fmla="*/ 109 w 123"/>
                  <a:gd name="T1" fmla="*/ 5 h 439"/>
                  <a:gd name="T2" fmla="*/ 0 w 123"/>
                  <a:gd name="T3" fmla="*/ 439 h 439"/>
                  <a:gd name="T4" fmla="*/ 33 w 123"/>
                  <a:gd name="T5" fmla="*/ 429 h 439"/>
                  <a:gd name="T6" fmla="*/ 123 w 123"/>
                  <a:gd name="T7" fmla="*/ 0 h 439"/>
                  <a:gd name="T8" fmla="*/ 109 w 123"/>
                  <a:gd name="T9" fmla="*/ 5 h 439"/>
                </a:gdLst>
                <a:ahLst/>
                <a:cxnLst>
                  <a:cxn ang="0">
                    <a:pos x="T0" y="T1"/>
                  </a:cxn>
                  <a:cxn ang="0">
                    <a:pos x="T2" y="T3"/>
                  </a:cxn>
                  <a:cxn ang="0">
                    <a:pos x="T4" y="T5"/>
                  </a:cxn>
                  <a:cxn ang="0">
                    <a:pos x="T6" y="T7"/>
                  </a:cxn>
                  <a:cxn ang="0">
                    <a:pos x="T8" y="T9"/>
                  </a:cxn>
                </a:cxnLst>
                <a:rect l="0" t="0" r="r" b="b"/>
                <a:pathLst>
                  <a:path w="123" h="439">
                    <a:moveTo>
                      <a:pt x="109" y="5"/>
                    </a:moveTo>
                    <a:lnTo>
                      <a:pt x="0" y="439"/>
                    </a:lnTo>
                    <a:lnTo>
                      <a:pt x="33" y="429"/>
                    </a:lnTo>
                    <a:lnTo>
                      <a:pt x="123" y="0"/>
                    </a:lnTo>
                    <a:lnTo>
                      <a:pt x="109" y="5"/>
                    </a:lnTo>
                    <a:close/>
                  </a:path>
                </a:pathLst>
              </a:custGeom>
              <a:solidFill>
                <a:schemeClr val="bg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879" name="Freeform 387"/>
              <p:cNvSpPr>
                <a:spLocks/>
              </p:cNvSpPr>
              <p:nvPr/>
            </p:nvSpPr>
            <p:spPr bwMode="auto">
              <a:xfrm>
                <a:off x="1559" y="2676"/>
                <a:ext cx="2611" cy="391"/>
              </a:xfrm>
              <a:custGeom>
                <a:avLst/>
                <a:gdLst>
                  <a:gd name="T0" fmla="*/ 1340 w 1103"/>
                  <a:gd name="T1" fmla="*/ 467 h 165"/>
                  <a:gd name="T2" fmla="*/ 14497 w 1103"/>
                  <a:gd name="T3" fmla="*/ 427 h 165"/>
                  <a:gd name="T4" fmla="*/ 14632 w 1103"/>
                  <a:gd name="T5" fmla="*/ 0 h 165"/>
                  <a:gd name="T6" fmla="*/ 914 w 1103"/>
                  <a:gd name="T7" fmla="*/ 95 h 165"/>
                  <a:gd name="T8" fmla="*/ 12 w 1103"/>
                  <a:gd name="T9" fmla="*/ 1398 h 165"/>
                  <a:gd name="T10" fmla="*/ 357 w 1103"/>
                  <a:gd name="T11" fmla="*/ 2128 h 165"/>
                  <a:gd name="T12" fmla="*/ 516 w 1103"/>
                  <a:gd name="T13" fmla="*/ 2197 h 165"/>
                  <a:gd name="T14" fmla="*/ 1340 w 1103"/>
                  <a:gd name="T15" fmla="*/ 467 h 1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03" h="165">
                    <a:moveTo>
                      <a:pt x="101" y="35"/>
                    </a:moveTo>
                    <a:cubicBezTo>
                      <a:pt x="194" y="25"/>
                      <a:pt x="976" y="32"/>
                      <a:pt x="1093" y="32"/>
                    </a:cubicBezTo>
                    <a:cubicBezTo>
                      <a:pt x="1098" y="13"/>
                      <a:pt x="1103" y="0"/>
                      <a:pt x="1103" y="0"/>
                    </a:cubicBezTo>
                    <a:cubicBezTo>
                      <a:pt x="1103" y="0"/>
                      <a:pt x="113" y="0"/>
                      <a:pt x="69" y="7"/>
                    </a:cubicBezTo>
                    <a:cubicBezTo>
                      <a:pt x="25" y="14"/>
                      <a:pt x="1" y="56"/>
                      <a:pt x="1" y="105"/>
                    </a:cubicBezTo>
                    <a:cubicBezTo>
                      <a:pt x="1" y="128"/>
                      <a:pt x="13" y="147"/>
                      <a:pt x="27" y="160"/>
                    </a:cubicBezTo>
                    <a:cubicBezTo>
                      <a:pt x="31" y="162"/>
                      <a:pt x="35" y="163"/>
                      <a:pt x="39" y="165"/>
                    </a:cubicBezTo>
                    <a:cubicBezTo>
                      <a:pt x="39" y="165"/>
                      <a:pt x="0" y="46"/>
                      <a:pt x="101"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0" name="Freeform 388"/>
              <p:cNvSpPr>
                <a:spLocks/>
              </p:cNvSpPr>
              <p:nvPr/>
            </p:nvSpPr>
            <p:spPr bwMode="auto">
              <a:xfrm>
                <a:off x="1599" y="2825"/>
                <a:ext cx="69" cy="7"/>
              </a:xfrm>
              <a:custGeom>
                <a:avLst/>
                <a:gdLst>
                  <a:gd name="T0" fmla="*/ 362 w 29"/>
                  <a:gd name="T1" fmla="*/ 37 h 3"/>
                  <a:gd name="T2" fmla="*/ 390 w 29"/>
                  <a:gd name="T3" fmla="*/ 0 h 3"/>
                  <a:gd name="T4" fmla="*/ 12 w 29"/>
                  <a:gd name="T5" fmla="*/ 0 h 3"/>
                  <a:gd name="T6" fmla="*/ 0 w 29"/>
                  <a:gd name="T7" fmla="*/ 37 h 3"/>
                  <a:gd name="T8" fmla="*/ 362 w 2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27" y="3"/>
                    </a:moveTo>
                    <a:cubicBezTo>
                      <a:pt x="29" y="1"/>
                      <a:pt x="27" y="2"/>
                      <a:pt x="29" y="0"/>
                    </a:cubicBezTo>
                    <a:cubicBezTo>
                      <a:pt x="1" y="0"/>
                      <a:pt x="1" y="0"/>
                      <a:pt x="1" y="0"/>
                    </a:cubicBezTo>
                    <a:cubicBezTo>
                      <a:pt x="0" y="2"/>
                      <a:pt x="0" y="1"/>
                      <a:pt x="0" y="3"/>
                    </a:cubicBezTo>
                    <a:lnTo>
                      <a:pt x="2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1" name="Freeform 389"/>
              <p:cNvSpPr>
                <a:spLocks/>
              </p:cNvSpPr>
              <p:nvPr/>
            </p:nvSpPr>
            <p:spPr bwMode="auto">
              <a:xfrm>
                <a:off x="1623" y="2777"/>
                <a:ext cx="101" cy="8"/>
              </a:xfrm>
              <a:custGeom>
                <a:avLst/>
                <a:gdLst>
                  <a:gd name="T0" fmla="*/ 479 w 43"/>
                  <a:gd name="T1" fmla="*/ 56 h 3"/>
                  <a:gd name="T2" fmla="*/ 557 w 43"/>
                  <a:gd name="T3" fmla="*/ 0 h 3"/>
                  <a:gd name="T4" fmla="*/ 49 w 43"/>
                  <a:gd name="T5" fmla="*/ 0 h 3"/>
                  <a:gd name="T6" fmla="*/ 0 w 43"/>
                  <a:gd name="T7" fmla="*/ 56 h 3"/>
                  <a:gd name="T8" fmla="*/ 479 w 43"/>
                  <a:gd name="T9" fmla="*/ 5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
                    <a:moveTo>
                      <a:pt x="37" y="3"/>
                    </a:moveTo>
                    <a:cubicBezTo>
                      <a:pt x="40" y="3"/>
                      <a:pt x="39" y="3"/>
                      <a:pt x="43" y="0"/>
                    </a:cubicBezTo>
                    <a:cubicBezTo>
                      <a:pt x="4" y="0"/>
                      <a:pt x="4" y="0"/>
                      <a:pt x="4" y="0"/>
                    </a:cubicBezTo>
                    <a:cubicBezTo>
                      <a:pt x="3" y="0"/>
                      <a:pt x="1" y="2"/>
                      <a:pt x="0" y="3"/>
                    </a:cubicBezTo>
                    <a:lnTo>
                      <a:pt x="3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2" name="Freeform 390"/>
              <p:cNvSpPr>
                <a:spLocks/>
              </p:cNvSpPr>
              <p:nvPr/>
            </p:nvSpPr>
            <p:spPr bwMode="auto">
              <a:xfrm>
                <a:off x="1592" y="2969"/>
                <a:ext cx="42" cy="10"/>
              </a:xfrm>
              <a:custGeom>
                <a:avLst/>
                <a:gdLst>
                  <a:gd name="T0" fmla="*/ 28 w 18"/>
                  <a:gd name="T1" fmla="*/ 63 h 4"/>
                  <a:gd name="T2" fmla="*/ 229 w 18"/>
                  <a:gd name="T3" fmla="*/ 63 h 4"/>
                  <a:gd name="T4" fmla="*/ 229 w 18"/>
                  <a:gd name="T5" fmla="*/ 0 h 4"/>
                  <a:gd name="T6" fmla="*/ 0 w 18"/>
                  <a:gd name="T7" fmla="*/ 0 h 4"/>
                  <a:gd name="T8" fmla="*/ 28 w 18"/>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4">
                    <a:moveTo>
                      <a:pt x="2" y="4"/>
                    </a:moveTo>
                    <a:cubicBezTo>
                      <a:pt x="18" y="4"/>
                      <a:pt x="18" y="4"/>
                      <a:pt x="18" y="4"/>
                    </a:cubicBezTo>
                    <a:cubicBezTo>
                      <a:pt x="18" y="1"/>
                      <a:pt x="18" y="2"/>
                      <a:pt x="18" y="0"/>
                    </a:cubicBezTo>
                    <a:cubicBezTo>
                      <a:pt x="0" y="0"/>
                      <a:pt x="0" y="0"/>
                      <a:pt x="0" y="0"/>
                    </a:cubicBezTo>
                    <a:cubicBezTo>
                      <a:pt x="0" y="2"/>
                      <a:pt x="1" y="1"/>
                      <a:pt x="2" y="4"/>
                    </a:cubicBez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3" name="Freeform 391"/>
              <p:cNvSpPr>
                <a:spLocks/>
              </p:cNvSpPr>
              <p:nvPr/>
            </p:nvSpPr>
            <p:spPr bwMode="auto">
              <a:xfrm>
                <a:off x="1608" y="3017"/>
                <a:ext cx="33" cy="9"/>
              </a:xfrm>
              <a:custGeom>
                <a:avLst/>
                <a:gdLst>
                  <a:gd name="T0" fmla="*/ 184 w 14"/>
                  <a:gd name="T1" fmla="*/ 45 h 4"/>
                  <a:gd name="T2" fmla="*/ 156 w 14"/>
                  <a:gd name="T3" fmla="*/ 0 h 4"/>
                  <a:gd name="T4" fmla="*/ 0 w 14"/>
                  <a:gd name="T5" fmla="*/ 0 h 4"/>
                  <a:gd name="T6" fmla="*/ 50 w 14"/>
                  <a:gd name="T7" fmla="*/ 45 h 4"/>
                  <a:gd name="T8" fmla="*/ 184 w 14"/>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4">
                    <a:moveTo>
                      <a:pt x="14" y="4"/>
                    </a:moveTo>
                    <a:cubicBezTo>
                      <a:pt x="13" y="2"/>
                      <a:pt x="13" y="2"/>
                      <a:pt x="12" y="0"/>
                    </a:cubicBezTo>
                    <a:cubicBezTo>
                      <a:pt x="0" y="0"/>
                      <a:pt x="0" y="0"/>
                      <a:pt x="0" y="0"/>
                    </a:cubicBezTo>
                    <a:cubicBezTo>
                      <a:pt x="2" y="2"/>
                      <a:pt x="2" y="2"/>
                      <a:pt x="4" y="4"/>
                    </a:cubicBezTo>
                    <a:lnTo>
                      <a:pt x="14" y="4"/>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4" name="Freeform 392"/>
              <p:cNvSpPr>
                <a:spLocks/>
              </p:cNvSpPr>
              <p:nvPr/>
            </p:nvSpPr>
            <p:spPr bwMode="auto">
              <a:xfrm>
                <a:off x="1561" y="2922"/>
                <a:ext cx="76" cy="7"/>
              </a:xfrm>
              <a:custGeom>
                <a:avLst/>
                <a:gdLst>
                  <a:gd name="T0" fmla="*/ 418 w 32"/>
                  <a:gd name="T1" fmla="*/ 37 h 3"/>
                  <a:gd name="T2" fmla="*/ 430 w 32"/>
                  <a:gd name="T3" fmla="*/ 0 h 3"/>
                  <a:gd name="T4" fmla="*/ 0 w 32"/>
                  <a:gd name="T5" fmla="*/ 0 h 3"/>
                  <a:gd name="T6" fmla="*/ 0 w 32"/>
                  <a:gd name="T7" fmla="*/ 12 h 3"/>
                  <a:gd name="T8" fmla="*/ 0 w 32"/>
                  <a:gd name="T9" fmla="*/ 37 h 3"/>
                  <a:gd name="T10" fmla="*/ 418 w 32"/>
                  <a:gd name="T11" fmla="*/ 37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
                    <a:moveTo>
                      <a:pt x="31" y="3"/>
                    </a:moveTo>
                    <a:cubicBezTo>
                      <a:pt x="32" y="1"/>
                      <a:pt x="32" y="2"/>
                      <a:pt x="32" y="0"/>
                    </a:cubicBezTo>
                    <a:cubicBezTo>
                      <a:pt x="0" y="0"/>
                      <a:pt x="0" y="0"/>
                      <a:pt x="0" y="0"/>
                    </a:cubicBezTo>
                    <a:cubicBezTo>
                      <a:pt x="0" y="2"/>
                      <a:pt x="0" y="0"/>
                      <a:pt x="0" y="1"/>
                    </a:cubicBezTo>
                    <a:cubicBezTo>
                      <a:pt x="0" y="2"/>
                      <a:pt x="0" y="3"/>
                      <a:pt x="0" y="3"/>
                    </a:cubicBezTo>
                    <a:lnTo>
                      <a:pt x="31"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885" name="Picture 3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 y="3048"/>
                <a:ext cx="36" cy="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86" name="Freeform 394"/>
              <p:cNvSpPr>
                <a:spLocks/>
              </p:cNvSpPr>
              <p:nvPr/>
            </p:nvSpPr>
            <p:spPr bwMode="auto">
              <a:xfrm>
                <a:off x="1563" y="2875"/>
                <a:ext cx="83" cy="7"/>
              </a:xfrm>
              <a:custGeom>
                <a:avLst/>
                <a:gdLst>
                  <a:gd name="T0" fmla="*/ 439 w 35"/>
                  <a:gd name="T1" fmla="*/ 37 h 3"/>
                  <a:gd name="T2" fmla="*/ 467 w 35"/>
                  <a:gd name="T3" fmla="*/ 0 h 3"/>
                  <a:gd name="T4" fmla="*/ 28 w 35"/>
                  <a:gd name="T5" fmla="*/ 0 h 3"/>
                  <a:gd name="T6" fmla="*/ 0 w 35"/>
                  <a:gd name="T7" fmla="*/ 37 h 3"/>
                  <a:gd name="T8" fmla="*/ 439 w 35"/>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
                    <a:moveTo>
                      <a:pt x="33" y="3"/>
                    </a:moveTo>
                    <a:cubicBezTo>
                      <a:pt x="34" y="1"/>
                      <a:pt x="34" y="2"/>
                      <a:pt x="35" y="0"/>
                    </a:cubicBezTo>
                    <a:cubicBezTo>
                      <a:pt x="2" y="0"/>
                      <a:pt x="2" y="0"/>
                      <a:pt x="2" y="0"/>
                    </a:cubicBezTo>
                    <a:cubicBezTo>
                      <a:pt x="1" y="2"/>
                      <a:pt x="1" y="1"/>
                      <a:pt x="0" y="3"/>
                    </a:cubicBezTo>
                    <a:lnTo>
                      <a:pt x="33"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01" name="Freeform 395"/>
              <p:cNvSpPr>
                <a:spLocks/>
              </p:cNvSpPr>
              <p:nvPr/>
            </p:nvSpPr>
            <p:spPr bwMode="auto">
              <a:xfrm>
                <a:off x="1509" y="2650"/>
                <a:ext cx="2739" cy="512"/>
              </a:xfrm>
              <a:custGeom>
                <a:avLst/>
                <a:gdLst>
                  <a:gd name="T0" fmla="*/ 97 w 1157"/>
                  <a:gd name="T1" fmla="*/ 216 h 216"/>
                  <a:gd name="T2" fmla="*/ 91 w 1157"/>
                  <a:gd name="T3" fmla="*/ 216 h 216"/>
                  <a:gd name="T4" fmla="*/ 0 w 1157"/>
                  <a:gd name="T5" fmla="*/ 115 h 216"/>
                  <a:gd name="T6" fmla="*/ 0 w 1157"/>
                  <a:gd name="T7" fmla="*/ 103 h 216"/>
                  <a:gd name="T8" fmla="*/ 30 w 1157"/>
                  <a:gd name="T9" fmla="*/ 32 h 216"/>
                  <a:gd name="T10" fmla="*/ 97 w 1157"/>
                  <a:gd name="T11" fmla="*/ 1 h 216"/>
                  <a:gd name="T12" fmla="*/ 123 w 1157"/>
                  <a:gd name="T13" fmla="*/ 10 h 216"/>
                  <a:gd name="T14" fmla="*/ 133 w 1157"/>
                  <a:gd name="T15" fmla="*/ 13 h 216"/>
                  <a:gd name="T16" fmla="*/ 133 w 1157"/>
                  <a:gd name="T17" fmla="*/ 13 h 216"/>
                  <a:gd name="T18" fmla="*/ 134 w 1157"/>
                  <a:gd name="T19" fmla="*/ 13 h 216"/>
                  <a:gd name="T20" fmla="*/ 146 w 1157"/>
                  <a:gd name="T21" fmla="*/ 10 h 216"/>
                  <a:gd name="T22" fmla="*/ 165 w 1157"/>
                  <a:gd name="T23" fmla="*/ 2 h 216"/>
                  <a:gd name="T24" fmla="*/ 1155 w 1157"/>
                  <a:gd name="T25" fmla="*/ 3 h 216"/>
                  <a:gd name="T26" fmla="*/ 1119 w 1157"/>
                  <a:gd name="T27" fmla="*/ 25 h 216"/>
                  <a:gd name="T28" fmla="*/ 164 w 1157"/>
                  <a:gd name="T29" fmla="*/ 25 h 216"/>
                  <a:gd name="T30" fmla="*/ 150 w 1157"/>
                  <a:gd name="T31" fmla="*/ 29 h 216"/>
                  <a:gd name="T32" fmla="*/ 133 w 1157"/>
                  <a:gd name="T33" fmla="*/ 33 h 216"/>
                  <a:gd name="T34" fmla="*/ 116 w 1157"/>
                  <a:gd name="T35" fmla="*/ 29 h 216"/>
                  <a:gd name="T36" fmla="*/ 98 w 1157"/>
                  <a:gd name="T37" fmla="*/ 25 h 216"/>
                  <a:gd name="T38" fmla="*/ 98 w 1157"/>
                  <a:gd name="T39" fmla="*/ 25 h 216"/>
                  <a:gd name="T40" fmla="*/ 98 w 1157"/>
                  <a:gd name="T41" fmla="*/ 25 h 216"/>
                  <a:gd name="T42" fmla="*/ 58 w 1157"/>
                  <a:gd name="T43" fmla="*/ 47 h 216"/>
                  <a:gd name="T44" fmla="*/ 33 w 1157"/>
                  <a:gd name="T45" fmla="*/ 103 h 216"/>
                  <a:gd name="T46" fmla="*/ 33 w 1157"/>
                  <a:gd name="T47" fmla="*/ 115 h 216"/>
                  <a:gd name="T48" fmla="*/ 100 w 1157"/>
                  <a:gd name="T49" fmla="*/ 193 h 216"/>
                  <a:gd name="T50" fmla="*/ 120 w 1157"/>
                  <a:gd name="T51" fmla="*/ 190 h 216"/>
                  <a:gd name="T52" fmla="*/ 135 w 1157"/>
                  <a:gd name="T53" fmla="*/ 186 h 216"/>
                  <a:gd name="T54" fmla="*/ 151 w 1157"/>
                  <a:gd name="T55" fmla="*/ 191 h 216"/>
                  <a:gd name="T56" fmla="*/ 158 w 1157"/>
                  <a:gd name="T57" fmla="*/ 193 h 216"/>
                  <a:gd name="T58" fmla="*/ 1114 w 1157"/>
                  <a:gd name="T59" fmla="*/ 192 h 216"/>
                  <a:gd name="T60" fmla="*/ 1157 w 1157"/>
                  <a:gd name="T61" fmla="*/ 216 h 216"/>
                  <a:gd name="T62" fmla="*/ 158 w 1157"/>
                  <a:gd name="T63" fmla="*/ 216 h 216"/>
                  <a:gd name="T64" fmla="*/ 142 w 1157"/>
                  <a:gd name="T65" fmla="*/ 208 h 216"/>
                  <a:gd name="T66" fmla="*/ 134 w 1157"/>
                  <a:gd name="T67" fmla="*/ 206 h 216"/>
                  <a:gd name="T68" fmla="*/ 126 w 1157"/>
                  <a:gd name="T69" fmla="*/ 207 h 216"/>
                  <a:gd name="T70" fmla="*/ 97 w 1157"/>
                  <a:gd name="T7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7" h="216">
                    <a:moveTo>
                      <a:pt x="97" y="216"/>
                    </a:moveTo>
                    <a:cubicBezTo>
                      <a:pt x="95" y="216"/>
                      <a:pt x="93" y="216"/>
                      <a:pt x="91" y="216"/>
                    </a:cubicBezTo>
                    <a:cubicBezTo>
                      <a:pt x="54" y="215"/>
                      <a:pt x="0" y="165"/>
                      <a:pt x="0" y="115"/>
                    </a:cubicBezTo>
                    <a:cubicBezTo>
                      <a:pt x="0" y="103"/>
                      <a:pt x="0" y="103"/>
                      <a:pt x="0" y="103"/>
                    </a:cubicBezTo>
                    <a:cubicBezTo>
                      <a:pt x="0" y="71"/>
                      <a:pt x="19" y="43"/>
                      <a:pt x="30" y="32"/>
                    </a:cubicBezTo>
                    <a:cubicBezTo>
                      <a:pt x="46" y="16"/>
                      <a:pt x="82" y="1"/>
                      <a:pt x="97" y="1"/>
                    </a:cubicBezTo>
                    <a:cubicBezTo>
                      <a:pt x="111" y="0"/>
                      <a:pt x="118" y="7"/>
                      <a:pt x="123" y="10"/>
                    </a:cubicBezTo>
                    <a:cubicBezTo>
                      <a:pt x="126" y="11"/>
                      <a:pt x="129" y="13"/>
                      <a:pt x="133" y="13"/>
                    </a:cubicBezTo>
                    <a:cubicBezTo>
                      <a:pt x="133" y="13"/>
                      <a:pt x="133" y="13"/>
                      <a:pt x="133" y="13"/>
                    </a:cubicBezTo>
                    <a:cubicBezTo>
                      <a:pt x="134" y="13"/>
                      <a:pt x="134" y="13"/>
                      <a:pt x="134" y="13"/>
                    </a:cubicBezTo>
                    <a:cubicBezTo>
                      <a:pt x="137" y="13"/>
                      <a:pt x="142" y="12"/>
                      <a:pt x="146" y="10"/>
                    </a:cubicBezTo>
                    <a:cubicBezTo>
                      <a:pt x="152" y="8"/>
                      <a:pt x="153" y="1"/>
                      <a:pt x="165" y="2"/>
                    </a:cubicBezTo>
                    <a:cubicBezTo>
                      <a:pt x="175" y="2"/>
                      <a:pt x="997" y="4"/>
                      <a:pt x="1155" y="3"/>
                    </a:cubicBezTo>
                    <a:cubicBezTo>
                      <a:pt x="1155" y="3"/>
                      <a:pt x="1152" y="26"/>
                      <a:pt x="1119" y="25"/>
                    </a:cubicBezTo>
                    <a:cubicBezTo>
                      <a:pt x="1008" y="24"/>
                      <a:pt x="174" y="26"/>
                      <a:pt x="164" y="25"/>
                    </a:cubicBezTo>
                    <a:cubicBezTo>
                      <a:pt x="159" y="25"/>
                      <a:pt x="155" y="27"/>
                      <a:pt x="150" y="29"/>
                    </a:cubicBezTo>
                    <a:cubicBezTo>
                      <a:pt x="145" y="31"/>
                      <a:pt x="140" y="34"/>
                      <a:pt x="133" y="33"/>
                    </a:cubicBezTo>
                    <a:cubicBezTo>
                      <a:pt x="125" y="33"/>
                      <a:pt x="120" y="31"/>
                      <a:pt x="116" y="29"/>
                    </a:cubicBezTo>
                    <a:cubicBezTo>
                      <a:pt x="112" y="27"/>
                      <a:pt x="109" y="25"/>
                      <a:pt x="98" y="25"/>
                    </a:cubicBezTo>
                    <a:cubicBezTo>
                      <a:pt x="98" y="25"/>
                      <a:pt x="98" y="25"/>
                      <a:pt x="98" y="25"/>
                    </a:cubicBezTo>
                    <a:cubicBezTo>
                      <a:pt x="98" y="25"/>
                      <a:pt x="98" y="25"/>
                      <a:pt x="98" y="25"/>
                    </a:cubicBezTo>
                    <a:cubicBezTo>
                      <a:pt x="87" y="25"/>
                      <a:pt x="71" y="34"/>
                      <a:pt x="58" y="47"/>
                    </a:cubicBezTo>
                    <a:cubicBezTo>
                      <a:pt x="42" y="63"/>
                      <a:pt x="33" y="83"/>
                      <a:pt x="33" y="103"/>
                    </a:cubicBezTo>
                    <a:cubicBezTo>
                      <a:pt x="33" y="115"/>
                      <a:pt x="33" y="115"/>
                      <a:pt x="33" y="115"/>
                    </a:cubicBezTo>
                    <a:cubicBezTo>
                      <a:pt x="33" y="158"/>
                      <a:pt x="73" y="191"/>
                      <a:pt x="100" y="193"/>
                    </a:cubicBezTo>
                    <a:cubicBezTo>
                      <a:pt x="113" y="193"/>
                      <a:pt x="116" y="191"/>
                      <a:pt x="120" y="190"/>
                    </a:cubicBezTo>
                    <a:cubicBezTo>
                      <a:pt x="123" y="188"/>
                      <a:pt x="127" y="186"/>
                      <a:pt x="135" y="186"/>
                    </a:cubicBezTo>
                    <a:cubicBezTo>
                      <a:pt x="144" y="187"/>
                      <a:pt x="148" y="189"/>
                      <a:pt x="151" y="191"/>
                    </a:cubicBezTo>
                    <a:cubicBezTo>
                      <a:pt x="153" y="192"/>
                      <a:pt x="154" y="193"/>
                      <a:pt x="158" y="193"/>
                    </a:cubicBezTo>
                    <a:cubicBezTo>
                      <a:pt x="168" y="192"/>
                      <a:pt x="999" y="194"/>
                      <a:pt x="1114" y="192"/>
                    </a:cubicBezTo>
                    <a:cubicBezTo>
                      <a:pt x="1152" y="192"/>
                      <a:pt x="1157" y="216"/>
                      <a:pt x="1157" y="216"/>
                    </a:cubicBezTo>
                    <a:cubicBezTo>
                      <a:pt x="1153" y="216"/>
                      <a:pt x="171" y="216"/>
                      <a:pt x="158" y="216"/>
                    </a:cubicBezTo>
                    <a:cubicBezTo>
                      <a:pt x="151" y="216"/>
                      <a:pt x="146" y="210"/>
                      <a:pt x="142" y="208"/>
                    </a:cubicBezTo>
                    <a:cubicBezTo>
                      <a:pt x="140" y="207"/>
                      <a:pt x="139" y="206"/>
                      <a:pt x="134" y="206"/>
                    </a:cubicBezTo>
                    <a:cubicBezTo>
                      <a:pt x="130" y="206"/>
                      <a:pt x="128" y="206"/>
                      <a:pt x="126" y="207"/>
                    </a:cubicBezTo>
                    <a:cubicBezTo>
                      <a:pt x="121" y="210"/>
                      <a:pt x="108" y="216"/>
                      <a:pt x="97" y="216"/>
                    </a:cubicBezTo>
                    <a:close/>
                  </a:path>
                </a:pathLst>
              </a:custGeom>
              <a:gradFill>
                <a:gsLst>
                  <a:gs pos="100000">
                    <a:schemeClr val="bg2">
                      <a:lumMod val="75000"/>
                    </a:schemeClr>
                  </a:gs>
                  <a:gs pos="0">
                    <a:schemeClr val="bg2"/>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402" name="Freeform 396"/>
              <p:cNvSpPr>
                <a:spLocks/>
              </p:cNvSpPr>
              <p:nvPr/>
            </p:nvSpPr>
            <p:spPr bwMode="auto">
              <a:xfrm>
                <a:off x="1884" y="2653"/>
                <a:ext cx="2369" cy="18"/>
              </a:xfrm>
              <a:custGeom>
                <a:avLst/>
                <a:gdLst>
                  <a:gd name="T0" fmla="*/ 7 w 1000"/>
                  <a:gd name="T1" fmla="*/ 0 h 8"/>
                  <a:gd name="T2" fmla="*/ 994 w 1000"/>
                  <a:gd name="T3" fmla="*/ 2 h 8"/>
                  <a:gd name="T4" fmla="*/ 987 w 1000"/>
                  <a:gd name="T5" fmla="*/ 4 h 8"/>
                  <a:gd name="T6" fmla="*/ 6 w 1000"/>
                  <a:gd name="T7" fmla="*/ 3 h 8"/>
                  <a:gd name="T8" fmla="*/ 7 w 1000"/>
                  <a:gd name="T9" fmla="*/ 0 h 8"/>
                </a:gdLst>
                <a:ahLst/>
                <a:cxnLst>
                  <a:cxn ang="0">
                    <a:pos x="T0" y="T1"/>
                  </a:cxn>
                  <a:cxn ang="0">
                    <a:pos x="T2" y="T3"/>
                  </a:cxn>
                  <a:cxn ang="0">
                    <a:pos x="T4" y="T5"/>
                  </a:cxn>
                  <a:cxn ang="0">
                    <a:pos x="T6" y="T7"/>
                  </a:cxn>
                  <a:cxn ang="0">
                    <a:pos x="T8" y="T9"/>
                  </a:cxn>
                </a:cxnLst>
                <a:rect l="0" t="0" r="r" b="b"/>
                <a:pathLst>
                  <a:path w="1000" h="8">
                    <a:moveTo>
                      <a:pt x="7" y="0"/>
                    </a:moveTo>
                    <a:cubicBezTo>
                      <a:pt x="19" y="1"/>
                      <a:pt x="987" y="2"/>
                      <a:pt x="994" y="2"/>
                    </a:cubicBezTo>
                    <a:cubicBezTo>
                      <a:pt x="1000" y="2"/>
                      <a:pt x="994" y="4"/>
                      <a:pt x="987" y="4"/>
                    </a:cubicBezTo>
                    <a:cubicBezTo>
                      <a:pt x="770" y="6"/>
                      <a:pt x="183" y="8"/>
                      <a:pt x="6" y="3"/>
                    </a:cubicBezTo>
                    <a:cubicBezTo>
                      <a:pt x="3" y="1"/>
                      <a:pt x="0" y="1"/>
                      <a:pt x="7" y="0"/>
                    </a:cubicBezTo>
                    <a:close/>
                  </a:path>
                </a:pathLst>
              </a:custGeom>
              <a:solidFill>
                <a:schemeClr val="bg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grpSp>
      </p:grpSp>
      <p:grpSp>
        <p:nvGrpSpPr>
          <p:cNvPr id="128" name="Pencil"/>
          <p:cNvGrpSpPr/>
          <p:nvPr/>
        </p:nvGrpSpPr>
        <p:grpSpPr>
          <a:xfrm rot="21347954">
            <a:off x="7921987" y="5948671"/>
            <a:ext cx="2102031" cy="349949"/>
            <a:chOff x="836868" y="3937649"/>
            <a:chExt cx="5037137" cy="628940"/>
          </a:xfrm>
          <a:effectLst>
            <a:outerShdw blurRad="50800" dist="38100" dir="5400000" algn="t" rotWithShape="0">
              <a:prstClr val="black">
                <a:alpha val="40000"/>
              </a:prstClr>
            </a:outerShdw>
          </a:effectLst>
        </p:grpSpPr>
        <p:sp>
          <p:nvSpPr>
            <p:cNvPr id="129" name="AutoShape 3"/>
            <p:cNvSpPr>
              <a:spLocks noChangeAspect="1" noChangeArrowheads="1" noTextEdit="1"/>
            </p:cNvSpPr>
            <p:nvPr/>
          </p:nvSpPr>
          <p:spPr bwMode="auto">
            <a:xfrm>
              <a:off x="836868" y="3937649"/>
              <a:ext cx="5034329" cy="62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dirty="0">
                <a:latin typeface="Arial" charset="0"/>
                <a:cs typeface="Arial" charset="0"/>
              </a:endParaRPr>
            </a:p>
          </p:txBody>
        </p:sp>
        <p:sp>
          <p:nvSpPr>
            <p:cNvPr id="130" name="Rectangle 5"/>
            <p:cNvSpPr>
              <a:spLocks noChangeArrowheads="1"/>
            </p:cNvSpPr>
            <p:nvPr/>
          </p:nvSpPr>
          <p:spPr bwMode="auto">
            <a:xfrm>
              <a:off x="2355871" y="4149635"/>
              <a:ext cx="1837685" cy="14039"/>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dirty="0">
                <a:latin typeface="Arial" charset="0"/>
                <a:cs typeface="Arial" charset="0"/>
              </a:endParaRPr>
            </a:p>
          </p:txBody>
        </p:sp>
        <p:sp>
          <p:nvSpPr>
            <p:cNvPr id="131" name="Rectangle 6"/>
            <p:cNvSpPr>
              <a:spLocks noChangeArrowheads="1"/>
            </p:cNvSpPr>
            <p:nvPr/>
          </p:nvSpPr>
          <p:spPr bwMode="auto">
            <a:xfrm>
              <a:off x="2355871" y="4472529"/>
              <a:ext cx="1837685" cy="14039"/>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dirty="0">
                <a:latin typeface="Arial" charset="0"/>
                <a:cs typeface="Arial" charset="0"/>
              </a:endParaRPr>
            </a:p>
          </p:txBody>
        </p:sp>
        <p:sp>
          <p:nvSpPr>
            <p:cNvPr id="132" name="Freeform 7"/>
            <p:cNvSpPr>
              <a:spLocks/>
            </p:cNvSpPr>
            <p:nvPr/>
          </p:nvSpPr>
          <p:spPr bwMode="auto">
            <a:xfrm>
              <a:off x="839676" y="4089268"/>
              <a:ext cx="422569" cy="320086"/>
            </a:xfrm>
            <a:custGeom>
              <a:avLst/>
              <a:gdLst>
                <a:gd name="T0" fmla="*/ 114 w 127"/>
                <a:gd name="T1" fmla="*/ 0 h 95"/>
                <a:gd name="T2" fmla="*/ 0 w 127"/>
                <a:gd name="T3" fmla="*/ 48 h 95"/>
                <a:gd name="T4" fmla="*/ 119 w 127"/>
                <a:gd name="T5" fmla="*/ 95 h 95"/>
                <a:gd name="T6" fmla="*/ 114 w 127"/>
                <a:gd name="T7" fmla="*/ 0 h 95"/>
              </a:gdLst>
              <a:ahLst/>
              <a:cxnLst>
                <a:cxn ang="0">
                  <a:pos x="T0" y="T1"/>
                </a:cxn>
                <a:cxn ang="0">
                  <a:pos x="T2" y="T3"/>
                </a:cxn>
                <a:cxn ang="0">
                  <a:pos x="T4" y="T5"/>
                </a:cxn>
                <a:cxn ang="0">
                  <a:pos x="T6" y="T7"/>
                </a:cxn>
              </a:cxnLst>
              <a:rect l="0" t="0" r="r" b="b"/>
              <a:pathLst>
                <a:path w="127" h="95">
                  <a:moveTo>
                    <a:pt x="114" y="0"/>
                  </a:moveTo>
                  <a:cubicBezTo>
                    <a:pt x="96" y="8"/>
                    <a:pt x="0" y="29"/>
                    <a:pt x="0" y="48"/>
                  </a:cubicBezTo>
                  <a:cubicBezTo>
                    <a:pt x="0" y="66"/>
                    <a:pt x="101" y="90"/>
                    <a:pt x="119" y="95"/>
                  </a:cubicBezTo>
                  <a:cubicBezTo>
                    <a:pt x="122" y="75"/>
                    <a:pt x="127" y="25"/>
                    <a:pt x="114" y="0"/>
                  </a:cubicBezTo>
                  <a:close/>
                </a:path>
              </a:pathLst>
            </a:custGeom>
            <a:solidFill>
              <a:srgbClr val="1C1C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3" name="Freeform 8"/>
            <p:cNvSpPr>
              <a:spLocks/>
            </p:cNvSpPr>
            <p:nvPr/>
          </p:nvSpPr>
          <p:spPr bwMode="auto">
            <a:xfrm>
              <a:off x="5249276" y="3944668"/>
              <a:ext cx="624729" cy="621921"/>
            </a:xfrm>
            <a:custGeom>
              <a:avLst/>
              <a:gdLst>
                <a:gd name="T0" fmla="*/ 146 w 188"/>
                <a:gd name="T1" fmla="*/ 185 h 185"/>
                <a:gd name="T2" fmla="*/ 188 w 188"/>
                <a:gd name="T3" fmla="*/ 88 h 185"/>
                <a:gd name="T4" fmla="*/ 147 w 188"/>
                <a:gd name="T5" fmla="*/ 0 h 185"/>
                <a:gd name="T6" fmla="*/ 68 w 188"/>
                <a:gd name="T7" fmla="*/ 0 h 185"/>
                <a:gd name="T8" fmla="*/ 0 w 188"/>
                <a:gd name="T9" fmla="*/ 92 h 185"/>
                <a:gd name="T10" fmla="*/ 67 w 188"/>
                <a:gd name="T11" fmla="*/ 185 h 185"/>
                <a:gd name="T12" fmla="*/ 146 w 188"/>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88" h="185">
                  <a:moveTo>
                    <a:pt x="146" y="185"/>
                  </a:moveTo>
                  <a:cubicBezTo>
                    <a:pt x="164" y="185"/>
                    <a:pt x="187" y="178"/>
                    <a:pt x="188" y="88"/>
                  </a:cubicBezTo>
                  <a:cubicBezTo>
                    <a:pt x="188" y="22"/>
                    <a:pt x="165" y="0"/>
                    <a:pt x="147" y="0"/>
                  </a:cubicBezTo>
                  <a:cubicBezTo>
                    <a:pt x="139" y="0"/>
                    <a:pt x="75" y="0"/>
                    <a:pt x="68" y="0"/>
                  </a:cubicBezTo>
                  <a:cubicBezTo>
                    <a:pt x="50" y="0"/>
                    <a:pt x="1" y="41"/>
                    <a:pt x="0" y="92"/>
                  </a:cubicBezTo>
                  <a:cubicBezTo>
                    <a:pt x="0" y="143"/>
                    <a:pt x="49" y="185"/>
                    <a:pt x="67" y="185"/>
                  </a:cubicBezTo>
                  <a:cubicBezTo>
                    <a:pt x="75" y="185"/>
                    <a:pt x="138" y="185"/>
                    <a:pt x="146" y="185"/>
                  </a:cubicBezTo>
                  <a:close/>
                </a:path>
              </a:pathLst>
            </a:custGeom>
            <a:gradFill flip="none" rotWithShape="1">
              <a:gsLst>
                <a:gs pos="20000">
                  <a:schemeClr val="accent3">
                    <a:lumMod val="60000"/>
                    <a:lumOff val="40000"/>
                  </a:schemeClr>
                </a:gs>
                <a:gs pos="60000">
                  <a:schemeClr val="accent3"/>
                </a:gs>
              </a:gsLst>
              <a:path path="circle">
                <a:fillToRect l="50000" t="50000" r="50000" b="50000"/>
              </a:path>
              <a:tileRect/>
            </a:gradFill>
            <a:ln>
              <a:noFill/>
            </a:ln>
          </p:spPr>
          <p:txBody>
            <a:bodyPr/>
            <a:lstStyle/>
            <a:p>
              <a:pPr>
                <a:defRPr/>
              </a:pPr>
              <a:endParaRPr lang="en-US" dirty="0">
                <a:latin typeface="Arial" charset="0"/>
                <a:cs typeface="Arial" charset="0"/>
              </a:endParaRPr>
            </a:p>
          </p:txBody>
        </p:sp>
        <p:sp>
          <p:nvSpPr>
            <p:cNvPr id="134" name="Freeform 9"/>
            <p:cNvSpPr>
              <a:spLocks/>
            </p:cNvSpPr>
            <p:nvPr/>
          </p:nvSpPr>
          <p:spPr bwMode="auto">
            <a:xfrm>
              <a:off x="5599062" y="4080097"/>
              <a:ext cx="168466" cy="289200"/>
            </a:xfrm>
            <a:custGeom>
              <a:avLst/>
              <a:gdLst>
                <a:gd name="T0" fmla="*/ 28 w 51"/>
                <a:gd name="T1" fmla="*/ 86 h 86"/>
                <a:gd name="T2" fmla="*/ 0 w 51"/>
                <a:gd name="T3" fmla="*/ 45 h 86"/>
                <a:gd name="T4" fmla="*/ 22 w 51"/>
                <a:gd name="T5" fmla="*/ 0 h 86"/>
                <a:gd name="T6" fmla="*/ 51 w 51"/>
                <a:gd name="T7" fmla="*/ 40 h 86"/>
                <a:gd name="T8" fmla="*/ 28 w 51"/>
                <a:gd name="T9" fmla="*/ 86 h 86"/>
              </a:gdLst>
              <a:ahLst/>
              <a:cxnLst>
                <a:cxn ang="0">
                  <a:pos x="T0" y="T1"/>
                </a:cxn>
                <a:cxn ang="0">
                  <a:pos x="T2" y="T3"/>
                </a:cxn>
                <a:cxn ang="0">
                  <a:pos x="T4" y="T5"/>
                </a:cxn>
                <a:cxn ang="0">
                  <a:pos x="T6" y="T7"/>
                </a:cxn>
                <a:cxn ang="0">
                  <a:pos x="T8" y="T9"/>
                </a:cxn>
              </a:cxnLst>
              <a:rect l="0" t="0" r="r" b="b"/>
              <a:pathLst>
                <a:path w="51" h="86">
                  <a:moveTo>
                    <a:pt x="28" y="86"/>
                  </a:moveTo>
                  <a:cubicBezTo>
                    <a:pt x="15" y="86"/>
                    <a:pt x="0" y="64"/>
                    <a:pt x="0" y="45"/>
                  </a:cubicBezTo>
                  <a:cubicBezTo>
                    <a:pt x="1" y="25"/>
                    <a:pt x="8" y="0"/>
                    <a:pt x="22" y="0"/>
                  </a:cubicBezTo>
                  <a:cubicBezTo>
                    <a:pt x="35" y="0"/>
                    <a:pt x="51" y="21"/>
                    <a:pt x="51" y="40"/>
                  </a:cubicBezTo>
                  <a:cubicBezTo>
                    <a:pt x="51" y="60"/>
                    <a:pt x="41" y="86"/>
                    <a:pt x="28" y="86"/>
                  </a:cubicBezTo>
                  <a:close/>
                </a:path>
              </a:pathLst>
            </a:custGeom>
            <a:gradFill>
              <a:gsLst>
                <a:gs pos="20000">
                  <a:schemeClr val="accent3">
                    <a:lumMod val="46000"/>
                    <a:lumOff val="54000"/>
                  </a:schemeClr>
                </a:gs>
                <a:gs pos="60000">
                  <a:schemeClr val="accent3">
                    <a:lumMod val="48000"/>
                    <a:lumOff val="52000"/>
                  </a:schemeClr>
                </a:gs>
              </a:gsLst>
              <a:path path="circle">
                <a:fillToRect l="50000" t="50000" r="50000" b="50000"/>
              </a:path>
            </a:gradFill>
            <a:ln>
              <a:noFill/>
            </a:ln>
          </p:spPr>
          <p:txBody>
            <a:bodyPr/>
            <a:lstStyle/>
            <a:p>
              <a:pPr>
                <a:defRPr/>
              </a:pPr>
              <a:endParaRPr lang="en-US" dirty="0">
                <a:latin typeface="Arial" charset="0"/>
                <a:cs typeface="Arial" charset="0"/>
              </a:endParaRPr>
            </a:p>
          </p:txBody>
        </p:sp>
        <p:sp>
          <p:nvSpPr>
            <p:cNvPr id="135" name="Freeform 10"/>
            <p:cNvSpPr>
              <a:spLocks/>
            </p:cNvSpPr>
            <p:nvPr/>
          </p:nvSpPr>
          <p:spPr bwMode="auto">
            <a:xfrm>
              <a:off x="5620614" y="4104060"/>
              <a:ext cx="153023" cy="130561"/>
            </a:xfrm>
            <a:custGeom>
              <a:avLst/>
              <a:gdLst>
                <a:gd name="T0" fmla="*/ 6 w 46"/>
                <a:gd name="T1" fmla="*/ 9 h 39"/>
                <a:gd name="T2" fmla="*/ 9 w 46"/>
                <a:gd name="T3" fmla="*/ 31 h 39"/>
                <a:gd name="T4" fmla="*/ 35 w 46"/>
                <a:gd name="T5" fmla="*/ 33 h 39"/>
                <a:gd name="T6" fmla="*/ 19 w 46"/>
                <a:gd name="T7" fmla="*/ 1 h 39"/>
                <a:gd name="T8" fmla="*/ 6 w 46"/>
                <a:gd name="T9" fmla="*/ 9 h 39"/>
              </a:gdLst>
              <a:ahLst/>
              <a:cxnLst>
                <a:cxn ang="0">
                  <a:pos x="T0" y="T1"/>
                </a:cxn>
                <a:cxn ang="0">
                  <a:pos x="T2" y="T3"/>
                </a:cxn>
                <a:cxn ang="0">
                  <a:pos x="T4" y="T5"/>
                </a:cxn>
                <a:cxn ang="0">
                  <a:pos x="T6" y="T7"/>
                </a:cxn>
                <a:cxn ang="0">
                  <a:pos x="T8" y="T9"/>
                </a:cxn>
              </a:cxnLst>
              <a:rect l="0" t="0" r="r" b="b"/>
              <a:pathLst>
                <a:path w="46" h="39">
                  <a:moveTo>
                    <a:pt x="6" y="9"/>
                  </a:moveTo>
                  <a:cubicBezTo>
                    <a:pt x="5" y="13"/>
                    <a:pt x="0" y="23"/>
                    <a:pt x="9" y="31"/>
                  </a:cubicBezTo>
                  <a:cubicBezTo>
                    <a:pt x="16" y="37"/>
                    <a:pt x="28" y="39"/>
                    <a:pt x="35" y="33"/>
                  </a:cubicBezTo>
                  <a:cubicBezTo>
                    <a:pt x="46" y="22"/>
                    <a:pt x="32" y="0"/>
                    <a:pt x="19" y="1"/>
                  </a:cubicBezTo>
                  <a:cubicBezTo>
                    <a:pt x="12" y="1"/>
                    <a:pt x="7" y="7"/>
                    <a:pt x="6" y="9"/>
                  </a:cubicBezTo>
                  <a:close/>
                </a:path>
              </a:pathLst>
            </a:custGeom>
            <a:gradFill>
              <a:gsLst>
                <a:gs pos="17000">
                  <a:schemeClr val="accent3">
                    <a:lumMod val="25000"/>
                    <a:lumOff val="75000"/>
                  </a:schemeClr>
                </a:gs>
                <a:gs pos="67000">
                  <a:schemeClr val="accent3">
                    <a:lumMod val="47000"/>
                    <a:lumOff val="53000"/>
                  </a:schemeClr>
                </a:gs>
              </a:gsLst>
              <a:path path="circle">
                <a:fillToRect l="50000" t="50000" r="50000" b="50000"/>
              </a:path>
            </a:gradFill>
            <a:ln>
              <a:noFill/>
            </a:ln>
          </p:spPr>
          <p:txBody>
            <a:bodyPr/>
            <a:lstStyle/>
            <a:p>
              <a:pPr>
                <a:defRPr/>
              </a:pPr>
              <a:endParaRPr lang="en-US" dirty="0">
                <a:latin typeface="Arial" charset="0"/>
                <a:cs typeface="Arial" charset="0"/>
              </a:endParaRPr>
            </a:p>
          </p:txBody>
        </p:sp>
        <p:sp>
          <p:nvSpPr>
            <p:cNvPr id="136" name="Freeform 11"/>
            <p:cNvSpPr>
              <a:spLocks/>
            </p:cNvSpPr>
            <p:nvPr/>
          </p:nvSpPr>
          <p:spPr bwMode="auto">
            <a:xfrm>
              <a:off x="1408249" y="3944668"/>
              <a:ext cx="3702043" cy="609286"/>
            </a:xfrm>
            <a:custGeom>
              <a:avLst/>
              <a:gdLst>
                <a:gd name="T0" fmla="*/ 96 w 1114"/>
                <a:gd name="T1" fmla="*/ 180 h 181"/>
                <a:gd name="T2" fmla="*/ 4 w 1114"/>
                <a:gd name="T3" fmla="*/ 95 h 181"/>
                <a:gd name="T4" fmla="*/ 97 w 1114"/>
                <a:gd name="T5" fmla="*/ 0 h 181"/>
                <a:gd name="T6" fmla="*/ 1114 w 1114"/>
                <a:gd name="T7" fmla="*/ 1 h 181"/>
                <a:gd name="T8" fmla="*/ 1113 w 1114"/>
                <a:gd name="T9" fmla="*/ 181 h 181"/>
                <a:gd name="T10" fmla="*/ 96 w 1114"/>
                <a:gd name="T11" fmla="*/ 180 h 181"/>
              </a:gdLst>
              <a:ahLst/>
              <a:cxnLst>
                <a:cxn ang="0">
                  <a:pos x="T0" y="T1"/>
                </a:cxn>
                <a:cxn ang="0">
                  <a:pos x="T2" y="T3"/>
                </a:cxn>
                <a:cxn ang="0">
                  <a:pos x="T4" y="T5"/>
                </a:cxn>
                <a:cxn ang="0">
                  <a:pos x="T6" y="T7"/>
                </a:cxn>
                <a:cxn ang="0">
                  <a:pos x="T8" y="T9"/>
                </a:cxn>
                <a:cxn ang="0">
                  <a:pos x="T10" y="T11"/>
                </a:cxn>
              </a:cxnLst>
              <a:rect l="0" t="0" r="r" b="b"/>
              <a:pathLst>
                <a:path w="1114" h="181">
                  <a:moveTo>
                    <a:pt x="96" y="180"/>
                  </a:moveTo>
                  <a:cubicBezTo>
                    <a:pt x="96" y="180"/>
                    <a:pt x="8" y="138"/>
                    <a:pt x="4" y="95"/>
                  </a:cubicBezTo>
                  <a:cubicBezTo>
                    <a:pt x="0" y="52"/>
                    <a:pt x="97" y="0"/>
                    <a:pt x="97" y="0"/>
                  </a:cubicBezTo>
                  <a:cubicBezTo>
                    <a:pt x="1114" y="1"/>
                    <a:pt x="1114" y="1"/>
                    <a:pt x="1114" y="1"/>
                  </a:cubicBezTo>
                  <a:cubicBezTo>
                    <a:pt x="1113" y="181"/>
                    <a:pt x="1113" y="181"/>
                    <a:pt x="1113" y="181"/>
                  </a:cubicBezTo>
                  <a:lnTo>
                    <a:pt x="96" y="18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7" name="Freeform 12"/>
            <p:cNvSpPr>
              <a:spLocks/>
            </p:cNvSpPr>
            <p:nvPr/>
          </p:nvSpPr>
          <p:spPr bwMode="auto">
            <a:xfrm>
              <a:off x="1458789" y="4152443"/>
              <a:ext cx="3661330" cy="240064"/>
            </a:xfrm>
            <a:custGeom>
              <a:avLst/>
              <a:gdLst>
                <a:gd name="T0" fmla="*/ 1086 w 1102"/>
                <a:gd name="T1" fmla="*/ 0 h 71"/>
                <a:gd name="T2" fmla="*/ 1041 w 1102"/>
                <a:gd name="T3" fmla="*/ 63 h 71"/>
                <a:gd name="T4" fmla="*/ 0 w 1102"/>
                <a:gd name="T5" fmla="*/ 67 h 71"/>
                <a:gd name="T6" fmla="*/ 1089 w 1102"/>
                <a:gd name="T7" fmla="*/ 71 h 71"/>
                <a:gd name="T8" fmla="*/ 1086 w 1102"/>
                <a:gd name="T9" fmla="*/ 0 h 71"/>
              </a:gdLst>
              <a:ahLst/>
              <a:cxnLst>
                <a:cxn ang="0">
                  <a:pos x="T0" y="T1"/>
                </a:cxn>
                <a:cxn ang="0">
                  <a:pos x="T2" y="T3"/>
                </a:cxn>
                <a:cxn ang="0">
                  <a:pos x="T4" y="T5"/>
                </a:cxn>
                <a:cxn ang="0">
                  <a:pos x="T6" y="T7"/>
                </a:cxn>
                <a:cxn ang="0">
                  <a:pos x="T8" y="T9"/>
                </a:cxn>
              </a:cxnLst>
              <a:rect l="0" t="0" r="r" b="b"/>
              <a:pathLst>
                <a:path w="1102" h="71">
                  <a:moveTo>
                    <a:pt x="1086" y="0"/>
                  </a:moveTo>
                  <a:cubicBezTo>
                    <a:pt x="1091" y="51"/>
                    <a:pt x="1088" y="64"/>
                    <a:pt x="1041" y="63"/>
                  </a:cubicBezTo>
                  <a:cubicBezTo>
                    <a:pt x="995" y="63"/>
                    <a:pt x="0" y="67"/>
                    <a:pt x="0" y="67"/>
                  </a:cubicBezTo>
                  <a:cubicBezTo>
                    <a:pt x="1089" y="71"/>
                    <a:pt x="1089" y="71"/>
                    <a:pt x="1089" y="71"/>
                  </a:cubicBezTo>
                  <a:cubicBezTo>
                    <a:pt x="1089" y="71"/>
                    <a:pt x="1102" y="1"/>
                    <a:pt x="1086" y="0"/>
                  </a:cubicBezTo>
                  <a:close/>
                </a:path>
              </a:pathLst>
            </a:custGeom>
            <a:gradFill>
              <a:gsLst>
                <a:gs pos="0">
                  <a:schemeClr val="accent5">
                    <a:lumMod val="60000"/>
                    <a:lumOff val="40000"/>
                  </a:schemeClr>
                </a:gs>
                <a:gs pos="100000">
                  <a:schemeClr val="accent5"/>
                </a:gs>
              </a:gsLst>
              <a:path path="circl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8" name="Freeform 13"/>
            <p:cNvSpPr>
              <a:spLocks/>
            </p:cNvSpPr>
            <p:nvPr/>
          </p:nvSpPr>
          <p:spPr bwMode="auto">
            <a:xfrm>
              <a:off x="1468616" y="3944668"/>
              <a:ext cx="3967377" cy="192332"/>
            </a:xfrm>
            <a:custGeom>
              <a:avLst/>
              <a:gdLst>
                <a:gd name="T0" fmla="*/ 0 w 2826"/>
                <a:gd name="T1" fmla="*/ 134 h 137"/>
                <a:gd name="T2" fmla="*/ 177 w 2826"/>
                <a:gd name="T3" fmla="*/ 0 h 137"/>
                <a:gd name="T4" fmla="*/ 2826 w 2826"/>
                <a:gd name="T5" fmla="*/ 2 h 137"/>
                <a:gd name="T6" fmla="*/ 2819 w 2826"/>
                <a:gd name="T7" fmla="*/ 137 h 137"/>
                <a:gd name="T8" fmla="*/ 0 w 2826"/>
                <a:gd name="T9" fmla="*/ 134 h 137"/>
              </a:gdLst>
              <a:ahLst/>
              <a:cxnLst>
                <a:cxn ang="0">
                  <a:pos x="T0" y="T1"/>
                </a:cxn>
                <a:cxn ang="0">
                  <a:pos x="T2" y="T3"/>
                </a:cxn>
                <a:cxn ang="0">
                  <a:pos x="T4" y="T5"/>
                </a:cxn>
                <a:cxn ang="0">
                  <a:pos x="T6" y="T7"/>
                </a:cxn>
                <a:cxn ang="0">
                  <a:pos x="T8" y="T9"/>
                </a:cxn>
              </a:cxnLst>
              <a:rect l="0" t="0" r="r" b="b"/>
              <a:pathLst>
                <a:path w="2826" h="137">
                  <a:moveTo>
                    <a:pt x="0" y="134"/>
                  </a:moveTo>
                  <a:lnTo>
                    <a:pt x="177" y="0"/>
                  </a:lnTo>
                  <a:lnTo>
                    <a:pt x="2826" y="2"/>
                  </a:lnTo>
                  <a:lnTo>
                    <a:pt x="2819" y="137"/>
                  </a:lnTo>
                  <a:lnTo>
                    <a:pt x="0" y="134"/>
                  </a:lnTo>
                  <a:close/>
                </a:path>
              </a:pathLst>
            </a:custGeom>
            <a:gradFill flip="none" rotWithShape="1">
              <a:gsLst>
                <a:gs pos="0">
                  <a:schemeClr val="accent5">
                    <a:lumMod val="75000"/>
                  </a:schemeClr>
                </a:gs>
                <a:gs pos="100000">
                  <a:schemeClr val="bg2"/>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9" name="Freeform 14"/>
            <p:cNvSpPr>
              <a:spLocks/>
            </p:cNvSpPr>
            <p:nvPr/>
          </p:nvSpPr>
          <p:spPr bwMode="auto">
            <a:xfrm>
              <a:off x="1481251" y="3947476"/>
              <a:ext cx="3675369" cy="209179"/>
            </a:xfrm>
            <a:custGeom>
              <a:avLst/>
              <a:gdLst>
                <a:gd name="T0" fmla="*/ 1060 w 1106"/>
                <a:gd name="T1" fmla="*/ 0 h 62"/>
                <a:gd name="T2" fmla="*/ 1048 w 1106"/>
                <a:gd name="T3" fmla="*/ 53 h 62"/>
                <a:gd name="T4" fmla="*/ 0 w 1106"/>
                <a:gd name="T5" fmla="*/ 54 h 62"/>
                <a:gd name="T6" fmla="*/ 1077 w 1106"/>
                <a:gd name="T7" fmla="*/ 59 h 62"/>
                <a:gd name="T8" fmla="*/ 1060 w 1106"/>
                <a:gd name="T9" fmla="*/ 0 h 62"/>
              </a:gdLst>
              <a:ahLst/>
              <a:cxnLst>
                <a:cxn ang="0">
                  <a:pos x="T0" y="T1"/>
                </a:cxn>
                <a:cxn ang="0">
                  <a:pos x="T2" y="T3"/>
                </a:cxn>
                <a:cxn ang="0">
                  <a:pos x="T4" y="T5"/>
                </a:cxn>
                <a:cxn ang="0">
                  <a:pos x="T6" y="T7"/>
                </a:cxn>
                <a:cxn ang="0">
                  <a:pos x="T8" y="T9"/>
                </a:cxn>
              </a:cxnLst>
              <a:rect l="0" t="0" r="r" b="b"/>
              <a:pathLst>
                <a:path w="1106" h="62">
                  <a:moveTo>
                    <a:pt x="1060" y="0"/>
                  </a:moveTo>
                  <a:cubicBezTo>
                    <a:pt x="1060" y="0"/>
                    <a:pt x="1092" y="52"/>
                    <a:pt x="1048" y="53"/>
                  </a:cubicBezTo>
                  <a:cubicBezTo>
                    <a:pt x="1012" y="54"/>
                    <a:pt x="0" y="54"/>
                    <a:pt x="0" y="54"/>
                  </a:cubicBezTo>
                  <a:cubicBezTo>
                    <a:pt x="0" y="54"/>
                    <a:pt x="1049" y="62"/>
                    <a:pt x="1077" y="59"/>
                  </a:cubicBezTo>
                  <a:cubicBezTo>
                    <a:pt x="1106" y="56"/>
                    <a:pt x="1060" y="0"/>
                    <a:pt x="1060" y="0"/>
                  </a:cubicBezTo>
                  <a:close/>
                </a:path>
              </a:pathLst>
            </a:custGeom>
            <a:gradFill>
              <a:gsLst>
                <a:gs pos="0">
                  <a:schemeClr val="accent5">
                    <a:lumMod val="60000"/>
                    <a:lumOff val="40000"/>
                  </a:schemeClr>
                </a:gs>
                <a:gs pos="100000">
                  <a:schemeClr val="accent5"/>
                </a:gs>
              </a:gsLst>
              <a:path path="circl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0" name="Freeform 15"/>
            <p:cNvSpPr>
              <a:spLocks/>
            </p:cNvSpPr>
            <p:nvPr/>
          </p:nvSpPr>
          <p:spPr bwMode="auto">
            <a:xfrm>
              <a:off x="1468616" y="4381276"/>
              <a:ext cx="3967377" cy="185313"/>
            </a:xfrm>
            <a:custGeom>
              <a:avLst/>
              <a:gdLst>
                <a:gd name="T0" fmla="*/ 0 w 2826"/>
                <a:gd name="T1" fmla="*/ 0 h 132"/>
                <a:gd name="T2" fmla="*/ 2816 w 2826"/>
                <a:gd name="T3" fmla="*/ 3 h 132"/>
                <a:gd name="T4" fmla="*/ 2826 w 2826"/>
                <a:gd name="T5" fmla="*/ 132 h 132"/>
                <a:gd name="T6" fmla="*/ 194 w 2826"/>
                <a:gd name="T7" fmla="*/ 130 h 132"/>
                <a:gd name="T8" fmla="*/ 0 w 2826"/>
                <a:gd name="T9" fmla="*/ 0 h 132"/>
              </a:gdLst>
              <a:ahLst/>
              <a:cxnLst>
                <a:cxn ang="0">
                  <a:pos x="T0" y="T1"/>
                </a:cxn>
                <a:cxn ang="0">
                  <a:pos x="T2" y="T3"/>
                </a:cxn>
                <a:cxn ang="0">
                  <a:pos x="T4" y="T5"/>
                </a:cxn>
                <a:cxn ang="0">
                  <a:pos x="T6" y="T7"/>
                </a:cxn>
                <a:cxn ang="0">
                  <a:pos x="T8" y="T9"/>
                </a:cxn>
              </a:cxnLst>
              <a:rect l="0" t="0" r="r" b="b"/>
              <a:pathLst>
                <a:path w="2826" h="132">
                  <a:moveTo>
                    <a:pt x="0" y="0"/>
                  </a:moveTo>
                  <a:lnTo>
                    <a:pt x="2816" y="3"/>
                  </a:lnTo>
                  <a:lnTo>
                    <a:pt x="2826" y="132"/>
                  </a:lnTo>
                  <a:lnTo>
                    <a:pt x="194" y="130"/>
                  </a:lnTo>
                  <a:lnTo>
                    <a:pt x="0" y="0"/>
                  </a:lnTo>
                  <a:close/>
                </a:path>
              </a:pathLst>
            </a:custGeom>
            <a:solidFill>
              <a:srgbClr val="D480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1" name="Freeform 16"/>
            <p:cNvSpPr>
              <a:spLocks/>
            </p:cNvSpPr>
            <p:nvPr/>
          </p:nvSpPr>
          <p:spPr bwMode="auto">
            <a:xfrm>
              <a:off x="4993770" y="3944668"/>
              <a:ext cx="113715" cy="621921"/>
            </a:xfrm>
            <a:custGeom>
              <a:avLst/>
              <a:gdLst>
                <a:gd name="T0" fmla="*/ 0 w 34"/>
                <a:gd name="T1" fmla="*/ 0 h 185"/>
                <a:gd name="T2" fmla="*/ 23 w 34"/>
                <a:gd name="T3" fmla="*/ 92 h 185"/>
                <a:gd name="T4" fmla="*/ 0 w 34"/>
                <a:gd name="T5" fmla="*/ 185 h 185"/>
                <a:gd name="T6" fmla="*/ 34 w 34"/>
                <a:gd name="T7" fmla="*/ 94 h 185"/>
                <a:gd name="T8" fmla="*/ 0 w 34"/>
                <a:gd name="T9" fmla="*/ 0 h 185"/>
              </a:gdLst>
              <a:ahLst/>
              <a:cxnLst>
                <a:cxn ang="0">
                  <a:pos x="T0" y="T1"/>
                </a:cxn>
                <a:cxn ang="0">
                  <a:pos x="T2" y="T3"/>
                </a:cxn>
                <a:cxn ang="0">
                  <a:pos x="T4" y="T5"/>
                </a:cxn>
                <a:cxn ang="0">
                  <a:pos x="T6" y="T7"/>
                </a:cxn>
                <a:cxn ang="0">
                  <a:pos x="T8" y="T9"/>
                </a:cxn>
              </a:cxnLst>
              <a:rect l="0" t="0" r="r" b="b"/>
              <a:pathLst>
                <a:path w="34" h="185">
                  <a:moveTo>
                    <a:pt x="0" y="0"/>
                  </a:moveTo>
                  <a:cubicBezTo>
                    <a:pt x="0" y="0"/>
                    <a:pt x="24" y="24"/>
                    <a:pt x="23" y="92"/>
                  </a:cubicBezTo>
                  <a:cubicBezTo>
                    <a:pt x="22" y="161"/>
                    <a:pt x="0" y="185"/>
                    <a:pt x="0" y="185"/>
                  </a:cubicBezTo>
                  <a:cubicBezTo>
                    <a:pt x="0" y="185"/>
                    <a:pt x="34" y="171"/>
                    <a:pt x="34" y="94"/>
                  </a:cubicBezTo>
                  <a:cubicBezTo>
                    <a:pt x="34" y="17"/>
                    <a:pt x="0" y="0"/>
                    <a:pt x="0" y="0"/>
                  </a:cubicBezTo>
                  <a:close/>
                </a:path>
              </a:pathLst>
            </a:custGeom>
            <a:solidFill>
              <a:srgbClr val="B159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2" name="Freeform 17"/>
            <p:cNvSpPr>
              <a:spLocks/>
            </p:cNvSpPr>
            <p:nvPr/>
          </p:nvSpPr>
          <p:spPr bwMode="auto">
            <a:xfrm>
              <a:off x="4983942" y="3944668"/>
              <a:ext cx="578400" cy="621921"/>
            </a:xfrm>
            <a:custGeom>
              <a:avLst/>
              <a:gdLst>
                <a:gd name="T0" fmla="*/ 30 w 174"/>
                <a:gd name="T1" fmla="*/ 92 h 185"/>
                <a:gd name="T2" fmla="*/ 0 w 174"/>
                <a:gd name="T3" fmla="*/ 185 h 185"/>
                <a:gd name="T4" fmla="*/ 4 w 174"/>
                <a:gd name="T5" fmla="*/ 185 h 185"/>
                <a:gd name="T6" fmla="*/ 140 w 174"/>
                <a:gd name="T7" fmla="*/ 185 h 185"/>
                <a:gd name="T8" fmla="*/ 174 w 174"/>
                <a:gd name="T9" fmla="*/ 93 h 185"/>
                <a:gd name="T10" fmla="*/ 141 w 174"/>
                <a:gd name="T11" fmla="*/ 0 h 185"/>
                <a:gd name="T12" fmla="*/ 5 w 174"/>
                <a:gd name="T13" fmla="*/ 0 h 185"/>
                <a:gd name="T14" fmla="*/ 0 w 174"/>
                <a:gd name="T15" fmla="*/ 0 h 185"/>
                <a:gd name="T16" fmla="*/ 30 w 174"/>
                <a:gd name="T17"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85">
                  <a:moveTo>
                    <a:pt x="30" y="92"/>
                  </a:moveTo>
                  <a:cubicBezTo>
                    <a:pt x="30" y="141"/>
                    <a:pt x="19" y="181"/>
                    <a:pt x="0" y="185"/>
                  </a:cubicBezTo>
                  <a:cubicBezTo>
                    <a:pt x="1" y="185"/>
                    <a:pt x="3" y="185"/>
                    <a:pt x="4" y="185"/>
                  </a:cubicBezTo>
                  <a:cubicBezTo>
                    <a:pt x="13" y="185"/>
                    <a:pt x="132" y="185"/>
                    <a:pt x="140" y="185"/>
                  </a:cubicBezTo>
                  <a:cubicBezTo>
                    <a:pt x="160" y="185"/>
                    <a:pt x="174" y="144"/>
                    <a:pt x="174" y="93"/>
                  </a:cubicBezTo>
                  <a:cubicBezTo>
                    <a:pt x="174" y="42"/>
                    <a:pt x="161" y="0"/>
                    <a:pt x="141" y="0"/>
                  </a:cubicBezTo>
                  <a:cubicBezTo>
                    <a:pt x="132" y="0"/>
                    <a:pt x="14" y="0"/>
                    <a:pt x="5" y="0"/>
                  </a:cubicBezTo>
                  <a:cubicBezTo>
                    <a:pt x="3" y="0"/>
                    <a:pt x="2" y="0"/>
                    <a:pt x="0" y="0"/>
                  </a:cubicBezTo>
                  <a:cubicBezTo>
                    <a:pt x="19" y="3"/>
                    <a:pt x="30" y="43"/>
                    <a:pt x="30" y="92"/>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3" name="Freeform 18"/>
            <p:cNvSpPr>
              <a:spLocks/>
            </p:cNvSpPr>
            <p:nvPr/>
          </p:nvSpPr>
          <p:spPr bwMode="auto">
            <a:xfrm>
              <a:off x="4993770" y="3940457"/>
              <a:ext cx="578400" cy="626132"/>
            </a:xfrm>
            <a:custGeom>
              <a:avLst/>
              <a:gdLst>
                <a:gd name="T0" fmla="*/ 30 w 174"/>
                <a:gd name="T1" fmla="*/ 93 h 186"/>
                <a:gd name="T2" fmla="*/ 0 w 174"/>
                <a:gd name="T3" fmla="*/ 185 h 186"/>
                <a:gd name="T4" fmla="*/ 4 w 174"/>
                <a:gd name="T5" fmla="*/ 185 h 186"/>
                <a:gd name="T6" fmla="*/ 140 w 174"/>
                <a:gd name="T7" fmla="*/ 186 h 186"/>
                <a:gd name="T8" fmla="*/ 174 w 174"/>
                <a:gd name="T9" fmla="*/ 93 h 186"/>
                <a:gd name="T10" fmla="*/ 141 w 174"/>
                <a:gd name="T11" fmla="*/ 0 h 186"/>
                <a:gd name="T12" fmla="*/ 5 w 174"/>
                <a:gd name="T13" fmla="*/ 0 h 186"/>
                <a:gd name="T14" fmla="*/ 0 w 174"/>
                <a:gd name="T15" fmla="*/ 0 h 186"/>
                <a:gd name="T16" fmla="*/ 30 w 174"/>
                <a:gd name="T17"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86">
                  <a:moveTo>
                    <a:pt x="30" y="93"/>
                  </a:moveTo>
                  <a:cubicBezTo>
                    <a:pt x="30" y="141"/>
                    <a:pt x="18" y="181"/>
                    <a:pt x="0" y="185"/>
                  </a:cubicBezTo>
                  <a:cubicBezTo>
                    <a:pt x="1" y="185"/>
                    <a:pt x="3" y="185"/>
                    <a:pt x="4" y="185"/>
                  </a:cubicBezTo>
                  <a:cubicBezTo>
                    <a:pt x="13" y="185"/>
                    <a:pt x="131" y="186"/>
                    <a:pt x="140" y="186"/>
                  </a:cubicBezTo>
                  <a:cubicBezTo>
                    <a:pt x="160" y="186"/>
                    <a:pt x="173" y="144"/>
                    <a:pt x="174" y="93"/>
                  </a:cubicBezTo>
                  <a:cubicBezTo>
                    <a:pt x="174" y="42"/>
                    <a:pt x="161" y="0"/>
                    <a:pt x="141" y="0"/>
                  </a:cubicBezTo>
                  <a:cubicBezTo>
                    <a:pt x="132" y="0"/>
                    <a:pt x="14" y="0"/>
                    <a:pt x="5" y="0"/>
                  </a:cubicBezTo>
                  <a:cubicBezTo>
                    <a:pt x="3" y="0"/>
                    <a:pt x="1" y="0"/>
                    <a:pt x="0" y="0"/>
                  </a:cubicBezTo>
                  <a:cubicBezTo>
                    <a:pt x="19" y="3"/>
                    <a:pt x="30" y="44"/>
                    <a:pt x="30" y="93"/>
                  </a:cubicBezTo>
                  <a:close/>
                </a:path>
              </a:pathLst>
            </a:custGeom>
            <a:gradFill flip="none" rotWithShape="1">
              <a:gsLst>
                <a:gs pos="80000">
                  <a:schemeClr val="bg1">
                    <a:lumMod val="65000"/>
                  </a:schemeClr>
                </a:gs>
                <a:gs pos="69000">
                  <a:schemeClr val="bg1">
                    <a:lumMod val="75000"/>
                  </a:schemeClr>
                </a:gs>
                <a:gs pos="61000">
                  <a:schemeClr val="bg1">
                    <a:lumMod val="95000"/>
                  </a:schemeClr>
                </a:gs>
                <a:gs pos="44000">
                  <a:schemeClr val="bg1"/>
                </a:gs>
                <a:gs pos="34000">
                  <a:schemeClr val="bg1">
                    <a:lumMod val="75000"/>
                  </a:schemeClr>
                </a:gs>
                <a:gs pos="0">
                  <a:schemeClr val="bg1">
                    <a:lumMod val="95000"/>
                  </a:schemeClr>
                </a:gs>
                <a:gs pos="100000">
                  <a:schemeClr val="tx1">
                    <a:lumMod val="75000"/>
                    <a:lumOff val="25000"/>
                  </a:schemeClr>
                </a:gs>
                <a:gs pos="88000">
                  <a:schemeClr val="tx1">
                    <a:lumMod val="50000"/>
                    <a:lumOff val="50000"/>
                  </a:schemeClr>
                </a:gs>
                <a:gs pos="84000">
                  <a:schemeClr val="bg1">
                    <a:lumMod val="85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4" name="Freeform 19"/>
            <p:cNvSpPr>
              <a:spLocks/>
            </p:cNvSpPr>
            <p:nvPr/>
          </p:nvSpPr>
          <p:spPr bwMode="auto">
            <a:xfrm>
              <a:off x="5409319" y="3944668"/>
              <a:ext cx="136177" cy="621921"/>
            </a:xfrm>
            <a:custGeom>
              <a:avLst/>
              <a:gdLst>
                <a:gd name="T0" fmla="*/ 41 w 41"/>
                <a:gd name="T1" fmla="*/ 93 h 185"/>
                <a:gd name="T2" fmla="*/ 13 w 41"/>
                <a:gd name="T3" fmla="*/ 0 h 185"/>
                <a:gd name="T4" fmla="*/ 7 w 41"/>
                <a:gd name="T5" fmla="*/ 0 h 185"/>
                <a:gd name="T6" fmla="*/ 0 w 41"/>
                <a:gd name="T7" fmla="*/ 0 h 185"/>
                <a:gd name="T8" fmla="*/ 31 w 41"/>
                <a:gd name="T9" fmla="*/ 93 h 185"/>
                <a:gd name="T10" fmla="*/ 0 w 41"/>
                <a:gd name="T11" fmla="*/ 185 h 185"/>
                <a:gd name="T12" fmla="*/ 6 w 41"/>
                <a:gd name="T13" fmla="*/ 185 h 185"/>
                <a:gd name="T14" fmla="*/ 12 w 41"/>
                <a:gd name="T15" fmla="*/ 185 h 185"/>
                <a:gd name="T16" fmla="*/ 41 w 41"/>
                <a:gd name="T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185">
                  <a:moveTo>
                    <a:pt x="41" y="93"/>
                  </a:moveTo>
                  <a:cubicBezTo>
                    <a:pt x="41" y="45"/>
                    <a:pt x="31" y="6"/>
                    <a:pt x="13" y="0"/>
                  </a:cubicBezTo>
                  <a:cubicBezTo>
                    <a:pt x="10" y="0"/>
                    <a:pt x="8" y="0"/>
                    <a:pt x="7" y="0"/>
                  </a:cubicBezTo>
                  <a:cubicBezTo>
                    <a:pt x="5" y="0"/>
                    <a:pt x="2" y="0"/>
                    <a:pt x="0" y="0"/>
                  </a:cubicBezTo>
                  <a:cubicBezTo>
                    <a:pt x="19" y="3"/>
                    <a:pt x="31" y="43"/>
                    <a:pt x="31" y="93"/>
                  </a:cubicBezTo>
                  <a:cubicBezTo>
                    <a:pt x="30" y="141"/>
                    <a:pt x="19" y="181"/>
                    <a:pt x="0" y="185"/>
                  </a:cubicBezTo>
                  <a:cubicBezTo>
                    <a:pt x="1" y="185"/>
                    <a:pt x="4" y="185"/>
                    <a:pt x="6" y="185"/>
                  </a:cubicBezTo>
                  <a:cubicBezTo>
                    <a:pt x="7" y="185"/>
                    <a:pt x="9" y="185"/>
                    <a:pt x="12" y="185"/>
                  </a:cubicBezTo>
                  <a:cubicBezTo>
                    <a:pt x="30" y="180"/>
                    <a:pt x="41" y="140"/>
                    <a:pt x="41" y="93"/>
                  </a:cubicBezTo>
                  <a:close/>
                </a:path>
              </a:pathLst>
            </a:custGeom>
            <a:gradFill>
              <a:gsLst>
                <a:gs pos="36000">
                  <a:schemeClr val="bg1">
                    <a:lumMod val="85000"/>
                  </a:schemeClr>
                </a:gs>
                <a:gs pos="41000">
                  <a:schemeClr val="bg1">
                    <a:lumMod val="75000"/>
                  </a:schemeClr>
                </a:gs>
                <a:gs pos="0">
                  <a:schemeClr val="bg1">
                    <a:lumMod val="95000"/>
                  </a:schemeClr>
                </a:gs>
                <a:gs pos="100000">
                  <a:schemeClr val="tx1">
                    <a:lumMod val="65000"/>
                    <a:lumOff val="35000"/>
                  </a:schemeClr>
                </a:gs>
                <a:gs pos="51000">
                  <a:schemeClr val="bg1">
                    <a:lumMod val="65000"/>
                  </a:schemeClr>
                </a:gs>
                <a:gs pos="71250">
                  <a:schemeClr val="tx1">
                    <a:lumMod val="50000"/>
                    <a:lumOff val="50000"/>
                  </a:schemeClr>
                </a:gs>
                <a:gs pos="84000">
                  <a:schemeClr val="bg1">
                    <a:lumMod val="6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5" name="Freeform 19"/>
            <p:cNvSpPr>
              <a:spLocks/>
            </p:cNvSpPr>
            <p:nvPr/>
          </p:nvSpPr>
          <p:spPr bwMode="auto">
            <a:xfrm>
              <a:off x="5023282" y="3940457"/>
              <a:ext cx="136177" cy="621921"/>
            </a:xfrm>
            <a:custGeom>
              <a:avLst/>
              <a:gdLst>
                <a:gd name="T0" fmla="*/ 41 w 41"/>
                <a:gd name="T1" fmla="*/ 93 h 185"/>
                <a:gd name="T2" fmla="*/ 13 w 41"/>
                <a:gd name="T3" fmla="*/ 0 h 185"/>
                <a:gd name="T4" fmla="*/ 7 w 41"/>
                <a:gd name="T5" fmla="*/ 0 h 185"/>
                <a:gd name="T6" fmla="*/ 0 w 41"/>
                <a:gd name="T7" fmla="*/ 0 h 185"/>
                <a:gd name="T8" fmla="*/ 31 w 41"/>
                <a:gd name="T9" fmla="*/ 93 h 185"/>
                <a:gd name="T10" fmla="*/ 0 w 41"/>
                <a:gd name="T11" fmla="*/ 185 h 185"/>
                <a:gd name="T12" fmla="*/ 6 w 41"/>
                <a:gd name="T13" fmla="*/ 185 h 185"/>
                <a:gd name="T14" fmla="*/ 12 w 41"/>
                <a:gd name="T15" fmla="*/ 185 h 185"/>
                <a:gd name="T16" fmla="*/ 41 w 41"/>
                <a:gd name="T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185">
                  <a:moveTo>
                    <a:pt x="41" y="93"/>
                  </a:moveTo>
                  <a:cubicBezTo>
                    <a:pt x="41" y="45"/>
                    <a:pt x="31" y="6"/>
                    <a:pt x="13" y="0"/>
                  </a:cubicBezTo>
                  <a:cubicBezTo>
                    <a:pt x="10" y="0"/>
                    <a:pt x="8" y="0"/>
                    <a:pt x="7" y="0"/>
                  </a:cubicBezTo>
                  <a:cubicBezTo>
                    <a:pt x="5" y="0"/>
                    <a:pt x="2" y="0"/>
                    <a:pt x="0" y="0"/>
                  </a:cubicBezTo>
                  <a:cubicBezTo>
                    <a:pt x="19" y="3"/>
                    <a:pt x="31" y="43"/>
                    <a:pt x="31" y="93"/>
                  </a:cubicBezTo>
                  <a:cubicBezTo>
                    <a:pt x="30" y="141"/>
                    <a:pt x="19" y="181"/>
                    <a:pt x="0" y="185"/>
                  </a:cubicBezTo>
                  <a:cubicBezTo>
                    <a:pt x="1" y="185"/>
                    <a:pt x="4" y="185"/>
                    <a:pt x="6" y="185"/>
                  </a:cubicBezTo>
                  <a:cubicBezTo>
                    <a:pt x="7" y="185"/>
                    <a:pt x="9" y="185"/>
                    <a:pt x="12" y="185"/>
                  </a:cubicBezTo>
                  <a:cubicBezTo>
                    <a:pt x="30" y="180"/>
                    <a:pt x="41" y="140"/>
                    <a:pt x="41" y="93"/>
                  </a:cubicBezTo>
                  <a:close/>
                </a:path>
              </a:pathLst>
            </a:custGeom>
            <a:gradFill>
              <a:gsLst>
                <a:gs pos="36000">
                  <a:schemeClr val="bg1">
                    <a:lumMod val="85000"/>
                  </a:schemeClr>
                </a:gs>
                <a:gs pos="41000">
                  <a:schemeClr val="bg1">
                    <a:lumMod val="75000"/>
                  </a:schemeClr>
                </a:gs>
                <a:gs pos="0">
                  <a:schemeClr val="bg1">
                    <a:lumMod val="95000"/>
                  </a:schemeClr>
                </a:gs>
                <a:gs pos="100000">
                  <a:schemeClr val="tx1">
                    <a:lumMod val="65000"/>
                    <a:lumOff val="35000"/>
                  </a:schemeClr>
                </a:gs>
                <a:gs pos="51000">
                  <a:schemeClr val="bg1">
                    <a:lumMod val="65000"/>
                  </a:schemeClr>
                </a:gs>
                <a:gs pos="71250">
                  <a:schemeClr val="tx1">
                    <a:lumMod val="50000"/>
                    <a:lumOff val="50000"/>
                  </a:schemeClr>
                </a:gs>
                <a:gs pos="84000">
                  <a:schemeClr val="bg1">
                    <a:lumMod val="6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6" name="Freeform 20"/>
            <p:cNvSpPr>
              <a:spLocks/>
            </p:cNvSpPr>
            <p:nvPr/>
          </p:nvSpPr>
          <p:spPr bwMode="auto">
            <a:xfrm>
              <a:off x="5419146" y="3944668"/>
              <a:ext cx="133369" cy="621921"/>
            </a:xfrm>
            <a:custGeom>
              <a:avLst/>
              <a:gdLst>
                <a:gd name="T0" fmla="*/ 39 w 40"/>
                <a:gd name="T1" fmla="*/ 93 h 185"/>
                <a:gd name="T2" fmla="*/ 11 w 40"/>
                <a:gd name="T3" fmla="*/ 0 h 185"/>
                <a:gd name="T4" fmla="*/ 5 w 40"/>
                <a:gd name="T5" fmla="*/ 0 h 185"/>
                <a:gd name="T6" fmla="*/ 0 w 40"/>
                <a:gd name="T7" fmla="*/ 0 h 185"/>
                <a:gd name="T8" fmla="*/ 30 w 40"/>
                <a:gd name="T9" fmla="*/ 93 h 185"/>
                <a:gd name="T10" fmla="*/ 0 w 40"/>
                <a:gd name="T11" fmla="*/ 185 h 185"/>
                <a:gd name="T12" fmla="*/ 4 w 40"/>
                <a:gd name="T13" fmla="*/ 185 h 185"/>
                <a:gd name="T14" fmla="*/ 10 w 40"/>
                <a:gd name="T15" fmla="*/ 185 h 185"/>
                <a:gd name="T16" fmla="*/ 39 w 40"/>
                <a:gd name="T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85">
                  <a:moveTo>
                    <a:pt x="39" y="93"/>
                  </a:moveTo>
                  <a:cubicBezTo>
                    <a:pt x="40" y="45"/>
                    <a:pt x="29" y="6"/>
                    <a:pt x="11" y="0"/>
                  </a:cubicBezTo>
                  <a:cubicBezTo>
                    <a:pt x="8" y="0"/>
                    <a:pt x="6" y="0"/>
                    <a:pt x="5" y="0"/>
                  </a:cubicBezTo>
                  <a:cubicBezTo>
                    <a:pt x="4" y="0"/>
                    <a:pt x="2" y="0"/>
                    <a:pt x="0" y="0"/>
                  </a:cubicBezTo>
                  <a:cubicBezTo>
                    <a:pt x="19" y="3"/>
                    <a:pt x="30" y="43"/>
                    <a:pt x="30" y="93"/>
                  </a:cubicBezTo>
                  <a:cubicBezTo>
                    <a:pt x="30" y="141"/>
                    <a:pt x="19" y="181"/>
                    <a:pt x="0" y="185"/>
                  </a:cubicBezTo>
                  <a:cubicBezTo>
                    <a:pt x="1" y="185"/>
                    <a:pt x="3" y="185"/>
                    <a:pt x="4" y="185"/>
                  </a:cubicBezTo>
                  <a:cubicBezTo>
                    <a:pt x="6" y="185"/>
                    <a:pt x="8" y="185"/>
                    <a:pt x="10" y="185"/>
                  </a:cubicBezTo>
                  <a:cubicBezTo>
                    <a:pt x="28" y="180"/>
                    <a:pt x="39" y="141"/>
                    <a:pt x="39" y="93"/>
                  </a:cubicBezTo>
                  <a:close/>
                </a:path>
              </a:pathLst>
            </a:custGeom>
            <a:gradFill>
              <a:gsLst>
                <a:gs pos="44000">
                  <a:schemeClr val="bg1"/>
                </a:gs>
                <a:gs pos="0">
                  <a:schemeClr val="bg1">
                    <a:lumMod val="95000"/>
                  </a:schemeClr>
                </a:gs>
                <a:gs pos="100000">
                  <a:schemeClr val="bg1">
                    <a:lumMod val="75000"/>
                  </a:schemeClr>
                </a:gs>
                <a:gs pos="81000">
                  <a:schemeClr val="tx1">
                    <a:lumMod val="50000"/>
                    <a:lumOff val="50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7" name="Freeform 22"/>
            <p:cNvSpPr>
              <a:spLocks/>
            </p:cNvSpPr>
            <p:nvPr/>
          </p:nvSpPr>
          <p:spPr bwMode="auto">
            <a:xfrm>
              <a:off x="5027463" y="3940457"/>
              <a:ext cx="146004" cy="623324"/>
            </a:xfrm>
            <a:custGeom>
              <a:avLst/>
              <a:gdLst>
                <a:gd name="T0" fmla="*/ 43 w 44"/>
                <a:gd name="T1" fmla="*/ 93 h 185"/>
                <a:gd name="T2" fmla="*/ 15 w 44"/>
                <a:gd name="T3" fmla="*/ 0 h 185"/>
                <a:gd name="T4" fmla="*/ 0 w 44"/>
                <a:gd name="T5" fmla="*/ 0 h 185"/>
                <a:gd name="T6" fmla="*/ 31 w 44"/>
                <a:gd name="T7" fmla="*/ 93 h 185"/>
                <a:gd name="T8" fmla="*/ 1 w 44"/>
                <a:gd name="T9" fmla="*/ 185 h 185"/>
                <a:gd name="T10" fmla="*/ 14 w 44"/>
                <a:gd name="T11" fmla="*/ 185 h 185"/>
                <a:gd name="T12" fmla="*/ 43 w 44"/>
                <a:gd name="T13" fmla="*/ 93 h 185"/>
              </a:gdLst>
              <a:ahLst/>
              <a:cxnLst>
                <a:cxn ang="0">
                  <a:pos x="T0" y="T1"/>
                </a:cxn>
                <a:cxn ang="0">
                  <a:pos x="T2" y="T3"/>
                </a:cxn>
                <a:cxn ang="0">
                  <a:pos x="T4" y="T5"/>
                </a:cxn>
                <a:cxn ang="0">
                  <a:pos x="T6" y="T7"/>
                </a:cxn>
                <a:cxn ang="0">
                  <a:pos x="T8" y="T9"/>
                </a:cxn>
                <a:cxn ang="0">
                  <a:pos x="T10" y="T11"/>
                </a:cxn>
                <a:cxn ang="0">
                  <a:pos x="T12" y="T13"/>
                </a:cxn>
              </a:cxnLst>
              <a:rect l="0" t="0" r="r" b="b"/>
              <a:pathLst>
                <a:path w="44" h="185">
                  <a:moveTo>
                    <a:pt x="43" y="93"/>
                  </a:moveTo>
                  <a:cubicBezTo>
                    <a:pt x="44" y="45"/>
                    <a:pt x="33" y="6"/>
                    <a:pt x="15" y="0"/>
                  </a:cubicBezTo>
                  <a:cubicBezTo>
                    <a:pt x="13" y="0"/>
                    <a:pt x="2" y="0"/>
                    <a:pt x="0" y="0"/>
                  </a:cubicBezTo>
                  <a:cubicBezTo>
                    <a:pt x="19" y="4"/>
                    <a:pt x="32" y="44"/>
                    <a:pt x="31" y="93"/>
                  </a:cubicBezTo>
                  <a:cubicBezTo>
                    <a:pt x="31" y="141"/>
                    <a:pt x="20" y="181"/>
                    <a:pt x="1" y="185"/>
                  </a:cubicBezTo>
                  <a:cubicBezTo>
                    <a:pt x="3" y="185"/>
                    <a:pt x="12" y="185"/>
                    <a:pt x="14" y="185"/>
                  </a:cubicBezTo>
                  <a:cubicBezTo>
                    <a:pt x="33" y="180"/>
                    <a:pt x="43" y="141"/>
                    <a:pt x="43" y="93"/>
                  </a:cubicBezTo>
                  <a:close/>
                </a:path>
              </a:pathLst>
            </a:custGeom>
            <a:gradFill>
              <a:gsLst>
                <a:gs pos="61000">
                  <a:schemeClr val="bg1">
                    <a:lumMod val="75000"/>
                  </a:schemeClr>
                </a:gs>
                <a:gs pos="33000">
                  <a:schemeClr val="bg1">
                    <a:lumMod val="95000"/>
                  </a:schemeClr>
                </a:gs>
                <a:gs pos="0">
                  <a:schemeClr val="bg1">
                    <a:lumMod val="95000"/>
                  </a:schemeClr>
                </a:gs>
                <a:gs pos="100000">
                  <a:schemeClr val="bg1">
                    <a:lumMod val="85000"/>
                  </a:schemeClr>
                </a:gs>
                <a:gs pos="79000">
                  <a:schemeClr val="tx1">
                    <a:lumMod val="50000"/>
                    <a:lumOff val="50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8" name="Freeform 23"/>
            <p:cNvSpPr>
              <a:spLocks/>
            </p:cNvSpPr>
            <p:nvPr/>
          </p:nvSpPr>
          <p:spPr bwMode="auto">
            <a:xfrm>
              <a:off x="1225744" y="3944668"/>
              <a:ext cx="627536" cy="619113"/>
            </a:xfrm>
            <a:custGeom>
              <a:avLst/>
              <a:gdLst>
                <a:gd name="T0" fmla="*/ 0 w 189"/>
                <a:gd name="T1" fmla="*/ 49 h 184"/>
                <a:gd name="T2" fmla="*/ 149 w 189"/>
                <a:gd name="T3" fmla="*/ 0 h 184"/>
                <a:gd name="T4" fmla="*/ 150 w 189"/>
                <a:gd name="T5" fmla="*/ 58 h 184"/>
                <a:gd name="T6" fmla="*/ 176 w 189"/>
                <a:gd name="T7" fmla="*/ 93 h 184"/>
                <a:gd name="T8" fmla="*/ 149 w 189"/>
                <a:gd name="T9" fmla="*/ 129 h 184"/>
                <a:gd name="T10" fmla="*/ 156 w 189"/>
                <a:gd name="T11" fmla="*/ 184 h 184"/>
                <a:gd name="T12" fmla="*/ 0 w 189"/>
                <a:gd name="T13" fmla="*/ 137 h 184"/>
                <a:gd name="T14" fmla="*/ 0 w 189"/>
                <a:gd name="T15" fmla="*/ 49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 h="184">
                  <a:moveTo>
                    <a:pt x="0" y="49"/>
                  </a:moveTo>
                  <a:cubicBezTo>
                    <a:pt x="149" y="0"/>
                    <a:pt x="149" y="0"/>
                    <a:pt x="149" y="0"/>
                  </a:cubicBezTo>
                  <a:cubicBezTo>
                    <a:pt x="149" y="0"/>
                    <a:pt x="189" y="27"/>
                    <a:pt x="150" y="58"/>
                  </a:cubicBezTo>
                  <a:cubicBezTo>
                    <a:pt x="150" y="58"/>
                    <a:pt x="176" y="65"/>
                    <a:pt x="176" y="93"/>
                  </a:cubicBezTo>
                  <a:cubicBezTo>
                    <a:pt x="176" y="121"/>
                    <a:pt x="149" y="129"/>
                    <a:pt x="149" y="129"/>
                  </a:cubicBezTo>
                  <a:cubicBezTo>
                    <a:pt x="149" y="129"/>
                    <a:pt x="186" y="157"/>
                    <a:pt x="156" y="184"/>
                  </a:cubicBezTo>
                  <a:cubicBezTo>
                    <a:pt x="0" y="137"/>
                    <a:pt x="0" y="137"/>
                    <a:pt x="0" y="137"/>
                  </a:cubicBezTo>
                  <a:cubicBezTo>
                    <a:pt x="0" y="137"/>
                    <a:pt x="15" y="84"/>
                    <a:pt x="0" y="49"/>
                  </a:cubicBezTo>
                  <a:close/>
                </a:path>
              </a:pathLst>
            </a:custGeom>
            <a:solidFill>
              <a:srgbClr val="D47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9" name="Freeform 24"/>
            <p:cNvSpPr>
              <a:spLocks/>
            </p:cNvSpPr>
            <p:nvPr/>
          </p:nvSpPr>
          <p:spPr bwMode="auto">
            <a:xfrm>
              <a:off x="1218725" y="3944668"/>
              <a:ext cx="631748" cy="619113"/>
            </a:xfrm>
            <a:custGeom>
              <a:avLst/>
              <a:gdLst>
                <a:gd name="T0" fmla="*/ 0 w 190"/>
                <a:gd name="T1" fmla="*/ 43 h 184"/>
                <a:gd name="T2" fmla="*/ 150 w 190"/>
                <a:gd name="T3" fmla="*/ 0 h 184"/>
                <a:gd name="T4" fmla="*/ 151 w 190"/>
                <a:gd name="T5" fmla="*/ 58 h 184"/>
                <a:gd name="T6" fmla="*/ 177 w 190"/>
                <a:gd name="T7" fmla="*/ 93 h 184"/>
                <a:gd name="T8" fmla="*/ 150 w 190"/>
                <a:gd name="T9" fmla="*/ 129 h 184"/>
                <a:gd name="T10" fmla="*/ 157 w 190"/>
                <a:gd name="T11" fmla="*/ 184 h 184"/>
                <a:gd name="T12" fmla="*/ 2 w 190"/>
                <a:gd name="T13" fmla="*/ 137 h 184"/>
                <a:gd name="T14" fmla="*/ 0 w 190"/>
                <a:gd name="T15" fmla="*/ 43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84">
                  <a:moveTo>
                    <a:pt x="0" y="43"/>
                  </a:moveTo>
                  <a:cubicBezTo>
                    <a:pt x="150" y="0"/>
                    <a:pt x="150" y="0"/>
                    <a:pt x="150" y="0"/>
                  </a:cubicBezTo>
                  <a:cubicBezTo>
                    <a:pt x="150" y="0"/>
                    <a:pt x="190" y="27"/>
                    <a:pt x="151" y="58"/>
                  </a:cubicBezTo>
                  <a:cubicBezTo>
                    <a:pt x="151" y="58"/>
                    <a:pt x="177" y="65"/>
                    <a:pt x="177" y="93"/>
                  </a:cubicBezTo>
                  <a:cubicBezTo>
                    <a:pt x="177" y="121"/>
                    <a:pt x="150" y="129"/>
                    <a:pt x="150" y="129"/>
                  </a:cubicBezTo>
                  <a:cubicBezTo>
                    <a:pt x="150" y="129"/>
                    <a:pt x="187" y="157"/>
                    <a:pt x="157" y="184"/>
                  </a:cubicBezTo>
                  <a:cubicBezTo>
                    <a:pt x="2" y="137"/>
                    <a:pt x="2" y="137"/>
                    <a:pt x="2" y="137"/>
                  </a:cubicBezTo>
                  <a:cubicBezTo>
                    <a:pt x="2" y="137"/>
                    <a:pt x="15" y="78"/>
                    <a:pt x="0" y="43"/>
                  </a:cubicBezTo>
                  <a:close/>
                </a:path>
              </a:pathLst>
            </a:custGeom>
            <a:gradFill>
              <a:gsLst>
                <a:gs pos="1000">
                  <a:schemeClr val="accent2">
                    <a:lumMod val="20000"/>
                    <a:lumOff val="80000"/>
                  </a:schemeClr>
                </a:gs>
                <a:gs pos="69000">
                  <a:schemeClr val="accent2"/>
                </a:gs>
                <a:gs pos="89000">
                  <a:schemeClr val="accent2">
                    <a:lumMod val="66000"/>
                    <a:lumOff val="34000"/>
                  </a:schemeClr>
                </a:gs>
              </a:gsLst>
              <a:lin ang="6000000" scaled="0"/>
            </a:gradFill>
            <a:ln>
              <a:noFill/>
            </a:ln>
          </p:spPr>
          <p:txBody>
            <a:bodyPr/>
            <a:lstStyle/>
            <a:p>
              <a:pPr>
                <a:defRPr/>
              </a:pPr>
              <a:endParaRPr lang="en-US" dirty="0">
                <a:latin typeface="Arial" charset="0"/>
                <a:cs typeface="Arial" charset="0"/>
              </a:endParaRPr>
            </a:p>
          </p:txBody>
        </p:sp>
        <p:sp>
          <p:nvSpPr>
            <p:cNvPr id="230" name="Freeform 25"/>
            <p:cNvSpPr>
              <a:spLocks/>
            </p:cNvSpPr>
            <p:nvPr/>
          </p:nvSpPr>
          <p:spPr bwMode="auto">
            <a:xfrm>
              <a:off x="1218725" y="3944668"/>
              <a:ext cx="631748" cy="279373"/>
            </a:xfrm>
            <a:custGeom>
              <a:avLst/>
              <a:gdLst>
                <a:gd name="T0" fmla="*/ 174 w 190"/>
                <a:gd name="T1" fmla="*/ 77 h 83"/>
                <a:gd name="T2" fmla="*/ 151 w 190"/>
                <a:gd name="T3" fmla="*/ 58 h 83"/>
                <a:gd name="T4" fmla="*/ 150 w 190"/>
                <a:gd name="T5" fmla="*/ 0 h 83"/>
                <a:gd name="T6" fmla="*/ 0 w 190"/>
                <a:gd name="T7" fmla="*/ 43 h 83"/>
                <a:gd name="T8" fmla="*/ 9 w 190"/>
                <a:gd name="T9" fmla="*/ 83 h 83"/>
                <a:gd name="T10" fmla="*/ 174 w 190"/>
                <a:gd name="T11" fmla="*/ 77 h 83"/>
              </a:gdLst>
              <a:ahLst/>
              <a:cxnLst>
                <a:cxn ang="0">
                  <a:pos x="T0" y="T1"/>
                </a:cxn>
                <a:cxn ang="0">
                  <a:pos x="T2" y="T3"/>
                </a:cxn>
                <a:cxn ang="0">
                  <a:pos x="T4" y="T5"/>
                </a:cxn>
                <a:cxn ang="0">
                  <a:pos x="T6" y="T7"/>
                </a:cxn>
                <a:cxn ang="0">
                  <a:pos x="T8" y="T9"/>
                </a:cxn>
                <a:cxn ang="0">
                  <a:pos x="T10" y="T11"/>
                </a:cxn>
              </a:cxnLst>
              <a:rect l="0" t="0" r="r" b="b"/>
              <a:pathLst>
                <a:path w="190" h="83">
                  <a:moveTo>
                    <a:pt x="174" y="77"/>
                  </a:moveTo>
                  <a:cubicBezTo>
                    <a:pt x="167" y="62"/>
                    <a:pt x="151" y="58"/>
                    <a:pt x="151" y="58"/>
                  </a:cubicBezTo>
                  <a:cubicBezTo>
                    <a:pt x="190" y="27"/>
                    <a:pt x="150" y="0"/>
                    <a:pt x="150" y="0"/>
                  </a:cubicBezTo>
                  <a:cubicBezTo>
                    <a:pt x="0" y="43"/>
                    <a:pt x="0" y="43"/>
                    <a:pt x="0" y="43"/>
                  </a:cubicBezTo>
                  <a:cubicBezTo>
                    <a:pt x="4" y="52"/>
                    <a:pt x="8" y="74"/>
                    <a:pt x="9" y="83"/>
                  </a:cubicBezTo>
                  <a:lnTo>
                    <a:pt x="174" y="77"/>
                  </a:lnTo>
                  <a:close/>
                </a:path>
              </a:pathLst>
            </a:custGeom>
            <a:gradFill flip="none" rotWithShape="1">
              <a:gsLst>
                <a:gs pos="0">
                  <a:schemeClr val="accent2">
                    <a:lumMod val="20000"/>
                    <a:lumOff val="80000"/>
                  </a:schemeClr>
                </a:gs>
                <a:gs pos="59000">
                  <a:schemeClr val="accent2">
                    <a:lumMod val="59000"/>
                    <a:lumOff val="41000"/>
                  </a:schemeClr>
                </a:gs>
                <a:gs pos="47000">
                  <a:schemeClr val="accent2"/>
                </a:gs>
              </a:gsLst>
              <a:lin ang="4500000" scaled="0"/>
              <a:tileRect/>
            </a:gradFill>
            <a:ln>
              <a:noFill/>
            </a:ln>
          </p:spPr>
          <p:txBody>
            <a:bodyPr/>
            <a:lstStyle/>
            <a:p>
              <a:pPr>
                <a:defRPr/>
              </a:pPr>
              <a:endParaRPr lang="en-US" dirty="0">
                <a:latin typeface="Arial" charset="0"/>
                <a:cs typeface="Arial" charset="0"/>
              </a:endParaRPr>
            </a:p>
          </p:txBody>
        </p:sp>
        <p:sp>
          <p:nvSpPr>
            <p:cNvPr id="231" name="Freeform 26"/>
            <p:cNvSpPr>
              <a:spLocks/>
            </p:cNvSpPr>
            <p:nvPr/>
          </p:nvSpPr>
          <p:spPr bwMode="auto">
            <a:xfrm>
              <a:off x="1242591" y="4058383"/>
              <a:ext cx="564362" cy="228833"/>
            </a:xfrm>
            <a:custGeom>
              <a:avLst/>
              <a:gdLst>
                <a:gd name="T0" fmla="*/ 0 w 170"/>
                <a:gd name="T1" fmla="*/ 34 h 68"/>
                <a:gd name="T2" fmla="*/ 2 w 170"/>
                <a:gd name="T3" fmla="*/ 58 h 68"/>
                <a:gd name="T4" fmla="*/ 169 w 170"/>
                <a:gd name="T5" fmla="*/ 68 h 68"/>
                <a:gd name="T6" fmla="*/ 170 w 170"/>
                <a:gd name="T7" fmla="*/ 59 h 68"/>
                <a:gd name="T8" fmla="*/ 144 w 170"/>
                <a:gd name="T9" fmla="*/ 24 h 68"/>
                <a:gd name="T10" fmla="*/ 161 w 170"/>
                <a:gd name="T11" fmla="*/ 0 h 68"/>
                <a:gd name="T12" fmla="*/ 0 w 170"/>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170" h="68">
                  <a:moveTo>
                    <a:pt x="0" y="34"/>
                  </a:moveTo>
                  <a:cubicBezTo>
                    <a:pt x="1" y="40"/>
                    <a:pt x="2" y="52"/>
                    <a:pt x="2" y="58"/>
                  </a:cubicBezTo>
                  <a:cubicBezTo>
                    <a:pt x="169" y="68"/>
                    <a:pt x="169" y="68"/>
                    <a:pt x="169" y="68"/>
                  </a:cubicBezTo>
                  <a:cubicBezTo>
                    <a:pt x="169" y="65"/>
                    <a:pt x="170" y="62"/>
                    <a:pt x="170" y="59"/>
                  </a:cubicBezTo>
                  <a:cubicBezTo>
                    <a:pt x="170" y="31"/>
                    <a:pt x="144" y="24"/>
                    <a:pt x="144" y="24"/>
                  </a:cubicBezTo>
                  <a:cubicBezTo>
                    <a:pt x="151" y="18"/>
                    <a:pt x="159" y="7"/>
                    <a:pt x="161" y="0"/>
                  </a:cubicBezTo>
                  <a:lnTo>
                    <a:pt x="0" y="34"/>
                  </a:lnTo>
                  <a:close/>
                </a:path>
              </a:pathLst>
            </a:custGeom>
            <a:gradFill>
              <a:gsLst>
                <a:gs pos="1000">
                  <a:schemeClr val="accent2">
                    <a:lumMod val="20000"/>
                    <a:lumOff val="80000"/>
                  </a:schemeClr>
                </a:gs>
                <a:gs pos="57000">
                  <a:schemeClr val="accent2">
                    <a:lumMod val="59000"/>
                    <a:lumOff val="41000"/>
                  </a:schemeClr>
                </a:gs>
              </a:gsLst>
              <a:lin ang="4800000" scaled="0"/>
            </a:gradFill>
            <a:ln>
              <a:noFill/>
            </a:ln>
          </p:spPr>
          <p:txBody>
            <a:bodyPr/>
            <a:lstStyle/>
            <a:p>
              <a:pPr>
                <a:defRPr/>
              </a:pPr>
              <a:endParaRPr lang="en-US" dirty="0">
                <a:latin typeface="Arial" charset="0"/>
                <a:cs typeface="Arial" charset="0"/>
              </a:endParaRPr>
            </a:p>
          </p:txBody>
        </p:sp>
        <p:sp>
          <p:nvSpPr>
            <p:cNvPr id="232" name="Freeform 27"/>
            <p:cNvSpPr>
              <a:spLocks/>
            </p:cNvSpPr>
            <p:nvPr/>
          </p:nvSpPr>
          <p:spPr bwMode="auto">
            <a:xfrm>
              <a:off x="856522" y="4176309"/>
              <a:ext cx="388876" cy="110907"/>
            </a:xfrm>
            <a:custGeom>
              <a:avLst/>
              <a:gdLst>
                <a:gd name="T0" fmla="*/ 89 w 117"/>
                <a:gd name="T1" fmla="*/ 7 h 33"/>
                <a:gd name="T2" fmla="*/ 115 w 117"/>
                <a:gd name="T3" fmla="*/ 13 h 33"/>
                <a:gd name="T4" fmla="*/ 99 w 117"/>
                <a:gd name="T5" fmla="*/ 24 h 33"/>
                <a:gd name="T6" fmla="*/ 0 w 117"/>
                <a:gd name="T7" fmla="*/ 23 h 33"/>
                <a:gd name="T8" fmla="*/ 89 w 117"/>
                <a:gd name="T9" fmla="*/ 7 h 33"/>
              </a:gdLst>
              <a:ahLst/>
              <a:cxnLst>
                <a:cxn ang="0">
                  <a:pos x="T0" y="T1"/>
                </a:cxn>
                <a:cxn ang="0">
                  <a:pos x="T2" y="T3"/>
                </a:cxn>
                <a:cxn ang="0">
                  <a:pos x="T4" y="T5"/>
                </a:cxn>
                <a:cxn ang="0">
                  <a:pos x="T6" y="T7"/>
                </a:cxn>
                <a:cxn ang="0">
                  <a:pos x="T8" y="T9"/>
                </a:cxn>
              </a:cxnLst>
              <a:rect l="0" t="0" r="r" b="b"/>
              <a:pathLst>
                <a:path w="117" h="33">
                  <a:moveTo>
                    <a:pt x="89" y="7"/>
                  </a:moveTo>
                  <a:cubicBezTo>
                    <a:pt x="109" y="5"/>
                    <a:pt x="115" y="0"/>
                    <a:pt x="115" y="13"/>
                  </a:cubicBezTo>
                  <a:cubicBezTo>
                    <a:pt x="116" y="24"/>
                    <a:pt x="117" y="22"/>
                    <a:pt x="99" y="24"/>
                  </a:cubicBezTo>
                  <a:cubicBezTo>
                    <a:pt x="87" y="25"/>
                    <a:pt x="0" y="33"/>
                    <a:pt x="0" y="23"/>
                  </a:cubicBezTo>
                  <a:cubicBezTo>
                    <a:pt x="0" y="18"/>
                    <a:pt x="79" y="9"/>
                    <a:pt x="89" y="7"/>
                  </a:cubicBezTo>
                  <a:close/>
                </a:path>
              </a:pathLst>
            </a:custGeom>
            <a:gradFill flip="none" rotWithShape="1">
              <a:gsLst>
                <a:gs pos="1000">
                  <a:schemeClr val="tx1">
                    <a:lumMod val="75000"/>
                    <a:lumOff val="25000"/>
                  </a:schemeClr>
                </a:gs>
                <a:gs pos="89000">
                  <a:schemeClr val="bg1">
                    <a:lumMod val="65000"/>
                  </a:schemeClr>
                </a:gs>
              </a:gsLst>
              <a:lin ang="0" scaled="1"/>
              <a:tileRect/>
            </a:gradFill>
            <a:ln>
              <a:noFill/>
            </a:ln>
          </p:spPr>
          <p:txBody>
            <a:bodyPr/>
            <a:lstStyle/>
            <a:p>
              <a:pPr>
                <a:defRPr/>
              </a:pPr>
              <a:endParaRPr lang="en-US" dirty="0">
                <a:latin typeface="Arial" charset="0"/>
                <a:cs typeface="Arial" charset="0"/>
              </a:endParaRPr>
            </a:p>
          </p:txBody>
        </p:sp>
        <p:sp>
          <p:nvSpPr>
            <p:cNvPr id="233" name="Freeform 28"/>
            <p:cNvSpPr>
              <a:spLocks/>
            </p:cNvSpPr>
            <p:nvPr/>
          </p:nvSpPr>
          <p:spPr bwMode="auto">
            <a:xfrm>
              <a:off x="5521630" y="4325121"/>
              <a:ext cx="325701" cy="238660"/>
            </a:xfrm>
            <a:custGeom>
              <a:avLst/>
              <a:gdLst>
                <a:gd name="T0" fmla="*/ 24 w 98"/>
                <a:gd name="T1" fmla="*/ 10 h 71"/>
                <a:gd name="T2" fmla="*/ 17 w 98"/>
                <a:gd name="T3" fmla="*/ 4 h 71"/>
                <a:gd name="T4" fmla="*/ 14 w 98"/>
                <a:gd name="T5" fmla="*/ 28 h 71"/>
                <a:gd name="T6" fmla="*/ 3 w 98"/>
                <a:gd name="T7" fmla="*/ 57 h 71"/>
                <a:gd name="T8" fmla="*/ 21 w 98"/>
                <a:gd name="T9" fmla="*/ 69 h 71"/>
                <a:gd name="T10" fmla="*/ 82 w 98"/>
                <a:gd name="T11" fmla="*/ 63 h 71"/>
                <a:gd name="T12" fmla="*/ 90 w 98"/>
                <a:gd name="T13" fmla="*/ 37 h 71"/>
                <a:gd name="T14" fmla="*/ 41 w 98"/>
                <a:gd name="T15" fmla="*/ 59 h 71"/>
                <a:gd name="T16" fmla="*/ 23 w 98"/>
                <a:gd name="T17" fmla="*/ 44 h 71"/>
                <a:gd name="T18" fmla="*/ 24 w 98"/>
                <a:gd name="T19" fmla="*/ 1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71">
                  <a:moveTo>
                    <a:pt x="24" y="10"/>
                  </a:moveTo>
                  <a:cubicBezTo>
                    <a:pt x="22" y="5"/>
                    <a:pt x="18" y="0"/>
                    <a:pt x="17" y="4"/>
                  </a:cubicBezTo>
                  <a:cubicBezTo>
                    <a:pt x="15" y="9"/>
                    <a:pt x="15" y="20"/>
                    <a:pt x="14" y="28"/>
                  </a:cubicBezTo>
                  <a:cubicBezTo>
                    <a:pt x="13" y="36"/>
                    <a:pt x="5" y="49"/>
                    <a:pt x="3" y="57"/>
                  </a:cubicBezTo>
                  <a:cubicBezTo>
                    <a:pt x="0" y="67"/>
                    <a:pt x="12" y="69"/>
                    <a:pt x="21" y="69"/>
                  </a:cubicBezTo>
                  <a:cubicBezTo>
                    <a:pt x="35" y="70"/>
                    <a:pt x="75" y="71"/>
                    <a:pt x="82" y="63"/>
                  </a:cubicBezTo>
                  <a:cubicBezTo>
                    <a:pt x="86" y="58"/>
                    <a:pt x="98" y="38"/>
                    <a:pt x="90" y="37"/>
                  </a:cubicBezTo>
                  <a:cubicBezTo>
                    <a:pt x="83" y="37"/>
                    <a:pt x="71" y="59"/>
                    <a:pt x="41" y="59"/>
                  </a:cubicBezTo>
                  <a:cubicBezTo>
                    <a:pt x="26" y="59"/>
                    <a:pt x="26" y="50"/>
                    <a:pt x="23" y="44"/>
                  </a:cubicBezTo>
                  <a:cubicBezTo>
                    <a:pt x="17" y="34"/>
                    <a:pt x="26" y="16"/>
                    <a:pt x="24" y="10"/>
                  </a:cubicBezTo>
                  <a:close/>
                </a:path>
              </a:pathLst>
            </a:custGeom>
            <a:gradFill>
              <a:gsLst>
                <a:gs pos="0">
                  <a:schemeClr val="accent3">
                    <a:lumMod val="60000"/>
                    <a:lumOff val="40000"/>
                  </a:schemeClr>
                </a:gs>
                <a:gs pos="60000">
                  <a:schemeClr val="accent3">
                    <a:lumMod val="93000"/>
                  </a:schemeClr>
                </a:gs>
              </a:gsLst>
              <a:path path="circle">
                <a:fillToRect l="50000" t="50000" r="50000" b="50000"/>
              </a:path>
            </a:gradFill>
            <a:ln>
              <a:noFill/>
            </a:ln>
          </p:spPr>
          <p:txBody>
            <a:bodyPr/>
            <a:lstStyle/>
            <a:p>
              <a:pPr>
                <a:defRPr/>
              </a:pPr>
              <a:endParaRPr lang="en-US" dirty="0">
                <a:latin typeface="Arial" charset="0"/>
                <a:cs typeface="Arial" charset="0"/>
              </a:endParaRPr>
            </a:p>
          </p:txBody>
        </p:sp>
        <p:sp>
          <p:nvSpPr>
            <p:cNvPr id="234" name="Freeform 29"/>
            <p:cNvSpPr>
              <a:spLocks/>
            </p:cNvSpPr>
            <p:nvPr/>
          </p:nvSpPr>
          <p:spPr bwMode="auto">
            <a:xfrm>
              <a:off x="1770451" y="3968534"/>
              <a:ext cx="3306148" cy="96868"/>
            </a:xfrm>
            <a:custGeom>
              <a:avLst/>
              <a:gdLst>
                <a:gd name="T0" fmla="*/ 0 w 995"/>
                <a:gd name="T1" fmla="*/ 0 h 29"/>
                <a:gd name="T2" fmla="*/ 921 w 995"/>
                <a:gd name="T3" fmla="*/ 0 h 29"/>
                <a:gd name="T4" fmla="*/ 964 w 995"/>
                <a:gd name="T5" fmla="*/ 1 h 29"/>
                <a:gd name="T6" fmla="*/ 970 w 995"/>
                <a:gd name="T7" fmla="*/ 29 h 29"/>
                <a:gd name="T8" fmla="*/ 13 w 995"/>
                <a:gd name="T9" fmla="*/ 27 h 29"/>
                <a:gd name="T10" fmla="*/ 12 w 995"/>
                <a:gd name="T11" fmla="*/ 14 h 29"/>
                <a:gd name="T12" fmla="*/ 0 w 995"/>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995" h="29">
                  <a:moveTo>
                    <a:pt x="0" y="0"/>
                  </a:moveTo>
                  <a:cubicBezTo>
                    <a:pt x="0" y="0"/>
                    <a:pt x="903" y="0"/>
                    <a:pt x="921" y="0"/>
                  </a:cubicBezTo>
                  <a:cubicBezTo>
                    <a:pt x="931" y="0"/>
                    <a:pt x="955" y="1"/>
                    <a:pt x="964" y="1"/>
                  </a:cubicBezTo>
                  <a:cubicBezTo>
                    <a:pt x="973" y="1"/>
                    <a:pt x="995" y="28"/>
                    <a:pt x="970" y="29"/>
                  </a:cubicBezTo>
                  <a:cubicBezTo>
                    <a:pt x="957" y="29"/>
                    <a:pt x="13" y="27"/>
                    <a:pt x="13" y="27"/>
                  </a:cubicBezTo>
                  <a:cubicBezTo>
                    <a:pt x="13" y="27"/>
                    <a:pt x="13" y="20"/>
                    <a:pt x="12" y="14"/>
                  </a:cubicBezTo>
                  <a:cubicBezTo>
                    <a:pt x="11" y="7"/>
                    <a:pt x="0" y="0"/>
                    <a:pt x="0" y="0"/>
                  </a:cubicBezTo>
                  <a:close/>
                </a:path>
              </a:pathLst>
            </a:custGeom>
            <a:gradFill flip="none" rotWithShape="1">
              <a:gsLst>
                <a:gs pos="0">
                  <a:schemeClr val="accent5">
                    <a:lumMod val="75000"/>
                  </a:schemeClr>
                </a:gs>
                <a:gs pos="100000">
                  <a:schemeClr val="accent5"/>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5" name="Freeform 30"/>
            <p:cNvSpPr>
              <a:spLocks/>
            </p:cNvSpPr>
            <p:nvPr/>
          </p:nvSpPr>
          <p:spPr bwMode="auto">
            <a:xfrm>
              <a:off x="1770451" y="4429008"/>
              <a:ext cx="3306148" cy="127753"/>
            </a:xfrm>
            <a:custGeom>
              <a:avLst/>
              <a:gdLst>
                <a:gd name="T0" fmla="*/ 0 w 995"/>
                <a:gd name="T1" fmla="*/ 37 h 38"/>
                <a:gd name="T2" fmla="*/ 918 w 995"/>
                <a:gd name="T3" fmla="*/ 38 h 38"/>
                <a:gd name="T4" fmla="*/ 961 w 995"/>
                <a:gd name="T5" fmla="*/ 38 h 38"/>
                <a:gd name="T6" fmla="*/ 970 w 995"/>
                <a:gd name="T7" fmla="*/ 0 h 38"/>
                <a:gd name="T8" fmla="*/ 4 w 995"/>
                <a:gd name="T9" fmla="*/ 0 h 38"/>
                <a:gd name="T10" fmla="*/ 8 w 995"/>
                <a:gd name="T11" fmla="*/ 24 h 38"/>
                <a:gd name="T12" fmla="*/ 0 w 995"/>
                <a:gd name="T13" fmla="*/ 37 h 38"/>
              </a:gdLst>
              <a:ahLst/>
              <a:cxnLst>
                <a:cxn ang="0">
                  <a:pos x="T0" y="T1"/>
                </a:cxn>
                <a:cxn ang="0">
                  <a:pos x="T2" y="T3"/>
                </a:cxn>
                <a:cxn ang="0">
                  <a:pos x="T4" y="T5"/>
                </a:cxn>
                <a:cxn ang="0">
                  <a:pos x="T6" y="T7"/>
                </a:cxn>
                <a:cxn ang="0">
                  <a:pos x="T8" y="T9"/>
                </a:cxn>
                <a:cxn ang="0">
                  <a:pos x="T10" y="T11"/>
                </a:cxn>
                <a:cxn ang="0">
                  <a:pos x="T12" y="T13"/>
                </a:cxn>
              </a:cxnLst>
              <a:rect l="0" t="0" r="r" b="b"/>
              <a:pathLst>
                <a:path w="995" h="38">
                  <a:moveTo>
                    <a:pt x="0" y="37"/>
                  </a:moveTo>
                  <a:cubicBezTo>
                    <a:pt x="0" y="37"/>
                    <a:pt x="900" y="38"/>
                    <a:pt x="918" y="38"/>
                  </a:cubicBezTo>
                  <a:cubicBezTo>
                    <a:pt x="928" y="38"/>
                    <a:pt x="952" y="38"/>
                    <a:pt x="961" y="38"/>
                  </a:cubicBezTo>
                  <a:cubicBezTo>
                    <a:pt x="969" y="38"/>
                    <a:pt x="995" y="0"/>
                    <a:pt x="970" y="0"/>
                  </a:cubicBezTo>
                  <a:cubicBezTo>
                    <a:pt x="958" y="0"/>
                    <a:pt x="4" y="0"/>
                    <a:pt x="4" y="0"/>
                  </a:cubicBezTo>
                  <a:cubicBezTo>
                    <a:pt x="3" y="0"/>
                    <a:pt x="11" y="10"/>
                    <a:pt x="8" y="24"/>
                  </a:cubicBezTo>
                  <a:cubicBezTo>
                    <a:pt x="7" y="31"/>
                    <a:pt x="0" y="37"/>
                    <a:pt x="0" y="37"/>
                  </a:cubicBezTo>
                  <a:close/>
                </a:path>
              </a:pathLst>
            </a:custGeom>
            <a:gradFill flip="none" rotWithShape="1">
              <a:gsLst>
                <a:gs pos="0">
                  <a:schemeClr val="bg2">
                    <a:lumMod val="80000"/>
                  </a:schemeClr>
                </a:gs>
                <a:gs pos="100000">
                  <a:schemeClr val="bg2">
                    <a:lumMod val="99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6" name="Freeform 31"/>
            <p:cNvSpPr>
              <a:spLocks/>
            </p:cNvSpPr>
            <p:nvPr/>
          </p:nvSpPr>
          <p:spPr bwMode="auto">
            <a:xfrm>
              <a:off x="5528649" y="4065402"/>
              <a:ext cx="30885" cy="235853"/>
            </a:xfrm>
            <a:custGeom>
              <a:avLst/>
              <a:gdLst>
                <a:gd name="T0" fmla="*/ 0 w 9"/>
                <a:gd name="T1" fmla="*/ 0 h 70"/>
                <a:gd name="T2" fmla="*/ 6 w 9"/>
                <a:gd name="T3" fmla="*/ 70 h 70"/>
                <a:gd name="T4" fmla="*/ 0 w 9"/>
                <a:gd name="T5" fmla="*/ 0 h 70"/>
              </a:gdLst>
              <a:ahLst/>
              <a:cxnLst>
                <a:cxn ang="0">
                  <a:pos x="T0" y="T1"/>
                </a:cxn>
                <a:cxn ang="0">
                  <a:pos x="T2" y="T3"/>
                </a:cxn>
                <a:cxn ang="0">
                  <a:pos x="T4" y="T5"/>
                </a:cxn>
              </a:cxnLst>
              <a:rect l="0" t="0" r="r" b="b"/>
              <a:pathLst>
                <a:path w="9" h="70">
                  <a:moveTo>
                    <a:pt x="0" y="0"/>
                  </a:moveTo>
                  <a:cubicBezTo>
                    <a:pt x="0" y="0"/>
                    <a:pt x="9" y="28"/>
                    <a:pt x="6" y="70"/>
                  </a:cubicBezTo>
                  <a:cubicBezTo>
                    <a:pt x="6" y="70"/>
                    <a:pt x="7" y="3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7" name="Freeform 32"/>
            <p:cNvSpPr>
              <a:spLocks/>
            </p:cNvSpPr>
            <p:nvPr/>
          </p:nvSpPr>
          <p:spPr bwMode="auto">
            <a:xfrm>
              <a:off x="5146793" y="4062595"/>
              <a:ext cx="33693" cy="235853"/>
            </a:xfrm>
            <a:custGeom>
              <a:avLst/>
              <a:gdLst>
                <a:gd name="T0" fmla="*/ 0 w 10"/>
                <a:gd name="T1" fmla="*/ 0 h 70"/>
                <a:gd name="T2" fmla="*/ 7 w 10"/>
                <a:gd name="T3" fmla="*/ 70 h 70"/>
                <a:gd name="T4" fmla="*/ 0 w 10"/>
                <a:gd name="T5" fmla="*/ 0 h 70"/>
              </a:gdLst>
              <a:ahLst/>
              <a:cxnLst>
                <a:cxn ang="0">
                  <a:pos x="T0" y="T1"/>
                </a:cxn>
                <a:cxn ang="0">
                  <a:pos x="T2" y="T3"/>
                </a:cxn>
                <a:cxn ang="0">
                  <a:pos x="T4" y="T5"/>
                </a:cxn>
              </a:cxnLst>
              <a:rect l="0" t="0" r="r" b="b"/>
              <a:pathLst>
                <a:path w="10" h="70">
                  <a:moveTo>
                    <a:pt x="0" y="0"/>
                  </a:moveTo>
                  <a:cubicBezTo>
                    <a:pt x="0" y="0"/>
                    <a:pt x="10" y="28"/>
                    <a:pt x="7" y="70"/>
                  </a:cubicBezTo>
                  <a:cubicBezTo>
                    <a:pt x="7" y="70"/>
                    <a:pt x="7" y="3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8" name="Oval 33"/>
            <p:cNvSpPr>
              <a:spLocks noChangeArrowheads="1"/>
            </p:cNvSpPr>
            <p:nvPr/>
          </p:nvSpPr>
          <p:spPr bwMode="auto">
            <a:xfrm>
              <a:off x="5285777" y="4472529"/>
              <a:ext cx="57559" cy="37905"/>
            </a:xfrm>
            <a:prstGeom prst="ellipse">
              <a:avLst/>
            </a:pr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3" name="Oval 34"/>
            <p:cNvSpPr>
              <a:spLocks noChangeArrowheads="1"/>
            </p:cNvSpPr>
            <p:nvPr/>
          </p:nvSpPr>
          <p:spPr bwMode="auto">
            <a:xfrm>
              <a:off x="5280162" y="3981169"/>
              <a:ext cx="56155" cy="30885"/>
            </a:xfrm>
            <a:prstGeom prst="ellipse">
              <a:avLst/>
            </a:pr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4" name="Freeform 35"/>
            <p:cNvSpPr>
              <a:spLocks/>
            </p:cNvSpPr>
            <p:nvPr/>
          </p:nvSpPr>
          <p:spPr bwMode="auto">
            <a:xfrm>
              <a:off x="2436458" y="4027127"/>
              <a:ext cx="2212522" cy="328508"/>
            </a:xfrm>
            <a:custGeom>
              <a:avLst/>
              <a:gdLst>
                <a:gd name="T0" fmla="*/ 334 w 666"/>
                <a:gd name="T1" fmla="*/ 1 h 67"/>
                <a:gd name="T2" fmla="*/ 1 w 666"/>
                <a:gd name="T3" fmla="*/ 32 h 67"/>
                <a:gd name="T4" fmla="*/ 332 w 666"/>
                <a:gd name="T5" fmla="*/ 66 h 67"/>
                <a:gd name="T6" fmla="*/ 665 w 666"/>
                <a:gd name="T7" fmla="*/ 35 h 67"/>
                <a:gd name="T8" fmla="*/ 334 w 666"/>
                <a:gd name="T9" fmla="*/ 1 h 67"/>
              </a:gdLst>
              <a:ahLst/>
              <a:cxnLst>
                <a:cxn ang="0">
                  <a:pos x="T0" y="T1"/>
                </a:cxn>
                <a:cxn ang="0">
                  <a:pos x="T2" y="T3"/>
                </a:cxn>
                <a:cxn ang="0">
                  <a:pos x="T4" y="T5"/>
                </a:cxn>
                <a:cxn ang="0">
                  <a:pos x="T6" y="T7"/>
                </a:cxn>
                <a:cxn ang="0">
                  <a:pos x="T8" y="T9"/>
                </a:cxn>
              </a:cxnLst>
              <a:rect l="0" t="0" r="r" b="b"/>
              <a:pathLst>
                <a:path w="666" h="67">
                  <a:moveTo>
                    <a:pt x="334" y="1"/>
                  </a:moveTo>
                  <a:cubicBezTo>
                    <a:pt x="151" y="0"/>
                    <a:pt x="2" y="14"/>
                    <a:pt x="1" y="32"/>
                  </a:cubicBezTo>
                  <a:cubicBezTo>
                    <a:pt x="0" y="50"/>
                    <a:pt x="148" y="65"/>
                    <a:pt x="332" y="66"/>
                  </a:cubicBezTo>
                  <a:cubicBezTo>
                    <a:pt x="515" y="67"/>
                    <a:pt x="665" y="53"/>
                    <a:pt x="665" y="35"/>
                  </a:cubicBezTo>
                  <a:cubicBezTo>
                    <a:pt x="666" y="17"/>
                    <a:pt x="518" y="2"/>
                    <a:pt x="334" y="1"/>
                  </a:cubicBezTo>
                  <a:close/>
                </a:path>
              </a:pathLst>
            </a:custGeom>
            <a:solidFill>
              <a:srgbClr val="FFFFFF">
                <a:alpha val="43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5" name="Freeform 36"/>
            <p:cNvSpPr>
              <a:spLocks/>
            </p:cNvSpPr>
            <p:nvPr/>
          </p:nvSpPr>
          <p:spPr bwMode="auto">
            <a:xfrm>
              <a:off x="5316663" y="4210002"/>
              <a:ext cx="58963" cy="47732"/>
            </a:xfrm>
            <a:custGeom>
              <a:avLst/>
              <a:gdLst>
                <a:gd name="T0" fmla="*/ 9 w 18"/>
                <a:gd name="T1" fmla="*/ 14 h 14"/>
                <a:gd name="T2" fmla="*/ 0 w 18"/>
                <a:gd name="T3" fmla="*/ 7 h 14"/>
                <a:gd name="T4" fmla="*/ 9 w 18"/>
                <a:gd name="T5" fmla="*/ 0 h 14"/>
                <a:gd name="T6" fmla="*/ 18 w 18"/>
                <a:gd name="T7" fmla="*/ 7 h 14"/>
                <a:gd name="T8" fmla="*/ 9 w 18"/>
                <a:gd name="T9" fmla="*/ 14 h 14"/>
              </a:gdLst>
              <a:ahLst/>
              <a:cxnLst>
                <a:cxn ang="0">
                  <a:pos x="T0" y="T1"/>
                </a:cxn>
                <a:cxn ang="0">
                  <a:pos x="T2" y="T3"/>
                </a:cxn>
                <a:cxn ang="0">
                  <a:pos x="T4" y="T5"/>
                </a:cxn>
                <a:cxn ang="0">
                  <a:pos x="T6" y="T7"/>
                </a:cxn>
                <a:cxn ang="0">
                  <a:pos x="T8" y="T9"/>
                </a:cxn>
              </a:cxnLst>
              <a:rect l="0" t="0" r="r" b="b"/>
              <a:pathLst>
                <a:path w="18" h="14">
                  <a:moveTo>
                    <a:pt x="9" y="14"/>
                  </a:moveTo>
                  <a:cubicBezTo>
                    <a:pt x="4" y="13"/>
                    <a:pt x="0" y="11"/>
                    <a:pt x="0" y="7"/>
                  </a:cubicBezTo>
                  <a:cubicBezTo>
                    <a:pt x="0" y="3"/>
                    <a:pt x="4" y="0"/>
                    <a:pt x="9" y="0"/>
                  </a:cubicBezTo>
                  <a:cubicBezTo>
                    <a:pt x="14" y="0"/>
                    <a:pt x="18" y="3"/>
                    <a:pt x="18" y="7"/>
                  </a:cubicBezTo>
                  <a:cubicBezTo>
                    <a:pt x="18" y="11"/>
                    <a:pt x="14" y="14"/>
                    <a:pt x="9" y="14"/>
                  </a:cubicBez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6" name="Freeform 37"/>
            <p:cNvSpPr>
              <a:spLocks/>
            </p:cNvSpPr>
            <p:nvPr/>
          </p:nvSpPr>
          <p:spPr bwMode="auto">
            <a:xfrm>
              <a:off x="5365799" y="3944668"/>
              <a:ext cx="113715" cy="621921"/>
            </a:xfrm>
            <a:custGeom>
              <a:avLst/>
              <a:gdLst>
                <a:gd name="T0" fmla="*/ 34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4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4" y="92"/>
                  </a:moveTo>
                  <a:cubicBezTo>
                    <a:pt x="34" y="45"/>
                    <a:pt x="25" y="5"/>
                    <a:pt x="7" y="0"/>
                  </a:cubicBezTo>
                  <a:cubicBezTo>
                    <a:pt x="4" y="0"/>
                    <a:pt x="2" y="0"/>
                    <a:pt x="0" y="0"/>
                  </a:cubicBezTo>
                  <a:cubicBezTo>
                    <a:pt x="19" y="3"/>
                    <a:pt x="29" y="43"/>
                    <a:pt x="29" y="92"/>
                  </a:cubicBezTo>
                  <a:cubicBezTo>
                    <a:pt x="29" y="141"/>
                    <a:pt x="19" y="181"/>
                    <a:pt x="0" y="185"/>
                  </a:cubicBezTo>
                  <a:cubicBezTo>
                    <a:pt x="2" y="185"/>
                    <a:pt x="4" y="185"/>
                    <a:pt x="6" y="185"/>
                  </a:cubicBezTo>
                  <a:cubicBezTo>
                    <a:pt x="24" y="180"/>
                    <a:pt x="33" y="140"/>
                    <a:pt x="34"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7" name="Freeform 38"/>
            <p:cNvSpPr>
              <a:spLocks/>
            </p:cNvSpPr>
            <p:nvPr/>
          </p:nvSpPr>
          <p:spPr bwMode="auto">
            <a:xfrm>
              <a:off x="5365799" y="3944668"/>
              <a:ext cx="109503" cy="621921"/>
            </a:xfrm>
            <a:custGeom>
              <a:avLst/>
              <a:gdLst>
                <a:gd name="T0" fmla="*/ 33 w 33"/>
                <a:gd name="T1" fmla="*/ 92 h 185"/>
                <a:gd name="T2" fmla="*/ 6 w 33"/>
                <a:gd name="T3" fmla="*/ 0 h 185"/>
                <a:gd name="T4" fmla="*/ 0 w 33"/>
                <a:gd name="T5" fmla="*/ 0 h 185"/>
                <a:gd name="T6" fmla="*/ 28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4" y="5"/>
                    <a:pt x="6" y="0"/>
                  </a:cubicBezTo>
                  <a:cubicBezTo>
                    <a:pt x="4" y="0"/>
                    <a:pt x="2" y="0"/>
                    <a:pt x="0" y="0"/>
                  </a:cubicBezTo>
                  <a:cubicBezTo>
                    <a:pt x="19" y="3"/>
                    <a:pt x="28" y="43"/>
                    <a:pt x="28" y="92"/>
                  </a:cubicBezTo>
                  <a:cubicBezTo>
                    <a:pt x="28" y="141"/>
                    <a:pt x="18" y="181"/>
                    <a:pt x="0" y="185"/>
                  </a:cubicBezTo>
                  <a:cubicBezTo>
                    <a:pt x="1" y="185"/>
                    <a:pt x="3" y="185"/>
                    <a:pt x="6" y="185"/>
                  </a:cubicBezTo>
                  <a:cubicBezTo>
                    <a:pt x="24" y="180"/>
                    <a:pt x="33" y="140"/>
                    <a:pt x="33"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8" name="Freeform 39"/>
            <p:cNvSpPr>
              <a:spLocks/>
            </p:cNvSpPr>
            <p:nvPr/>
          </p:nvSpPr>
          <p:spPr bwMode="auto">
            <a:xfrm>
              <a:off x="5316663" y="3944668"/>
              <a:ext cx="109503" cy="621921"/>
            </a:xfrm>
            <a:custGeom>
              <a:avLst/>
              <a:gdLst>
                <a:gd name="T0" fmla="*/ 33 w 33"/>
                <a:gd name="T1" fmla="*/ 92 h 185"/>
                <a:gd name="T2" fmla="*/ 7 w 33"/>
                <a:gd name="T3" fmla="*/ 0 h 185"/>
                <a:gd name="T4" fmla="*/ 0 w 33"/>
                <a:gd name="T5" fmla="*/ 0 h 185"/>
                <a:gd name="T6" fmla="*/ 28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5" y="5"/>
                    <a:pt x="7" y="0"/>
                  </a:cubicBezTo>
                  <a:cubicBezTo>
                    <a:pt x="4" y="0"/>
                    <a:pt x="2" y="0"/>
                    <a:pt x="0" y="0"/>
                  </a:cubicBezTo>
                  <a:cubicBezTo>
                    <a:pt x="19" y="3"/>
                    <a:pt x="29" y="43"/>
                    <a:pt x="28" y="92"/>
                  </a:cubicBezTo>
                  <a:cubicBezTo>
                    <a:pt x="28" y="141"/>
                    <a:pt x="19" y="181"/>
                    <a:pt x="0" y="185"/>
                  </a:cubicBezTo>
                  <a:cubicBezTo>
                    <a:pt x="1" y="185"/>
                    <a:pt x="3" y="185"/>
                    <a:pt x="6" y="185"/>
                  </a:cubicBezTo>
                  <a:cubicBezTo>
                    <a:pt x="24" y="180"/>
                    <a:pt x="33" y="140"/>
                    <a:pt x="33"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9" name="Freeform 40"/>
            <p:cNvSpPr>
              <a:spLocks/>
            </p:cNvSpPr>
            <p:nvPr/>
          </p:nvSpPr>
          <p:spPr bwMode="auto">
            <a:xfrm>
              <a:off x="5312451" y="3944668"/>
              <a:ext cx="113715" cy="621921"/>
            </a:xfrm>
            <a:custGeom>
              <a:avLst/>
              <a:gdLst>
                <a:gd name="T0" fmla="*/ 33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3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3" y="92"/>
                  </a:moveTo>
                  <a:cubicBezTo>
                    <a:pt x="34" y="45"/>
                    <a:pt x="25" y="5"/>
                    <a:pt x="7" y="0"/>
                  </a:cubicBezTo>
                  <a:cubicBezTo>
                    <a:pt x="4" y="0"/>
                    <a:pt x="2" y="0"/>
                    <a:pt x="0" y="0"/>
                  </a:cubicBezTo>
                  <a:cubicBezTo>
                    <a:pt x="19" y="3"/>
                    <a:pt x="29" y="43"/>
                    <a:pt x="29" y="92"/>
                  </a:cubicBezTo>
                  <a:cubicBezTo>
                    <a:pt x="29" y="141"/>
                    <a:pt x="19" y="181"/>
                    <a:pt x="0" y="185"/>
                  </a:cubicBezTo>
                  <a:cubicBezTo>
                    <a:pt x="2" y="185"/>
                    <a:pt x="3" y="185"/>
                    <a:pt x="6" y="185"/>
                  </a:cubicBezTo>
                  <a:cubicBezTo>
                    <a:pt x="24" y="180"/>
                    <a:pt x="33" y="140"/>
                    <a:pt x="33"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0" name="Freeform 41"/>
            <p:cNvSpPr>
              <a:spLocks/>
            </p:cNvSpPr>
            <p:nvPr/>
          </p:nvSpPr>
          <p:spPr bwMode="auto">
            <a:xfrm>
              <a:off x="5176274" y="3944668"/>
              <a:ext cx="109503" cy="621921"/>
            </a:xfrm>
            <a:custGeom>
              <a:avLst/>
              <a:gdLst>
                <a:gd name="T0" fmla="*/ 33 w 33"/>
                <a:gd name="T1" fmla="*/ 92 h 185"/>
                <a:gd name="T2" fmla="*/ 7 w 33"/>
                <a:gd name="T3" fmla="*/ 0 h 185"/>
                <a:gd name="T4" fmla="*/ 0 w 33"/>
                <a:gd name="T5" fmla="*/ 0 h 185"/>
                <a:gd name="T6" fmla="*/ 29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5" y="5"/>
                    <a:pt x="7" y="0"/>
                  </a:cubicBezTo>
                  <a:cubicBezTo>
                    <a:pt x="4" y="0"/>
                    <a:pt x="2" y="0"/>
                    <a:pt x="0" y="0"/>
                  </a:cubicBezTo>
                  <a:cubicBezTo>
                    <a:pt x="19" y="3"/>
                    <a:pt x="29" y="43"/>
                    <a:pt x="29" y="92"/>
                  </a:cubicBezTo>
                  <a:cubicBezTo>
                    <a:pt x="28" y="141"/>
                    <a:pt x="19" y="181"/>
                    <a:pt x="0" y="185"/>
                  </a:cubicBezTo>
                  <a:cubicBezTo>
                    <a:pt x="2" y="185"/>
                    <a:pt x="3" y="185"/>
                    <a:pt x="6" y="185"/>
                  </a:cubicBezTo>
                  <a:cubicBezTo>
                    <a:pt x="24" y="180"/>
                    <a:pt x="33" y="140"/>
                    <a:pt x="33"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1" name="Freeform 42"/>
            <p:cNvSpPr>
              <a:spLocks/>
            </p:cNvSpPr>
            <p:nvPr/>
          </p:nvSpPr>
          <p:spPr bwMode="auto">
            <a:xfrm>
              <a:off x="5173467" y="3944668"/>
              <a:ext cx="112311" cy="621921"/>
            </a:xfrm>
            <a:custGeom>
              <a:avLst/>
              <a:gdLst>
                <a:gd name="T0" fmla="*/ 34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4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4" y="92"/>
                  </a:moveTo>
                  <a:cubicBezTo>
                    <a:pt x="34" y="45"/>
                    <a:pt x="25" y="5"/>
                    <a:pt x="7" y="0"/>
                  </a:cubicBezTo>
                  <a:cubicBezTo>
                    <a:pt x="4" y="0"/>
                    <a:pt x="2" y="0"/>
                    <a:pt x="0" y="0"/>
                  </a:cubicBezTo>
                  <a:cubicBezTo>
                    <a:pt x="19" y="3"/>
                    <a:pt x="29" y="43"/>
                    <a:pt x="29" y="92"/>
                  </a:cubicBezTo>
                  <a:cubicBezTo>
                    <a:pt x="29" y="141"/>
                    <a:pt x="19" y="181"/>
                    <a:pt x="0" y="185"/>
                  </a:cubicBezTo>
                  <a:cubicBezTo>
                    <a:pt x="2" y="185"/>
                    <a:pt x="4" y="185"/>
                    <a:pt x="6" y="185"/>
                  </a:cubicBezTo>
                  <a:cubicBezTo>
                    <a:pt x="24" y="180"/>
                    <a:pt x="33" y="140"/>
                    <a:pt x="34"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2" name="Freeform 43"/>
            <p:cNvSpPr>
              <a:spLocks/>
            </p:cNvSpPr>
            <p:nvPr/>
          </p:nvSpPr>
          <p:spPr bwMode="auto">
            <a:xfrm>
              <a:off x="5122927" y="3944668"/>
              <a:ext cx="113715" cy="621921"/>
            </a:xfrm>
            <a:custGeom>
              <a:avLst/>
              <a:gdLst>
                <a:gd name="T0" fmla="*/ 34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4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4" y="92"/>
                  </a:moveTo>
                  <a:cubicBezTo>
                    <a:pt x="34" y="45"/>
                    <a:pt x="25" y="5"/>
                    <a:pt x="7" y="0"/>
                  </a:cubicBezTo>
                  <a:cubicBezTo>
                    <a:pt x="4" y="0"/>
                    <a:pt x="2" y="0"/>
                    <a:pt x="0" y="0"/>
                  </a:cubicBezTo>
                  <a:cubicBezTo>
                    <a:pt x="19" y="3"/>
                    <a:pt x="29" y="43"/>
                    <a:pt x="29" y="92"/>
                  </a:cubicBezTo>
                  <a:cubicBezTo>
                    <a:pt x="29" y="141"/>
                    <a:pt x="19" y="181"/>
                    <a:pt x="0" y="185"/>
                  </a:cubicBezTo>
                  <a:cubicBezTo>
                    <a:pt x="2" y="185"/>
                    <a:pt x="4" y="185"/>
                    <a:pt x="6" y="185"/>
                  </a:cubicBezTo>
                  <a:cubicBezTo>
                    <a:pt x="24" y="180"/>
                    <a:pt x="33" y="140"/>
                    <a:pt x="34"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3" name="Freeform 44"/>
            <p:cNvSpPr>
              <a:spLocks/>
            </p:cNvSpPr>
            <p:nvPr/>
          </p:nvSpPr>
          <p:spPr bwMode="auto">
            <a:xfrm>
              <a:off x="5122927" y="3944668"/>
              <a:ext cx="110907" cy="621921"/>
            </a:xfrm>
            <a:custGeom>
              <a:avLst/>
              <a:gdLst>
                <a:gd name="T0" fmla="*/ 33 w 33"/>
                <a:gd name="T1" fmla="*/ 92 h 185"/>
                <a:gd name="T2" fmla="*/ 7 w 33"/>
                <a:gd name="T3" fmla="*/ 0 h 185"/>
                <a:gd name="T4" fmla="*/ 0 w 33"/>
                <a:gd name="T5" fmla="*/ 0 h 185"/>
                <a:gd name="T6" fmla="*/ 28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5" y="5"/>
                    <a:pt x="7" y="0"/>
                  </a:cubicBezTo>
                  <a:cubicBezTo>
                    <a:pt x="4" y="0"/>
                    <a:pt x="2" y="0"/>
                    <a:pt x="0" y="0"/>
                  </a:cubicBezTo>
                  <a:cubicBezTo>
                    <a:pt x="19" y="3"/>
                    <a:pt x="29" y="43"/>
                    <a:pt x="28" y="92"/>
                  </a:cubicBezTo>
                  <a:cubicBezTo>
                    <a:pt x="28" y="141"/>
                    <a:pt x="19" y="181"/>
                    <a:pt x="0" y="185"/>
                  </a:cubicBezTo>
                  <a:cubicBezTo>
                    <a:pt x="1" y="185"/>
                    <a:pt x="3" y="185"/>
                    <a:pt x="6" y="185"/>
                  </a:cubicBezTo>
                  <a:cubicBezTo>
                    <a:pt x="24" y="180"/>
                    <a:pt x="33" y="140"/>
                    <a:pt x="33"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grpSp>
      <p:sp>
        <p:nvSpPr>
          <p:cNvPr id="282" name="chalk"/>
          <p:cNvSpPr/>
          <p:nvPr/>
        </p:nvSpPr>
        <p:spPr>
          <a:xfrm rot="793402" flipH="1">
            <a:off x="6630988" y="6069014"/>
            <a:ext cx="1058862" cy="388937"/>
          </a:xfrm>
          <a:custGeom>
            <a:avLst/>
            <a:gdLst>
              <a:gd name="connsiteX0" fmla="*/ 0 w 1709888"/>
              <a:gd name="connsiteY0" fmla="*/ 0 h 482974"/>
              <a:gd name="connsiteX1" fmla="*/ 854944 w 1709888"/>
              <a:gd name="connsiteY1" fmla="*/ 0 h 482974"/>
              <a:gd name="connsiteX2" fmla="*/ 1709888 w 1709888"/>
              <a:gd name="connsiteY2" fmla="*/ 241487 h 482974"/>
              <a:gd name="connsiteX3" fmla="*/ 854944 w 1709888"/>
              <a:gd name="connsiteY3" fmla="*/ 482974 h 482974"/>
              <a:gd name="connsiteX4" fmla="*/ 0 w 1709888"/>
              <a:gd name="connsiteY4" fmla="*/ 482974 h 482974"/>
              <a:gd name="connsiteX5" fmla="*/ 0 w 1709888"/>
              <a:gd name="connsiteY5" fmla="*/ 0 h 482974"/>
              <a:gd name="connsiteX0" fmla="*/ 0 w 1718617"/>
              <a:gd name="connsiteY0" fmla="*/ 0 h 482974"/>
              <a:gd name="connsiteX1" fmla="*/ 854944 w 1718617"/>
              <a:gd name="connsiteY1" fmla="*/ 0 h 482974"/>
              <a:gd name="connsiteX2" fmla="*/ 1272297 w 1718617"/>
              <a:gd name="connsiteY2" fmla="*/ 90267 h 482974"/>
              <a:gd name="connsiteX3" fmla="*/ 1709888 w 1718617"/>
              <a:gd name="connsiteY3" fmla="*/ 241487 h 482974"/>
              <a:gd name="connsiteX4" fmla="*/ 854944 w 1718617"/>
              <a:gd name="connsiteY4" fmla="*/ 482974 h 482974"/>
              <a:gd name="connsiteX5" fmla="*/ 0 w 1718617"/>
              <a:gd name="connsiteY5" fmla="*/ 482974 h 482974"/>
              <a:gd name="connsiteX6" fmla="*/ 0 w 1718617"/>
              <a:gd name="connsiteY6" fmla="*/ 0 h 482974"/>
              <a:gd name="connsiteX0" fmla="*/ 0 w 1419011"/>
              <a:gd name="connsiteY0" fmla="*/ 0 h 482974"/>
              <a:gd name="connsiteX1" fmla="*/ 854944 w 1419011"/>
              <a:gd name="connsiteY1" fmla="*/ 0 h 482974"/>
              <a:gd name="connsiteX2" fmla="*/ 1272297 w 1419011"/>
              <a:gd name="connsiteY2" fmla="*/ 90267 h 482974"/>
              <a:gd name="connsiteX3" fmla="*/ 1385797 w 1419011"/>
              <a:gd name="connsiteY3" fmla="*/ 241487 h 482974"/>
              <a:gd name="connsiteX4" fmla="*/ 854944 w 1419011"/>
              <a:gd name="connsiteY4" fmla="*/ 482974 h 482974"/>
              <a:gd name="connsiteX5" fmla="*/ 0 w 1419011"/>
              <a:gd name="connsiteY5" fmla="*/ 482974 h 482974"/>
              <a:gd name="connsiteX6" fmla="*/ 0 w 1419011"/>
              <a:gd name="connsiteY6" fmla="*/ 0 h 482974"/>
              <a:gd name="connsiteX0" fmla="*/ 0 w 1438181"/>
              <a:gd name="connsiteY0" fmla="*/ 0 h 482974"/>
              <a:gd name="connsiteX1" fmla="*/ 854944 w 1438181"/>
              <a:gd name="connsiteY1" fmla="*/ 0 h 482974"/>
              <a:gd name="connsiteX2" fmla="*/ 1272297 w 1438181"/>
              <a:gd name="connsiteY2" fmla="*/ 90267 h 482974"/>
              <a:gd name="connsiteX3" fmla="*/ 1410116 w 1438181"/>
              <a:gd name="connsiteY3" fmla="*/ 260943 h 482974"/>
              <a:gd name="connsiteX4" fmla="*/ 854944 w 1438181"/>
              <a:gd name="connsiteY4" fmla="*/ 482974 h 482974"/>
              <a:gd name="connsiteX5" fmla="*/ 0 w 1438181"/>
              <a:gd name="connsiteY5" fmla="*/ 482974 h 482974"/>
              <a:gd name="connsiteX6" fmla="*/ 0 w 1438181"/>
              <a:gd name="connsiteY6" fmla="*/ 0 h 482974"/>
              <a:gd name="connsiteX0" fmla="*/ 0 w 1410466"/>
              <a:gd name="connsiteY0" fmla="*/ 0 h 482974"/>
              <a:gd name="connsiteX1" fmla="*/ 854944 w 1410466"/>
              <a:gd name="connsiteY1" fmla="*/ 0 h 482974"/>
              <a:gd name="connsiteX2" fmla="*/ 1272297 w 1410466"/>
              <a:gd name="connsiteY2" fmla="*/ 90267 h 482974"/>
              <a:gd name="connsiteX3" fmla="*/ 1410116 w 1410466"/>
              <a:gd name="connsiteY3" fmla="*/ 260943 h 482974"/>
              <a:gd name="connsiteX4" fmla="*/ 854944 w 1410466"/>
              <a:gd name="connsiteY4" fmla="*/ 482974 h 482974"/>
              <a:gd name="connsiteX5" fmla="*/ 0 w 1410466"/>
              <a:gd name="connsiteY5" fmla="*/ 482974 h 482974"/>
              <a:gd name="connsiteX6" fmla="*/ 0 w 1410466"/>
              <a:gd name="connsiteY6" fmla="*/ 0 h 482974"/>
              <a:gd name="connsiteX0" fmla="*/ 0 w 1423071"/>
              <a:gd name="connsiteY0" fmla="*/ 0 h 482974"/>
              <a:gd name="connsiteX1" fmla="*/ 854944 w 1423071"/>
              <a:gd name="connsiteY1" fmla="*/ 0 h 482974"/>
              <a:gd name="connsiteX2" fmla="*/ 1189612 w 1423071"/>
              <a:gd name="connsiteY2" fmla="*/ 56220 h 482974"/>
              <a:gd name="connsiteX3" fmla="*/ 1410116 w 1423071"/>
              <a:gd name="connsiteY3" fmla="*/ 260943 h 482974"/>
              <a:gd name="connsiteX4" fmla="*/ 854944 w 1423071"/>
              <a:gd name="connsiteY4" fmla="*/ 482974 h 482974"/>
              <a:gd name="connsiteX5" fmla="*/ 0 w 1423071"/>
              <a:gd name="connsiteY5" fmla="*/ 482974 h 482974"/>
              <a:gd name="connsiteX6" fmla="*/ 0 w 1423071"/>
              <a:gd name="connsiteY6" fmla="*/ 0 h 482974"/>
              <a:gd name="connsiteX0" fmla="*/ 0 w 1410126"/>
              <a:gd name="connsiteY0" fmla="*/ 0 h 482974"/>
              <a:gd name="connsiteX1" fmla="*/ 854944 w 1410126"/>
              <a:gd name="connsiteY1" fmla="*/ 0 h 482974"/>
              <a:gd name="connsiteX2" fmla="*/ 1189612 w 1410126"/>
              <a:gd name="connsiteY2" fmla="*/ 56220 h 482974"/>
              <a:gd name="connsiteX3" fmla="*/ 1410116 w 1410126"/>
              <a:gd name="connsiteY3" fmla="*/ 260943 h 482974"/>
              <a:gd name="connsiteX4" fmla="*/ 1183394 w 1410126"/>
              <a:gd name="connsiteY4" fmla="*/ 378957 h 482974"/>
              <a:gd name="connsiteX5" fmla="*/ 854944 w 1410126"/>
              <a:gd name="connsiteY5" fmla="*/ 482974 h 482974"/>
              <a:gd name="connsiteX6" fmla="*/ 0 w 1410126"/>
              <a:gd name="connsiteY6" fmla="*/ 482974 h 482974"/>
              <a:gd name="connsiteX7" fmla="*/ 0 w 1410126"/>
              <a:gd name="connsiteY7" fmla="*/ 0 h 482974"/>
              <a:gd name="connsiteX0" fmla="*/ 0 w 1410147"/>
              <a:gd name="connsiteY0" fmla="*/ 0 h 482974"/>
              <a:gd name="connsiteX1" fmla="*/ 854944 w 1410147"/>
              <a:gd name="connsiteY1" fmla="*/ 0 h 482974"/>
              <a:gd name="connsiteX2" fmla="*/ 1189612 w 1410147"/>
              <a:gd name="connsiteY2" fmla="*/ 56220 h 482974"/>
              <a:gd name="connsiteX3" fmla="*/ 1410116 w 1410147"/>
              <a:gd name="connsiteY3" fmla="*/ 260943 h 482974"/>
              <a:gd name="connsiteX4" fmla="*/ 1178530 w 1410147"/>
              <a:gd name="connsiteY4" fmla="*/ 413004 h 482974"/>
              <a:gd name="connsiteX5" fmla="*/ 854944 w 1410147"/>
              <a:gd name="connsiteY5" fmla="*/ 482974 h 482974"/>
              <a:gd name="connsiteX6" fmla="*/ 0 w 1410147"/>
              <a:gd name="connsiteY6" fmla="*/ 482974 h 482974"/>
              <a:gd name="connsiteX7" fmla="*/ 0 w 1410147"/>
              <a:gd name="connsiteY7" fmla="*/ 0 h 482974"/>
              <a:gd name="connsiteX0" fmla="*/ 0 w 1410147"/>
              <a:gd name="connsiteY0" fmla="*/ 0 h 482974"/>
              <a:gd name="connsiteX1" fmla="*/ 854944 w 1410147"/>
              <a:gd name="connsiteY1" fmla="*/ 0 h 482974"/>
              <a:gd name="connsiteX2" fmla="*/ 1189612 w 1410147"/>
              <a:gd name="connsiteY2" fmla="*/ 56220 h 482974"/>
              <a:gd name="connsiteX3" fmla="*/ 1410116 w 1410147"/>
              <a:gd name="connsiteY3" fmla="*/ 260943 h 482974"/>
              <a:gd name="connsiteX4" fmla="*/ 1178530 w 1410147"/>
              <a:gd name="connsiteY4" fmla="*/ 413004 h 482974"/>
              <a:gd name="connsiteX5" fmla="*/ 854944 w 1410147"/>
              <a:gd name="connsiteY5" fmla="*/ 482974 h 482974"/>
              <a:gd name="connsiteX6" fmla="*/ 0 w 1410147"/>
              <a:gd name="connsiteY6" fmla="*/ 482974 h 482974"/>
              <a:gd name="connsiteX7" fmla="*/ 0 w 1410147"/>
              <a:gd name="connsiteY7" fmla="*/ 0 h 482974"/>
              <a:gd name="connsiteX0" fmla="*/ 0 w 1295609"/>
              <a:gd name="connsiteY0" fmla="*/ 0 h 482974"/>
              <a:gd name="connsiteX1" fmla="*/ 854944 w 1295609"/>
              <a:gd name="connsiteY1" fmla="*/ 0 h 482974"/>
              <a:gd name="connsiteX2" fmla="*/ 1189612 w 1295609"/>
              <a:gd name="connsiteY2" fmla="*/ 56220 h 482974"/>
              <a:gd name="connsiteX3" fmla="*/ 1288521 w 1295609"/>
              <a:gd name="connsiteY3" fmla="*/ 251215 h 482974"/>
              <a:gd name="connsiteX4" fmla="*/ 1178530 w 1295609"/>
              <a:gd name="connsiteY4" fmla="*/ 413004 h 482974"/>
              <a:gd name="connsiteX5" fmla="*/ 854944 w 1295609"/>
              <a:gd name="connsiteY5" fmla="*/ 482974 h 482974"/>
              <a:gd name="connsiteX6" fmla="*/ 0 w 1295609"/>
              <a:gd name="connsiteY6" fmla="*/ 482974 h 482974"/>
              <a:gd name="connsiteX7" fmla="*/ 0 w 1295609"/>
              <a:gd name="connsiteY7" fmla="*/ 0 h 482974"/>
              <a:gd name="connsiteX0" fmla="*/ 0 w 1295609"/>
              <a:gd name="connsiteY0" fmla="*/ 0 h 482974"/>
              <a:gd name="connsiteX1" fmla="*/ 854944 w 1295609"/>
              <a:gd name="connsiteY1" fmla="*/ 0 h 482974"/>
              <a:gd name="connsiteX2" fmla="*/ 1189612 w 1295609"/>
              <a:gd name="connsiteY2" fmla="*/ 56220 h 482974"/>
              <a:gd name="connsiteX3" fmla="*/ 1288521 w 1295609"/>
              <a:gd name="connsiteY3" fmla="*/ 251215 h 482974"/>
              <a:gd name="connsiteX4" fmla="*/ 1178530 w 1295609"/>
              <a:gd name="connsiteY4" fmla="*/ 413004 h 482974"/>
              <a:gd name="connsiteX5" fmla="*/ 854944 w 1295609"/>
              <a:gd name="connsiteY5" fmla="*/ 482974 h 482974"/>
              <a:gd name="connsiteX6" fmla="*/ 0 w 1295609"/>
              <a:gd name="connsiteY6" fmla="*/ 482974 h 482974"/>
              <a:gd name="connsiteX7" fmla="*/ 0 w 1295609"/>
              <a:gd name="connsiteY7" fmla="*/ 0 h 482974"/>
              <a:gd name="connsiteX0" fmla="*/ 0 w 1289871"/>
              <a:gd name="connsiteY0" fmla="*/ 0 h 482974"/>
              <a:gd name="connsiteX1" fmla="*/ 854944 w 1289871"/>
              <a:gd name="connsiteY1" fmla="*/ 0 h 482974"/>
              <a:gd name="connsiteX2" fmla="*/ 1131246 w 1289871"/>
              <a:gd name="connsiteY2" fmla="*/ 104858 h 482974"/>
              <a:gd name="connsiteX3" fmla="*/ 1288521 w 1289871"/>
              <a:gd name="connsiteY3" fmla="*/ 251215 h 482974"/>
              <a:gd name="connsiteX4" fmla="*/ 1178530 w 1289871"/>
              <a:gd name="connsiteY4" fmla="*/ 413004 h 482974"/>
              <a:gd name="connsiteX5" fmla="*/ 854944 w 1289871"/>
              <a:gd name="connsiteY5" fmla="*/ 482974 h 482974"/>
              <a:gd name="connsiteX6" fmla="*/ 0 w 1289871"/>
              <a:gd name="connsiteY6" fmla="*/ 482974 h 482974"/>
              <a:gd name="connsiteX7" fmla="*/ 0 w 1289871"/>
              <a:gd name="connsiteY7" fmla="*/ 0 h 482974"/>
              <a:gd name="connsiteX0" fmla="*/ 0 w 1289871"/>
              <a:gd name="connsiteY0" fmla="*/ 0 h 482974"/>
              <a:gd name="connsiteX1" fmla="*/ 854944 w 1289871"/>
              <a:gd name="connsiteY1" fmla="*/ 0 h 482974"/>
              <a:gd name="connsiteX2" fmla="*/ 1131246 w 1289871"/>
              <a:gd name="connsiteY2" fmla="*/ 104858 h 482974"/>
              <a:gd name="connsiteX3" fmla="*/ 1288521 w 1289871"/>
              <a:gd name="connsiteY3" fmla="*/ 251215 h 482974"/>
              <a:gd name="connsiteX4" fmla="*/ 1178530 w 1289871"/>
              <a:gd name="connsiteY4" fmla="*/ 413004 h 482974"/>
              <a:gd name="connsiteX5" fmla="*/ 854944 w 1289871"/>
              <a:gd name="connsiteY5" fmla="*/ 482974 h 482974"/>
              <a:gd name="connsiteX6" fmla="*/ 0 w 1289871"/>
              <a:gd name="connsiteY6" fmla="*/ 482974 h 482974"/>
              <a:gd name="connsiteX7" fmla="*/ 0 w 1289871"/>
              <a:gd name="connsiteY7" fmla="*/ 0 h 482974"/>
              <a:gd name="connsiteX0" fmla="*/ 0 w 1289871"/>
              <a:gd name="connsiteY0" fmla="*/ 0 h 482974"/>
              <a:gd name="connsiteX1" fmla="*/ 854944 w 1289871"/>
              <a:gd name="connsiteY1" fmla="*/ 0 h 482974"/>
              <a:gd name="connsiteX2" fmla="*/ 1131246 w 1289871"/>
              <a:gd name="connsiteY2" fmla="*/ 104858 h 482974"/>
              <a:gd name="connsiteX3" fmla="*/ 1288521 w 1289871"/>
              <a:gd name="connsiteY3" fmla="*/ 251215 h 482974"/>
              <a:gd name="connsiteX4" fmla="*/ 1178530 w 1289871"/>
              <a:gd name="connsiteY4" fmla="*/ 413004 h 482974"/>
              <a:gd name="connsiteX5" fmla="*/ 854944 w 1289871"/>
              <a:gd name="connsiteY5" fmla="*/ 482974 h 482974"/>
              <a:gd name="connsiteX6" fmla="*/ 0 w 1289871"/>
              <a:gd name="connsiteY6" fmla="*/ 482974 h 482974"/>
              <a:gd name="connsiteX7" fmla="*/ 0 w 1289871"/>
              <a:gd name="connsiteY7" fmla="*/ 0 h 482974"/>
              <a:gd name="connsiteX0" fmla="*/ 0 w 1288650"/>
              <a:gd name="connsiteY0" fmla="*/ 0 h 482974"/>
              <a:gd name="connsiteX1" fmla="*/ 854944 w 1288650"/>
              <a:gd name="connsiteY1" fmla="*/ 0 h 482974"/>
              <a:gd name="connsiteX2" fmla="*/ 1131246 w 1288650"/>
              <a:gd name="connsiteY2" fmla="*/ 104858 h 482974"/>
              <a:gd name="connsiteX3" fmla="*/ 1288521 w 1288650"/>
              <a:gd name="connsiteY3" fmla="*/ 251215 h 482974"/>
              <a:gd name="connsiteX4" fmla="*/ 1149347 w 1288650"/>
              <a:gd name="connsiteY4" fmla="*/ 413004 h 482974"/>
              <a:gd name="connsiteX5" fmla="*/ 854944 w 1288650"/>
              <a:gd name="connsiteY5" fmla="*/ 482974 h 482974"/>
              <a:gd name="connsiteX6" fmla="*/ 0 w 1288650"/>
              <a:gd name="connsiteY6" fmla="*/ 482974 h 482974"/>
              <a:gd name="connsiteX7" fmla="*/ 0 w 1288650"/>
              <a:gd name="connsiteY7" fmla="*/ 0 h 482974"/>
              <a:gd name="connsiteX0" fmla="*/ 0 w 1288640"/>
              <a:gd name="connsiteY0" fmla="*/ 0 h 482974"/>
              <a:gd name="connsiteX1" fmla="*/ 854944 w 1288640"/>
              <a:gd name="connsiteY1" fmla="*/ 0 h 482974"/>
              <a:gd name="connsiteX2" fmla="*/ 1131246 w 1288640"/>
              <a:gd name="connsiteY2" fmla="*/ 104858 h 482974"/>
              <a:gd name="connsiteX3" fmla="*/ 1288521 w 1288640"/>
              <a:gd name="connsiteY3" fmla="*/ 251215 h 482974"/>
              <a:gd name="connsiteX4" fmla="*/ 1149347 w 1288640"/>
              <a:gd name="connsiteY4" fmla="*/ 413004 h 482974"/>
              <a:gd name="connsiteX5" fmla="*/ 854944 w 1288640"/>
              <a:gd name="connsiteY5" fmla="*/ 482974 h 482974"/>
              <a:gd name="connsiteX6" fmla="*/ 0 w 1288640"/>
              <a:gd name="connsiteY6" fmla="*/ 482974 h 482974"/>
              <a:gd name="connsiteX7" fmla="*/ 0 w 1288640"/>
              <a:gd name="connsiteY7" fmla="*/ 0 h 482974"/>
              <a:gd name="connsiteX0" fmla="*/ 0 w 1288640"/>
              <a:gd name="connsiteY0" fmla="*/ 0 h 482974"/>
              <a:gd name="connsiteX1" fmla="*/ 854944 w 1288640"/>
              <a:gd name="connsiteY1" fmla="*/ 0 h 482974"/>
              <a:gd name="connsiteX2" fmla="*/ 1131246 w 1288640"/>
              <a:gd name="connsiteY2" fmla="*/ 104858 h 482974"/>
              <a:gd name="connsiteX3" fmla="*/ 1288521 w 1288640"/>
              <a:gd name="connsiteY3" fmla="*/ 251215 h 482974"/>
              <a:gd name="connsiteX4" fmla="*/ 1149347 w 1288640"/>
              <a:gd name="connsiteY4" fmla="*/ 413004 h 482974"/>
              <a:gd name="connsiteX5" fmla="*/ 854944 w 1288640"/>
              <a:gd name="connsiteY5" fmla="*/ 482974 h 482974"/>
              <a:gd name="connsiteX6" fmla="*/ 0 w 1288640"/>
              <a:gd name="connsiteY6" fmla="*/ 482974 h 482974"/>
              <a:gd name="connsiteX7" fmla="*/ 0 w 1288640"/>
              <a:gd name="connsiteY7" fmla="*/ 0 h 482974"/>
              <a:gd name="connsiteX0" fmla="*/ 0 w 1288522"/>
              <a:gd name="connsiteY0" fmla="*/ 0 h 482974"/>
              <a:gd name="connsiteX1" fmla="*/ 854944 w 1288522"/>
              <a:gd name="connsiteY1" fmla="*/ 0 h 482974"/>
              <a:gd name="connsiteX2" fmla="*/ 1131246 w 1288522"/>
              <a:gd name="connsiteY2" fmla="*/ 104858 h 482974"/>
              <a:gd name="connsiteX3" fmla="*/ 1288521 w 1288522"/>
              <a:gd name="connsiteY3" fmla="*/ 251215 h 482974"/>
              <a:gd name="connsiteX4" fmla="*/ 1129892 w 1288522"/>
              <a:gd name="connsiteY4" fmla="*/ 408140 h 482974"/>
              <a:gd name="connsiteX5" fmla="*/ 854944 w 1288522"/>
              <a:gd name="connsiteY5" fmla="*/ 482974 h 482974"/>
              <a:gd name="connsiteX6" fmla="*/ 0 w 1288522"/>
              <a:gd name="connsiteY6" fmla="*/ 482974 h 482974"/>
              <a:gd name="connsiteX7" fmla="*/ 0 w 1288522"/>
              <a:gd name="connsiteY7" fmla="*/ 0 h 482974"/>
              <a:gd name="connsiteX0" fmla="*/ 0 w 1301667"/>
              <a:gd name="connsiteY0" fmla="*/ 0 h 482974"/>
              <a:gd name="connsiteX1" fmla="*/ 854944 w 1301667"/>
              <a:gd name="connsiteY1" fmla="*/ 0 h 482974"/>
              <a:gd name="connsiteX2" fmla="*/ 1131246 w 1301667"/>
              <a:gd name="connsiteY2" fmla="*/ 104858 h 482974"/>
              <a:gd name="connsiteX3" fmla="*/ 1288521 w 1301667"/>
              <a:gd name="connsiteY3" fmla="*/ 251215 h 482974"/>
              <a:gd name="connsiteX4" fmla="*/ 854944 w 1301667"/>
              <a:gd name="connsiteY4" fmla="*/ 482974 h 482974"/>
              <a:gd name="connsiteX5" fmla="*/ 0 w 1301667"/>
              <a:gd name="connsiteY5" fmla="*/ 482974 h 482974"/>
              <a:gd name="connsiteX6" fmla="*/ 0 w 1301667"/>
              <a:gd name="connsiteY6" fmla="*/ 0 h 482974"/>
              <a:gd name="connsiteX0" fmla="*/ 0 w 1288521"/>
              <a:gd name="connsiteY0" fmla="*/ 0 h 482974"/>
              <a:gd name="connsiteX1" fmla="*/ 854944 w 1288521"/>
              <a:gd name="connsiteY1" fmla="*/ 0 h 482974"/>
              <a:gd name="connsiteX2" fmla="*/ 1288521 w 1288521"/>
              <a:gd name="connsiteY2" fmla="*/ 251215 h 482974"/>
              <a:gd name="connsiteX3" fmla="*/ 854944 w 1288521"/>
              <a:gd name="connsiteY3" fmla="*/ 482974 h 482974"/>
              <a:gd name="connsiteX4" fmla="*/ 0 w 1288521"/>
              <a:gd name="connsiteY4" fmla="*/ 482974 h 482974"/>
              <a:gd name="connsiteX5" fmla="*/ 0 w 1288521"/>
              <a:gd name="connsiteY5" fmla="*/ 0 h 482974"/>
              <a:gd name="connsiteX0" fmla="*/ 0 w 1181517"/>
              <a:gd name="connsiteY0" fmla="*/ 0 h 482974"/>
              <a:gd name="connsiteX1" fmla="*/ 854944 w 1181517"/>
              <a:gd name="connsiteY1" fmla="*/ 0 h 482974"/>
              <a:gd name="connsiteX2" fmla="*/ 1181517 w 1181517"/>
              <a:gd name="connsiteY2" fmla="*/ 275534 h 482974"/>
              <a:gd name="connsiteX3" fmla="*/ 854944 w 1181517"/>
              <a:gd name="connsiteY3" fmla="*/ 482974 h 482974"/>
              <a:gd name="connsiteX4" fmla="*/ 0 w 1181517"/>
              <a:gd name="connsiteY4" fmla="*/ 482974 h 482974"/>
              <a:gd name="connsiteX5" fmla="*/ 0 w 1181517"/>
              <a:gd name="connsiteY5" fmla="*/ 0 h 482974"/>
              <a:gd name="connsiteX0" fmla="*/ 0 w 1181663"/>
              <a:gd name="connsiteY0" fmla="*/ 0 h 482974"/>
              <a:gd name="connsiteX1" fmla="*/ 854944 w 1181663"/>
              <a:gd name="connsiteY1" fmla="*/ 0 h 482974"/>
              <a:gd name="connsiteX2" fmla="*/ 1181517 w 1181663"/>
              <a:gd name="connsiteY2" fmla="*/ 275534 h 482974"/>
              <a:gd name="connsiteX3" fmla="*/ 854944 w 1181663"/>
              <a:gd name="connsiteY3" fmla="*/ 482974 h 482974"/>
              <a:gd name="connsiteX4" fmla="*/ 0 w 1181663"/>
              <a:gd name="connsiteY4" fmla="*/ 482974 h 482974"/>
              <a:gd name="connsiteX5" fmla="*/ 0 w 1181663"/>
              <a:gd name="connsiteY5" fmla="*/ 0 h 482974"/>
              <a:gd name="connsiteX0" fmla="*/ 0 w 1181663"/>
              <a:gd name="connsiteY0" fmla="*/ 0 h 482974"/>
              <a:gd name="connsiteX1" fmla="*/ 854944 w 1181663"/>
              <a:gd name="connsiteY1" fmla="*/ 0 h 482974"/>
              <a:gd name="connsiteX2" fmla="*/ 1181517 w 1181663"/>
              <a:gd name="connsiteY2" fmla="*/ 251215 h 482974"/>
              <a:gd name="connsiteX3" fmla="*/ 854944 w 1181663"/>
              <a:gd name="connsiteY3" fmla="*/ 482974 h 482974"/>
              <a:gd name="connsiteX4" fmla="*/ 0 w 1181663"/>
              <a:gd name="connsiteY4" fmla="*/ 482974 h 482974"/>
              <a:gd name="connsiteX5" fmla="*/ 0 w 1181663"/>
              <a:gd name="connsiteY5" fmla="*/ 0 h 482974"/>
              <a:gd name="connsiteX0" fmla="*/ 0 w 1181517"/>
              <a:gd name="connsiteY0" fmla="*/ 0 h 482974"/>
              <a:gd name="connsiteX1" fmla="*/ 854944 w 1181517"/>
              <a:gd name="connsiteY1" fmla="*/ 0 h 482974"/>
              <a:gd name="connsiteX2" fmla="*/ 1181517 w 1181517"/>
              <a:gd name="connsiteY2" fmla="*/ 251215 h 482974"/>
              <a:gd name="connsiteX3" fmla="*/ 854944 w 1181517"/>
              <a:gd name="connsiteY3" fmla="*/ 482974 h 482974"/>
              <a:gd name="connsiteX4" fmla="*/ 0 w 1181517"/>
              <a:gd name="connsiteY4" fmla="*/ 482974 h 482974"/>
              <a:gd name="connsiteX5" fmla="*/ 0 w 1181517"/>
              <a:gd name="connsiteY5" fmla="*/ 0 h 482974"/>
              <a:gd name="connsiteX0" fmla="*/ 0 w 1706811"/>
              <a:gd name="connsiteY0" fmla="*/ 9728 h 482974"/>
              <a:gd name="connsiteX1" fmla="*/ 1380238 w 1706811"/>
              <a:gd name="connsiteY1" fmla="*/ 0 h 482974"/>
              <a:gd name="connsiteX2" fmla="*/ 1706811 w 1706811"/>
              <a:gd name="connsiteY2" fmla="*/ 251215 h 482974"/>
              <a:gd name="connsiteX3" fmla="*/ 1380238 w 1706811"/>
              <a:gd name="connsiteY3" fmla="*/ 482974 h 482974"/>
              <a:gd name="connsiteX4" fmla="*/ 525294 w 1706811"/>
              <a:gd name="connsiteY4" fmla="*/ 482974 h 482974"/>
              <a:gd name="connsiteX5" fmla="*/ 0 w 1706811"/>
              <a:gd name="connsiteY5" fmla="*/ 9728 h 482974"/>
              <a:gd name="connsiteX0" fmla="*/ 0 w 1706811"/>
              <a:gd name="connsiteY0" fmla="*/ 1 h 482974"/>
              <a:gd name="connsiteX1" fmla="*/ 1380238 w 1706811"/>
              <a:gd name="connsiteY1" fmla="*/ 0 h 482974"/>
              <a:gd name="connsiteX2" fmla="*/ 1706811 w 1706811"/>
              <a:gd name="connsiteY2" fmla="*/ 251215 h 482974"/>
              <a:gd name="connsiteX3" fmla="*/ 1380238 w 1706811"/>
              <a:gd name="connsiteY3" fmla="*/ 482974 h 482974"/>
              <a:gd name="connsiteX4" fmla="*/ 525294 w 1706811"/>
              <a:gd name="connsiteY4" fmla="*/ 482974 h 482974"/>
              <a:gd name="connsiteX5" fmla="*/ 0 w 1706811"/>
              <a:gd name="connsiteY5" fmla="*/ 1 h 482974"/>
              <a:gd name="connsiteX0" fmla="*/ 0 w 1706811"/>
              <a:gd name="connsiteY0" fmla="*/ 1 h 482974"/>
              <a:gd name="connsiteX1" fmla="*/ 1380238 w 1706811"/>
              <a:gd name="connsiteY1" fmla="*/ 0 h 482974"/>
              <a:gd name="connsiteX2" fmla="*/ 1706811 w 1706811"/>
              <a:gd name="connsiteY2" fmla="*/ 251215 h 482974"/>
              <a:gd name="connsiteX3" fmla="*/ 1380238 w 1706811"/>
              <a:gd name="connsiteY3" fmla="*/ 482974 h 482974"/>
              <a:gd name="connsiteX4" fmla="*/ 4864 w 1706811"/>
              <a:gd name="connsiteY4" fmla="*/ 482974 h 482974"/>
              <a:gd name="connsiteX5" fmla="*/ 0 w 1706811"/>
              <a:gd name="connsiteY5" fmla="*/ 1 h 482974"/>
              <a:gd name="connsiteX0" fmla="*/ 0 w 1964594"/>
              <a:gd name="connsiteY0" fmla="*/ 4865 h 482974"/>
              <a:gd name="connsiteX1" fmla="*/ 1638021 w 1964594"/>
              <a:gd name="connsiteY1" fmla="*/ 0 h 482974"/>
              <a:gd name="connsiteX2" fmla="*/ 1964594 w 1964594"/>
              <a:gd name="connsiteY2" fmla="*/ 251215 h 482974"/>
              <a:gd name="connsiteX3" fmla="*/ 1638021 w 1964594"/>
              <a:gd name="connsiteY3" fmla="*/ 482974 h 482974"/>
              <a:gd name="connsiteX4" fmla="*/ 262647 w 1964594"/>
              <a:gd name="connsiteY4" fmla="*/ 482974 h 482974"/>
              <a:gd name="connsiteX5" fmla="*/ 0 w 1964594"/>
              <a:gd name="connsiteY5" fmla="*/ 4865 h 482974"/>
              <a:gd name="connsiteX0" fmla="*/ 0 w 1964594"/>
              <a:gd name="connsiteY0" fmla="*/ 4865 h 482974"/>
              <a:gd name="connsiteX1" fmla="*/ 1638021 w 1964594"/>
              <a:gd name="connsiteY1" fmla="*/ 0 h 482974"/>
              <a:gd name="connsiteX2" fmla="*/ 1964594 w 1964594"/>
              <a:gd name="connsiteY2" fmla="*/ 251215 h 482974"/>
              <a:gd name="connsiteX3" fmla="*/ 1638021 w 1964594"/>
              <a:gd name="connsiteY3" fmla="*/ 482974 h 482974"/>
              <a:gd name="connsiteX4" fmla="*/ 9728 w 1964594"/>
              <a:gd name="connsiteY4" fmla="*/ 482974 h 482974"/>
              <a:gd name="connsiteX5" fmla="*/ 0 w 1964594"/>
              <a:gd name="connsiteY5" fmla="*/ 4865 h 482974"/>
              <a:gd name="connsiteX0" fmla="*/ 467 w 1965061"/>
              <a:gd name="connsiteY0" fmla="*/ 4865 h 482974"/>
              <a:gd name="connsiteX1" fmla="*/ 1638488 w 1965061"/>
              <a:gd name="connsiteY1" fmla="*/ 0 h 482974"/>
              <a:gd name="connsiteX2" fmla="*/ 1965061 w 1965061"/>
              <a:gd name="connsiteY2" fmla="*/ 251215 h 482974"/>
              <a:gd name="connsiteX3" fmla="*/ 1638488 w 1965061"/>
              <a:gd name="connsiteY3" fmla="*/ 482974 h 482974"/>
              <a:gd name="connsiteX4" fmla="*/ 467 w 1965061"/>
              <a:gd name="connsiteY4" fmla="*/ 482974 h 482974"/>
              <a:gd name="connsiteX5" fmla="*/ 467 w 1965061"/>
              <a:gd name="connsiteY5" fmla="*/ 4865 h 48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5061" h="482974">
                <a:moveTo>
                  <a:pt x="467" y="4865"/>
                </a:moveTo>
                <a:lnTo>
                  <a:pt x="1638488" y="0"/>
                </a:lnTo>
                <a:cubicBezTo>
                  <a:pt x="1853242" y="41869"/>
                  <a:pt x="1965060" y="195039"/>
                  <a:pt x="1965061" y="251215"/>
                </a:cubicBezTo>
                <a:cubicBezTo>
                  <a:pt x="1965062" y="307391"/>
                  <a:pt x="1853242" y="444347"/>
                  <a:pt x="1638488" y="482974"/>
                </a:cubicBezTo>
                <a:lnTo>
                  <a:pt x="467" y="482974"/>
                </a:lnTo>
                <a:cubicBezTo>
                  <a:pt x="-1154" y="321983"/>
                  <a:pt x="2088" y="165856"/>
                  <a:pt x="467" y="4865"/>
                </a:cubicBezTo>
                <a:close/>
              </a:path>
            </a:pathLst>
          </a:custGeom>
          <a:gradFill>
            <a:gsLst>
              <a:gs pos="100000">
                <a:schemeClr val="bg1">
                  <a:lumMod val="73000"/>
                </a:schemeClr>
              </a:gs>
              <a:gs pos="45000">
                <a:schemeClr val="bg1"/>
              </a:gs>
              <a:gs pos="95000">
                <a:schemeClr val="tx1">
                  <a:lumMod val="65000"/>
                  <a:lumOff val="35000"/>
                </a:schemeClr>
              </a:gs>
              <a:gs pos="20000">
                <a:srgbClr val="F0F0F0">
                  <a:lumMod val="88000"/>
                  <a:lumOff val="12000"/>
                </a:srgbClr>
              </a:gs>
              <a:gs pos="1000">
                <a:schemeClr val="bg1">
                  <a:lumMod val="100000"/>
                </a:schemeClr>
              </a:gs>
            </a:gsLst>
            <a:lin ang="5400000" scaled="1"/>
          </a:gradFill>
          <a:ln>
            <a:noFill/>
          </a:ln>
          <a:effectLst>
            <a:outerShdw blurRad="889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nodeType="withEffect">
                                  <p:stCondLst>
                                    <p:cond delay="500"/>
                                  </p:stCondLst>
                                  <p:childTnLst>
                                    <p:animMotion origin="layout" path="M -0.00052 -4.44444E-6 L -0.00052 0.00093 C -0.00339 -0.00555 -0.03529 -0.0162 -0.03829 -0.02106 C -0.07513 -0.03958 -0.13282 -0.12268 -0.16472 -0.17638 C -0.19792 -0.23078 -0.225 -0.27129 -0.24948 -0.34351 C -0.27396 -0.41643 -0.31719 -0.53287 -0.31172 -0.61226 C -0.30638 -0.69213 -0.29323 -0.69421 -0.29232 -0.6949 C -0.2905 -0.69305 -0.25573 -0.58935 -0.25339 -0.58379 C -0.2517 -0.57754 -0.23711 -0.57963 -0.23646 -0.57662 C -0.2319 -0.5831 -0.23125 -0.60509 -0.22761 -0.61921 C -0.22396 -0.63287 -0.21927 -0.66828 -0.21498 -0.66041 C -0.21159 -0.66041 -0.20821 -0.63194 -0.2056 -0.61782 C -0.20313 -0.603 -0.20547 -0.57037 -0.19961 -0.57384 C -0.19636 -0.57245 -0.19011 -0.6 -0.18555 -0.61088 C -0.18099 -0.62199 -0.17748 -0.64467 -0.17227 -0.63981 C -0.16849 -0.6412 -0.16836 -0.62291 -0.16537 -0.61273 C -0.16237 -0.60208 -0.15756 -0.57546 -0.15443 -0.57731 C -0.15144 -0.57963 -0.1487 -0.60509 -0.14623 -0.61782 C -0.14375 -0.63055 -0.14427 -0.65879 -0.13946 -0.65324 C -0.13685 -0.65463 -0.13321 -0.63263 -0.12969 -0.62222 C -0.12631 -0.61203 -0.125 -0.58796 -0.11875 -0.59166 C -0.11875 -0.58888 -0.09388 -0.65254 -0.0931 -0.64976 C -0.0819 -0.65254 -0.08047 -0.5831 -0.07019 -0.578 C -0.06485 -0.57963 -0.05391 -0.6581 -0.05052 -0.65532 C -0.04987 -0.63981 -0.03959 -0.58032 -0.03125 -0.58101 C -0.02305 -0.5824 -0.01237 -0.6625 -0.00052 -0.66319 C 0.00494 -0.6662 0.00911 -0.57037 0.01276 -0.57175 C 0.01445 -0.57314 0.04036 -0.64745 0.04205 -0.64907 C 0.05312 -0.65115 0.05247 -0.58657 0.06224 -0.58588 C 0.06653 -0.58449 0.07838 -0.65463 0.08424 -0.65532 C 0.08841 -0.65671 0.09726 -0.58101 0.1039 -0.58726 C 0.10989 -0.59444 0.12617 -0.64328 0.13164 -0.64537 C 0.13958 -0.6412 0.22747 -0.58032 0.16054 -0.55138 C 0.09375 -0.52291 -0.19297 -0.49953 -0.2694 -0.47175 C -0.34623 -0.44421 -0.29935 -0.39467 -0.3 -0.38402 C -0.30079 -0.37407 -0.2819 -0.4706 -0.27774 -0.46412 C -0.28151 -0.45625 -0.26511 -0.43009 -0.26172 -0.4243 C -0.26172 -0.41875 -0.24545 -0.4662 -0.23907 -0.46759 C -0.23282 -0.46898 -0.22969 -0.43842 -0.22409 -0.43217 C -0.21862 -0.43009 -0.20495 -0.4662 -0.19831 -0.46412 C -0.18737 -0.46412 -0.19037 -0.42777 -0.17956 -0.42708 C -0.17084 -0.43287 -0.1642 -0.46342 -0.15417 -0.46342 C -0.14414 -0.46412 -0.14349 -0.42638 -0.1375 -0.42638 C -0.12956 -0.4287 -0.12579 -0.47268 -0.11967 -0.47199 C -0.11368 -0.47175 -0.10821 -0.42222 -0.10118 -0.42291 C -0.08607 -0.42291 -0.09219 -0.4662 -0.07709 -0.46689 C -0.07201 -0.46481 -0.06381 -0.42152 -0.05782 -0.42222 C -0.0517 -0.42222 -0.04636 -0.46967 -0.04141 -0.46898 C -0.03646 -0.46898 -0.0194 -0.45717 -0.01289 -0.44861 C -0.00925 -0.43796 -0.00782 -0.47384 -0.00235 -0.46898 C 0.00182 -0.46828 0.01328 -0.44282 0.01796 -0.44213 C 0.02109 -0.43148 0.02773 -0.48518 0.04114 -0.47037 C 0.05052 -0.47106 0.05963 -0.45856 0.06966 -0.45717 C 0.07968 -0.45509 0.11979 -0.33078 0.11992 -0.28263 C 0.13203 -0.19699 0.11796 -0.12754 0.09713 -0.07916 C 0.07617 -0.03101 0.03346 -0.01134 -0.00052 -4.44444E-6 Z " pathEditMode="relative" rAng="0" ptsTypes="AAAAAAAAAAAAAAAAAAAAAAAAAAAAAAAAAAAAAAAAAAAAAAAAAAAAAAAA">
                                      <p:cBhvr>
                                        <p:cTn id="6" dur="5000" fill="hold"/>
                                        <p:tgtEl>
                                          <p:spTgt spid="282"/>
                                        </p:tgtEl>
                                        <p:attrNameLst>
                                          <p:attrName>ppt_x</p:attrName>
                                          <p:attrName>ppt_y</p:attrName>
                                        </p:attrNameLst>
                                      </p:cBhvr>
                                      <p:rCtr x="-6354" y="-34699"/>
                                    </p:animMotion>
                                  </p:childTnLst>
                                </p:cTn>
                              </p:par>
                              <p:par>
                                <p:cTn id="7" presetID="22" presetClass="entr" presetSubtype="8" fill="hold" grpId="0" nodeType="withEffect">
                                  <p:stCondLst>
                                    <p:cond delay="2100"/>
                                  </p:stCondLst>
                                  <p:childTnLst>
                                    <p:set>
                                      <p:cBhvr>
                                        <p:cTn id="8" dur="1" fill="hold">
                                          <p:stCondLst>
                                            <p:cond delay="0"/>
                                          </p:stCondLst>
                                        </p:cTn>
                                        <p:tgtEl>
                                          <p:spTgt spid="221"/>
                                        </p:tgtEl>
                                        <p:attrNameLst>
                                          <p:attrName>style.visibility</p:attrName>
                                        </p:attrNameLst>
                                      </p:cBhvr>
                                      <p:to>
                                        <p:strVal val="visible"/>
                                      </p:to>
                                    </p:set>
                                    <p:animEffect transition="in" filter="wipe(left)">
                                      <p:cBhvr>
                                        <p:cTn id="9" dur="14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hadow"/>
          <p:cNvSpPr/>
          <p:nvPr/>
        </p:nvSpPr>
        <p:spPr>
          <a:xfrm>
            <a:off x="3240080" y="5791200"/>
            <a:ext cx="6159461" cy="747664"/>
          </a:xfrm>
          <a:prstGeom prst="ellipse">
            <a:avLst/>
          </a:prstGeom>
          <a:gradFill flip="none" rotWithShape="1">
            <a:gsLst>
              <a:gs pos="11000">
                <a:schemeClr val="tx1">
                  <a:lumMod val="65000"/>
                  <a:lumOff val="35000"/>
                </a:schemeClr>
              </a:gs>
              <a:gs pos="76000">
                <a:schemeClr val="tx1">
                  <a:lumMod val="83000"/>
                  <a:lumOff val="17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1" name="text"/>
          <p:cNvSpPr>
            <a:spLocks noGrp="1"/>
          </p:cNvSpPr>
          <p:nvPr>
            <p:ph type="ctrTitle"/>
          </p:nvPr>
        </p:nvSpPr>
        <p:spPr>
          <a:xfrm>
            <a:off x="3690937" y="464949"/>
            <a:ext cx="6762317" cy="4513765"/>
          </a:xfrm>
        </p:spPr>
        <p:txBody>
          <a:bodyPr>
            <a:normAutofit/>
          </a:bodyPr>
          <a:lstStyle/>
          <a:p>
            <a:pPr>
              <a:defRPr/>
            </a:pPr>
            <a:r>
              <a:rPr lang="en-US" sz="3600" dirty="0" smtClean="0"/>
              <a:t> </a:t>
            </a:r>
            <a:endParaRPr lang="en-US" sz="3600" dirty="0">
              <a:solidFill>
                <a:schemeClr val="bg1">
                  <a:lumMod val="85000"/>
                </a:schemeClr>
              </a:solidFill>
              <a:latin typeface="Comic Sans MS" pitchFamily="66" charset="0"/>
            </a:endParaRPr>
          </a:p>
        </p:txBody>
      </p:sp>
      <p:grpSp>
        <p:nvGrpSpPr>
          <p:cNvPr id="78855" name="Group 1"/>
          <p:cNvGrpSpPr>
            <a:grpSpLocks/>
          </p:cNvGrpSpPr>
          <p:nvPr/>
        </p:nvGrpSpPr>
        <p:grpSpPr bwMode="auto">
          <a:xfrm>
            <a:off x="838983" y="2272332"/>
            <a:ext cx="2687638" cy="4314825"/>
            <a:chOff x="-127419" y="2829491"/>
            <a:chExt cx="2930722" cy="3527804"/>
          </a:xfrm>
        </p:grpSpPr>
        <p:grpSp>
          <p:nvGrpSpPr>
            <p:cNvPr id="78860" name="green book"/>
            <p:cNvGrpSpPr>
              <a:grpSpLocks noChangeAspect="1"/>
            </p:cNvGrpSpPr>
            <p:nvPr/>
          </p:nvGrpSpPr>
          <p:grpSpPr bwMode="auto">
            <a:xfrm>
              <a:off x="24893" y="4787032"/>
              <a:ext cx="2778410" cy="1570263"/>
              <a:chOff x="126" y="2622"/>
              <a:chExt cx="2509" cy="1418"/>
            </a:xfrm>
          </p:grpSpPr>
          <p:sp>
            <p:nvSpPr>
              <p:cNvPr id="78939" name="AutoShape 338"/>
              <p:cNvSpPr>
                <a:spLocks noChangeAspect="1" noChangeArrowheads="1" noTextEdit="1"/>
              </p:cNvSpPr>
              <p:nvPr/>
            </p:nvSpPr>
            <p:spPr bwMode="auto">
              <a:xfrm>
                <a:off x="126" y="2622"/>
                <a:ext cx="2509" cy="1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296" name="Freeform 340"/>
              <p:cNvSpPr>
                <a:spLocks/>
              </p:cNvSpPr>
              <p:nvPr/>
            </p:nvSpPr>
            <p:spPr bwMode="auto">
              <a:xfrm>
                <a:off x="2129" y="3408"/>
                <a:ext cx="500" cy="625"/>
              </a:xfrm>
              <a:custGeom>
                <a:avLst/>
                <a:gdLst>
                  <a:gd name="T0" fmla="*/ 46 w 211"/>
                  <a:gd name="T1" fmla="*/ 227 h 263"/>
                  <a:gd name="T2" fmla="*/ 211 w 211"/>
                  <a:gd name="T3" fmla="*/ 263 h 263"/>
                  <a:gd name="T4" fmla="*/ 87 w 211"/>
                  <a:gd name="T5" fmla="*/ 0 h 263"/>
                  <a:gd name="T6" fmla="*/ 0 w 211"/>
                  <a:gd name="T7" fmla="*/ 0 h 263"/>
                  <a:gd name="T8" fmla="*/ 46 w 211"/>
                  <a:gd name="T9" fmla="*/ 227 h 263"/>
                </a:gdLst>
                <a:ahLst/>
                <a:cxnLst>
                  <a:cxn ang="0">
                    <a:pos x="T0" y="T1"/>
                  </a:cxn>
                  <a:cxn ang="0">
                    <a:pos x="T2" y="T3"/>
                  </a:cxn>
                  <a:cxn ang="0">
                    <a:pos x="T4" y="T5"/>
                  </a:cxn>
                  <a:cxn ang="0">
                    <a:pos x="T6" y="T7"/>
                  </a:cxn>
                  <a:cxn ang="0">
                    <a:pos x="T8" y="T9"/>
                  </a:cxn>
                </a:cxnLst>
                <a:rect l="0" t="0" r="r" b="b"/>
                <a:pathLst>
                  <a:path w="211" h="263">
                    <a:moveTo>
                      <a:pt x="46" y="227"/>
                    </a:moveTo>
                    <a:cubicBezTo>
                      <a:pt x="102" y="234"/>
                      <a:pt x="211" y="263"/>
                      <a:pt x="211" y="263"/>
                    </a:cubicBezTo>
                    <a:cubicBezTo>
                      <a:pt x="87" y="0"/>
                      <a:pt x="87" y="0"/>
                      <a:pt x="87" y="0"/>
                    </a:cubicBezTo>
                    <a:cubicBezTo>
                      <a:pt x="0" y="0"/>
                      <a:pt x="0" y="0"/>
                      <a:pt x="0" y="0"/>
                    </a:cubicBezTo>
                    <a:cubicBezTo>
                      <a:pt x="0" y="0"/>
                      <a:pt x="30" y="158"/>
                      <a:pt x="46" y="227"/>
                    </a:cubicBezTo>
                    <a:close/>
                  </a:path>
                </a:pathLst>
              </a:custGeom>
              <a:gradFill flip="none" rotWithShape="1">
                <a:gsLst>
                  <a:gs pos="100000">
                    <a:schemeClr val="accent1">
                      <a:lumMod val="87000"/>
                    </a:schemeClr>
                  </a:gs>
                  <a:gs pos="1000">
                    <a:schemeClr val="accent1">
                      <a:lumMod val="50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41" name="Freeform 341"/>
              <p:cNvSpPr>
                <a:spLocks/>
              </p:cNvSpPr>
              <p:nvPr/>
            </p:nvSpPr>
            <p:spPr bwMode="auto">
              <a:xfrm>
                <a:off x="161" y="3266"/>
                <a:ext cx="2396" cy="762"/>
              </a:xfrm>
              <a:custGeom>
                <a:avLst/>
                <a:gdLst>
                  <a:gd name="T0" fmla="*/ 13177 w 1011"/>
                  <a:gd name="T1" fmla="*/ 0 h 321"/>
                  <a:gd name="T2" fmla="*/ 13456 w 1011"/>
                  <a:gd name="T3" fmla="*/ 4266 h 321"/>
                  <a:gd name="T4" fmla="*/ 3313 w 1011"/>
                  <a:gd name="T5" fmla="*/ 4266 h 321"/>
                  <a:gd name="T6" fmla="*/ 2353 w 1011"/>
                  <a:gd name="T7" fmla="*/ 3905 h 321"/>
                  <a:gd name="T8" fmla="*/ 1612 w 1011"/>
                  <a:gd name="T9" fmla="*/ 4225 h 321"/>
                  <a:gd name="T10" fmla="*/ 0 w 1011"/>
                  <a:gd name="T11" fmla="*/ 2407 h 321"/>
                  <a:gd name="T12" fmla="*/ 1545 w 1011"/>
                  <a:gd name="T13" fmla="*/ 157 h 321"/>
                  <a:gd name="T14" fmla="*/ 13177 w 1011"/>
                  <a:gd name="T15" fmla="*/ 0 h 3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11" h="321">
                    <a:moveTo>
                      <a:pt x="990" y="0"/>
                    </a:moveTo>
                    <a:cubicBezTo>
                      <a:pt x="990" y="0"/>
                      <a:pt x="903" y="218"/>
                      <a:pt x="1011" y="319"/>
                    </a:cubicBezTo>
                    <a:cubicBezTo>
                      <a:pt x="1011" y="319"/>
                      <a:pt x="495" y="321"/>
                      <a:pt x="249" y="319"/>
                    </a:cubicBezTo>
                    <a:cubicBezTo>
                      <a:pt x="221" y="319"/>
                      <a:pt x="197" y="292"/>
                      <a:pt x="177" y="292"/>
                    </a:cubicBezTo>
                    <a:cubicBezTo>
                      <a:pt x="146" y="292"/>
                      <a:pt x="126" y="317"/>
                      <a:pt x="121" y="316"/>
                    </a:cubicBezTo>
                    <a:cubicBezTo>
                      <a:pt x="89" y="310"/>
                      <a:pt x="0" y="264"/>
                      <a:pt x="0" y="180"/>
                    </a:cubicBezTo>
                    <a:cubicBezTo>
                      <a:pt x="0" y="96"/>
                      <a:pt x="40" y="24"/>
                      <a:pt x="116" y="12"/>
                    </a:cubicBezTo>
                    <a:cubicBezTo>
                      <a:pt x="191" y="1"/>
                      <a:pt x="990" y="0"/>
                      <a:pt x="990" y="0"/>
                    </a:cubicBezTo>
                    <a:close/>
                  </a:path>
                </a:pathLst>
              </a:custGeom>
              <a:gradFill rotWithShape="0">
                <a:gsLst>
                  <a:gs pos="0">
                    <a:srgbClr val="F8DDA2"/>
                  </a:gs>
                  <a:gs pos="100000">
                    <a:srgbClr val="DDB987"/>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298" name="Freeform 342"/>
              <p:cNvSpPr>
                <a:spLocks/>
              </p:cNvSpPr>
              <p:nvPr/>
            </p:nvSpPr>
            <p:spPr bwMode="auto">
              <a:xfrm>
                <a:off x="131" y="2624"/>
                <a:ext cx="2503" cy="979"/>
              </a:xfrm>
              <a:custGeom>
                <a:avLst/>
                <a:gdLst>
                  <a:gd name="T0" fmla="*/ 936 w 1056"/>
                  <a:gd name="T1" fmla="*/ 0 h 412"/>
                  <a:gd name="T2" fmla="*/ 334 w 1056"/>
                  <a:gd name="T3" fmla="*/ 0 h 412"/>
                  <a:gd name="T4" fmla="*/ 310 w 1056"/>
                  <a:gd name="T5" fmla="*/ 13 h 412"/>
                  <a:gd name="T6" fmla="*/ 294 w 1056"/>
                  <a:gd name="T7" fmla="*/ 17 h 412"/>
                  <a:gd name="T8" fmla="*/ 293 w 1056"/>
                  <a:gd name="T9" fmla="*/ 17 h 412"/>
                  <a:gd name="T10" fmla="*/ 293 w 1056"/>
                  <a:gd name="T11" fmla="*/ 17 h 412"/>
                  <a:gd name="T12" fmla="*/ 280 w 1056"/>
                  <a:gd name="T13" fmla="*/ 12 h 412"/>
                  <a:gd name="T14" fmla="*/ 248 w 1056"/>
                  <a:gd name="T15" fmla="*/ 2 h 412"/>
                  <a:gd name="T16" fmla="*/ 183 w 1056"/>
                  <a:gd name="T17" fmla="*/ 35 h 412"/>
                  <a:gd name="T18" fmla="*/ 166 w 1056"/>
                  <a:gd name="T19" fmla="*/ 56 h 412"/>
                  <a:gd name="T20" fmla="*/ 151 w 1056"/>
                  <a:gd name="T21" fmla="*/ 78 h 412"/>
                  <a:gd name="T22" fmla="*/ 55 w 1056"/>
                  <a:gd name="T23" fmla="*/ 247 h 412"/>
                  <a:gd name="T24" fmla="*/ 0 w 1056"/>
                  <a:gd name="T25" fmla="*/ 412 h 412"/>
                  <a:gd name="T26" fmla="*/ 159 w 1056"/>
                  <a:gd name="T27" fmla="*/ 276 h 412"/>
                  <a:gd name="T28" fmla="*/ 1056 w 1056"/>
                  <a:gd name="T29" fmla="*/ 257 h 412"/>
                  <a:gd name="T30" fmla="*/ 936 w 1056"/>
                  <a:gd name="T31"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6" h="412">
                    <a:moveTo>
                      <a:pt x="936" y="0"/>
                    </a:moveTo>
                    <a:cubicBezTo>
                      <a:pt x="733" y="0"/>
                      <a:pt x="347" y="1"/>
                      <a:pt x="334" y="0"/>
                    </a:cubicBezTo>
                    <a:cubicBezTo>
                      <a:pt x="319" y="0"/>
                      <a:pt x="317" y="10"/>
                      <a:pt x="310" y="13"/>
                    </a:cubicBezTo>
                    <a:cubicBezTo>
                      <a:pt x="305" y="16"/>
                      <a:pt x="298" y="17"/>
                      <a:pt x="294" y="17"/>
                    </a:cubicBezTo>
                    <a:cubicBezTo>
                      <a:pt x="293" y="17"/>
                      <a:pt x="293" y="17"/>
                      <a:pt x="293" y="17"/>
                    </a:cubicBezTo>
                    <a:cubicBezTo>
                      <a:pt x="293" y="17"/>
                      <a:pt x="293" y="17"/>
                      <a:pt x="293" y="17"/>
                    </a:cubicBezTo>
                    <a:cubicBezTo>
                      <a:pt x="287" y="17"/>
                      <a:pt x="284" y="15"/>
                      <a:pt x="280" y="12"/>
                    </a:cubicBezTo>
                    <a:cubicBezTo>
                      <a:pt x="274" y="9"/>
                      <a:pt x="266" y="1"/>
                      <a:pt x="248" y="2"/>
                    </a:cubicBezTo>
                    <a:cubicBezTo>
                      <a:pt x="228" y="2"/>
                      <a:pt x="203" y="15"/>
                      <a:pt x="183" y="35"/>
                    </a:cubicBezTo>
                    <a:cubicBezTo>
                      <a:pt x="178" y="40"/>
                      <a:pt x="172" y="47"/>
                      <a:pt x="166" y="56"/>
                    </a:cubicBezTo>
                    <a:cubicBezTo>
                      <a:pt x="160" y="63"/>
                      <a:pt x="155" y="70"/>
                      <a:pt x="151" y="78"/>
                    </a:cubicBezTo>
                    <a:cubicBezTo>
                      <a:pt x="117" y="138"/>
                      <a:pt x="76" y="211"/>
                      <a:pt x="55" y="247"/>
                    </a:cubicBezTo>
                    <a:cubicBezTo>
                      <a:pt x="18" y="314"/>
                      <a:pt x="0" y="363"/>
                      <a:pt x="0" y="412"/>
                    </a:cubicBezTo>
                    <a:cubicBezTo>
                      <a:pt x="0" y="412"/>
                      <a:pt x="58" y="273"/>
                      <a:pt x="159" y="276"/>
                    </a:cubicBezTo>
                    <a:cubicBezTo>
                      <a:pt x="261" y="279"/>
                      <a:pt x="1056" y="257"/>
                      <a:pt x="1056" y="257"/>
                    </a:cubicBezTo>
                    <a:lnTo>
                      <a:pt x="936" y="0"/>
                    </a:lnTo>
                    <a:close/>
                  </a:path>
                </a:pathLst>
              </a:custGeom>
              <a:gradFill>
                <a:gsLst>
                  <a:gs pos="100000">
                    <a:schemeClr val="accent1">
                      <a:lumMod val="50000"/>
                    </a:schemeClr>
                  </a:gs>
                  <a:gs pos="0">
                    <a:schemeClr val="accent1">
                      <a:lumMod val="50000"/>
                    </a:schemeClr>
                  </a:gs>
                  <a:gs pos="32000">
                    <a:schemeClr val="accent1">
                      <a:lumMod val="75000"/>
                    </a:scheme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9" name="Freeform 343"/>
              <p:cNvSpPr>
                <a:spLocks/>
              </p:cNvSpPr>
              <p:nvPr/>
            </p:nvSpPr>
            <p:spPr bwMode="auto">
              <a:xfrm>
                <a:off x="214" y="3776"/>
                <a:ext cx="2224" cy="8"/>
              </a:xfrm>
              <a:custGeom>
                <a:avLst/>
                <a:gdLst>
                  <a:gd name="T0" fmla="*/ 0 w 939"/>
                  <a:gd name="T1" fmla="*/ 1 h 4"/>
                  <a:gd name="T2" fmla="*/ 1 w 939"/>
                  <a:gd name="T3" fmla="*/ 3 h 4"/>
                  <a:gd name="T4" fmla="*/ 939 w 939"/>
                  <a:gd name="T5" fmla="*/ 3 h 4"/>
                  <a:gd name="T6" fmla="*/ 938 w 939"/>
                  <a:gd name="T7" fmla="*/ 0 h 4"/>
                  <a:gd name="T8" fmla="*/ 0 w 939"/>
                  <a:gd name="T9" fmla="*/ 1 h 4"/>
                </a:gdLst>
                <a:ahLst/>
                <a:cxnLst>
                  <a:cxn ang="0">
                    <a:pos x="T0" y="T1"/>
                  </a:cxn>
                  <a:cxn ang="0">
                    <a:pos x="T2" y="T3"/>
                  </a:cxn>
                  <a:cxn ang="0">
                    <a:pos x="T4" y="T5"/>
                  </a:cxn>
                  <a:cxn ang="0">
                    <a:pos x="T6" y="T7"/>
                  </a:cxn>
                  <a:cxn ang="0">
                    <a:pos x="T8" y="T9"/>
                  </a:cxn>
                </a:cxnLst>
                <a:rect l="0" t="0" r="r" b="b"/>
                <a:pathLst>
                  <a:path w="939" h="4">
                    <a:moveTo>
                      <a:pt x="0" y="1"/>
                    </a:moveTo>
                    <a:cubicBezTo>
                      <a:pt x="1" y="4"/>
                      <a:pt x="0" y="1"/>
                      <a:pt x="1" y="3"/>
                    </a:cubicBezTo>
                    <a:cubicBezTo>
                      <a:pt x="939" y="3"/>
                      <a:pt x="939" y="3"/>
                      <a:pt x="939" y="3"/>
                    </a:cubicBezTo>
                    <a:cubicBezTo>
                      <a:pt x="938" y="1"/>
                      <a:pt x="938" y="2"/>
                      <a:pt x="938" y="0"/>
                    </a:cubicBezTo>
                    <a:lnTo>
                      <a:pt x="0" y="1"/>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0" name="Freeform 344"/>
              <p:cNvSpPr>
                <a:spLocks/>
              </p:cNvSpPr>
              <p:nvPr/>
            </p:nvSpPr>
            <p:spPr bwMode="auto">
              <a:xfrm>
                <a:off x="195" y="3719"/>
                <a:ext cx="2237" cy="7"/>
              </a:xfrm>
              <a:custGeom>
                <a:avLst/>
                <a:gdLst>
                  <a:gd name="T0" fmla="*/ 0 w 944"/>
                  <a:gd name="T1" fmla="*/ 0 h 3"/>
                  <a:gd name="T2" fmla="*/ 1 w 944"/>
                  <a:gd name="T3" fmla="*/ 3 h 3"/>
                  <a:gd name="T4" fmla="*/ 944 w 944"/>
                  <a:gd name="T5" fmla="*/ 3 h 3"/>
                  <a:gd name="T6" fmla="*/ 943 w 944"/>
                  <a:gd name="T7" fmla="*/ 0 h 3"/>
                  <a:gd name="T8" fmla="*/ 0 w 944"/>
                  <a:gd name="T9" fmla="*/ 0 h 3"/>
                </a:gdLst>
                <a:ahLst/>
                <a:cxnLst>
                  <a:cxn ang="0">
                    <a:pos x="T0" y="T1"/>
                  </a:cxn>
                  <a:cxn ang="0">
                    <a:pos x="T2" y="T3"/>
                  </a:cxn>
                  <a:cxn ang="0">
                    <a:pos x="T4" y="T5"/>
                  </a:cxn>
                  <a:cxn ang="0">
                    <a:pos x="T6" y="T7"/>
                  </a:cxn>
                  <a:cxn ang="0">
                    <a:pos x="T8" y="T9"/>
                  </a:cxn>
                </a:cxnLst>
                <a:rect l="0" t="0" r="r" b="b"/>
                <a:pathLst>
                  <a:path w="944" h="3">
                    <a:moveTo>
                      <a:pt x="0" y="0"/>
                    </a:moveTo>
                    <a:cubicBezTo>
                      <a:pt x="0" y="3"/>
                      <a:pt x="1" y="1"/>
                      <a:pt x="1" y="3"/>
                    </a:cubicBezTo>
                    <a:cubicBezTo>
                      <a:pt x="944" y="3"/>
                      <a:pt x="944" y="3"/>
                      <a:pt x="944" y="3"/>
                    </a:cubicBezTo>
                    <a:cubicBezTo>
                      <a:pt x="944" y="1"/>
                      <a:pt x="943" y="2"/>
                      <a:pt x="943" y="0"/>
                    </a:cubicBezTo>
                    <a:lnTo>
                      <a:pt x="0" y="0"/>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1" name="Freeform 345"/>
              <p:cNvSpPr>
                <a:spLocks/>
              </p:cNvSpPr>
              <p:nvPr/>
            </p:nvSpPr>
            <p:spPr bwMode="auto">
              <a:xfrm>
                <a:off x="289" y="3890"/>
                <a:ext cx="2184" cy="11"/>
              </a:xfrm>
              <a:custGeom>
                <a:avLst/>
                <a:gdLst>
                  <a:gd name="T0" fmla="*/ 919 w 921"/>
                  <a:gd name="T1" fmla="*/ 0 h 4"/>
                  <a:gd name="T2" fmla="*/ 0 w 921"/>
                  <a:gd name="T3" fmla="*/ 0 h 4"/>
                  <a:gd name="T4" fmla="*/ 4 w 921"/>
                  <a:gd name="T5" fmla="*/ 4 h 4"/>
                  <a:gd name="T6" fmla="*/ 921 w 921"/>
                  <a:gd name="T7" fmla="*/ 4 h 4"/>
                  <a:gd name="T8" fmla="*/ 919 w 921"/>
                  <a:gd name="T9" fmla="*/ 0 h 4"/>
                </a:gdLst>
                <a:ahLst/>
                <a:cxnLst>
                  <a:cxn ang="0">
                    <a:pos x="T0" y="T1"/>
                  </a:cxn>
                  <a:cxn ang="0">
                    <a:pos x="T2" y="T3"/>
                  </a:cxn>
                  <a:cxn ang="0">
                    <a:pos x="T4" y="T5"/>
                  </a:cxn>
                  <a:cxn ang="0">
                    <a:pos x="T6" y="T7"/>
                  </a:cxn>
                  <a:cxn ang="0">
                    <a:pos x="T8" y="T9"/>
                  </a:cxn>
                </a:cxnLst>
                <a:rect l="0" t="0" r="r" b="b"/>
                <a:pathLst>
                  <a:path w="921" h="4">
                    <a:moveTo>
                      <a:pt x="919" y="0"/>
                    </a:moveTo>
                    <a:cubicBezTo>
                      <a:pt x="0" y="0"/>
                      <a:pt x="0" y="0"/>
                      <a:pt x="0" y="0"/>
                    </a:cubicBezTo>
                    <a:cubicBezTo>
                      <a:pt x="2" y="3"/>
                      <a:pt x="1" y="1"/>
                      <a:pt x="4" y="4"/>
                    </a:cubicBezTo>
                    <a:cubicBezTo>
                      <a:pt x="921" y="4"/>
                      <a:pt x="921" y="4"/>
                      <a:pt x="921" y="4"/>
                    </a:cubicBezTo>
                    <a:cubicBezTo>
                      <a:pt x="920" y="1"/>
                      <a:pt x="920" y="3"/>
                      <a:pt x="919" y="0"/>
                    </a:cubicBez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2" name="Freeform 346"/>
              <p:cNvSpPr>
                <a:spLocks/>
              </p:cNvSpPr>
              <p:nvPr/>
            </p:nvSpPr>
            <p:spPr bwMode="auto">
              <a:xfrm>
                <a:off x="246" y="3833"/>
                <a:ext cx="2204" cy="13"/>
              </a:xfrm>
              <a:custGeom>
                <a:avLst/>
                <a:gdLst>
                  <a:gd name="T0" fmla="*/ 0 w 930"/>
                  <a:gd name="T1" fmla="*/ 1 h 4"/>
                  <a:gd name="T2" fmla="*/ 2 w 930"/>
                  <a:gd name="T3" fmla="*/ 4 h 4"/>
                  <a:gd name="T4" fmla="*/ 930 w 930"/>
                  <a:gd name="T5" fmla="*/ 4 h 4"/>
                  <a:gd name="T6" fmla="*/ 929 w 930"/>
                  <a:gd name="T7" fmla="*/ 0 h 4"/>
                  <a:gd name="T8" fmla="*/ 0 w 930"/>
                  <a:gd name="T9" fmla="*/ 1 h 4"/>
                </a:gdLst>
                <a:ahLst/>
                <a:cxnLst>
                  <a:cxn ang="0">
                    <a:pos x="T0" y="T1"/>
                  </a:cxn>
                  <a:cxn ang="0">
                    <a:pos x="T2" y="T3"/>
                  </a:cxn>
                  <a:cxn ang="0">
                    <a:pos x="T4" y="T5"/>
                  </a:cxn>
                  <a:cxn ang="0">
                    <a:pos x="T6" y="T7"/>
                  </a:cxn>
                  <a:cxn ang="0">
                    <a:pos x="T8" y="T9"/>
                  </a:cxn>
                </a:cxnLst>
                <a:rect l="0" t="0" r="r" b="b"/>
                <a:pathLst>
                  <a:path w="930" h="4">
                    <a:moveTo>
                      <a:pt x="0" y="1"/>
                    </a:moveTo>
                    <a:cubicBezTo>
                      <a:pt x="1" y="3"/>
                      <a:pt x="0" y="1"/>
                      <a:pt x="2" y="4"/>
                    </a:cubicBezTo>
                    <a:cubicBezTo>
                      <a:pt x="930" y="4"/>
                      <a:pt x="930" y="4"/>
                      <a:pt x="930" y="4"/>
                    </a:cubicBezTo>
                    <a:cubicBezTo>
                      <a:pt x="929" y="1"/>
                      <a:pt x="930" y="3"/>
                      <a:pt x="929" y="0"/>
                    </a:cubicBezTo>
                    <a:lnTo>
                      <a:pt x="0" y="1"/>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3" name="Freeform 347"/>
              <p:cNvSpPr>
                <a:spLocks/>
              </p:cNvSpPr>
              <p:nvPr/>
            </p:nvSpPr>
            <p:spPr bwMode="auto">
              <a:xfrm>
                <a:off x="189" y="3672"/>
                <a:ext cx="2240" cy="7"/>
              </a:xfrm>
              <a:custGeom>
                <a:avLst/>
                <a:gdLst>
                  <a:gd name="T0" fmla="*/ 946 w 946"/>
                  <a:gd name="T1" fmla="*/ 0 h 3"/>
                  <a:gd name="T2" fmla="*/ 1 w 946"/>
                  <a:gd name="T3" fmla="*/ 1 h 3"/>
                  <a:gd name="T4" fmla="*/ 0 w 946"/>
                  <a:gd name="T5" fmla="*/ 3 h 3"/>
                  <a:gd name="T6" fmla="*/ 946 w 946"/>
                  <a:gd name="T7" fmla="*/ 3 h 3"/>
                  <a:gd name="T8" fmla="*/ 946 w 946"/>
                  <a:gd name="T9" fmla="*/ 0 h 3"/>
                </a:gdLst>
                <a:ahLst/>
                <a:cxnLst>
                  <a:cxn ang="0">
                    <a:pos x="T0" y="T1"/>
                  </a:cxn>
                  <a:cxn ang="0">
                    <a:pos x="T2" y="T3"/>
                  </a:cxn>
                  <a:cxn ang="0">
                    <a:pos x="T4" y="T5"/>
                  </a:cxn>
                  <a:cxn ang="0">
                    <a:pos x="T6" y="T7"/>
                  </a:cxn>
                  <a:cxn ang="0">
                    <a:pos x="T8" y="T9"/>
                  </a:cxn>
                </a:cxnLst>
                <a:rect l="0" t="0" r="r" b="b"/>
                <a:pathLst>
                  <a:path w="946" h="3">
                    <a:moveTo>
                      <a:pt x="946" y="0"/>
                    </a:moveTo>
                    <a:cubicBezTo>
                      <a:pt x="1" y="1"/>
                      <a:pt x="1" y="1"/>
                      <a:pt x="1" y="1"/>
                    </a:cubicBezTo>
                    <a:cubicBezTo>
                      <a:pt x="0" y="3"/>
                      <a:pt x="0" y="1"/>
                      <a:pt x="0" y="3"/>
                    </a:cubicBezTo>
                    <a:cubicBezTo>
                      <a:pt x="946" y="3"/>
                      <a:pt x="946" y="3"/>
                      <a:pt x="946" y="3"/>
                    </a:cubicBezTo>
                    <a:cubicBezTo>
                      <a:pt x="946" y="1"/>
                      <a:pt x="946" y="2"/>
                      <a:pt x="946" y="0"/>
                    </a:cubicBez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4" name="Freeform 348"/>
              <p:cNvSpPr>
                <a:spLocks/>
              </p:cNvSpPr>
              <p:nvPr/>
            </p:nvSpPr>
            <p:spPr bwMode="auto">
              <a:xfrm>
                <a:off x="259" y="3384"/>
                <a:ext cx="2210" cy="8"/>
              </a:xfrm>
              <a:custGeom>
                <a:avLst/>
                <a:gdLst>
                  <a:gd name="T0" fmla="*/ 932 w 933"/>
                  <a:gd name="T1" fmla="*/ 3 h 3"/>
                  <a:gd name="T2" fmla="*/ 932 w 933"/>
                  <a:gd name="T3" fmla="*/ 0 h 3"/>
                  <a:gd name="T4" fmla="*/ 7 w 933"/>
                  <a:gd name="T5" fmla="*/ 0 h 3"/>
                  <a:gd name="T6" fmla="*/ 0 w 933"/>
                  <a:gd name="T7" fmla="*/ 3 h 3"/>
                  <a:gd name="T8" fmla="*/ 932 w 933"/>
                  <a:gd name="T9" fmla="*/ 3 h 3"/>
                </a:gdLst>
                <a:ahLst/>
                <a:cxnLst>
                  <a:cxn ang="0">
                    <a:pos x="T0" y="T1"/>
                  </a:cxn>
                  <a:cxn ang="0">
                    <a:pos x="T2" y="T3"/>
                  </a:cxn>
                  <a:cxn ang="0">
                    <a:pos x="T4" y="T5"/>
                  </a:cxn>
                  <a:cxn ang="0">
                    <a:pos x="T6" y="T7"/>
                  </a:cxn>
                  <a:cxn ang="0">
                    <a:pos x="T8" y="T9"/>
                  </a:cxn>
                </a:cxnLst>
                <a:rect l="0" t="0" r="r" b="b"/>
                <a:pathLst>
                  <a:path w="933" h="3">
                    <a:moveTo>
                      <a:pt x="932" y="3"/>
                    </a:moveTo>
                    <a:cubicBezTo>
                      <a:pt x="933" y="1"/>
                      <a:pt x="932" y="3"/>
                      <a:pt x="932" y="0"/>
                    </a:cubicBezTo>
                    <a:cubicBezTo>
                      <a:pt x="7" y="0"/>
                      <a:pt x="7" y="0"/>
                      <a:pt x="7" y="0"/>
                    </a:cubicBezTo>
                    <a:cubicBezTo>
                      <a:pt x="5" y="3"/>
                      <a:pt x="2" y="1"/>
                      <a:pt x="0" y="3"/>
                    </a:cubicBezTo>
                    <a:lnTo>
                      <a:pt x="932" y="3"/>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5" name="Freeform 349"/>
              <p:cNvSpPr>
                <a:spLocks/>
              </p:cNvSpPr>
              <p:nvPr/>
            </p:nvSpPr>
            <p:spPr bwMode="auto">
              <a:xfrm>
                <a:off x="189" y="3615"/>
                <a:ext cx="2243" cy="7"/>
              </a:xfrm>
              <a:custGeom>
                <a:avLst/>
                <a:gdLst>
                  <a:gd name="T0" fmla="*/ 946 w 947"/>
                  <a:gd name="T1" fmla="*/ 3 h 3"/>
                  <a:gd name="T2" fmla="*/ 947 w 947"/>
                  <a:gd name="T3" fmla="*/ 0 h 3"/>
                  <a:gd name="T4" fmla="*/ 1 w 947"/>
                  <a:gd name="T5" fmla="*/ 1 h 3"/>
                  <a:gd name="T6" fmla="*/ 0 w 947"/>
                  <a:gd name="T7" fmla="*/ 3 h 3"/>
                  <a:gd name="T8" fmla="*/ 946 w 947"/>
                  <a:gd name="T9" fmla="*/ 3 h 3"/>
                </a:gdLst>
                <a:ahLst/>
                <a:cxnLst>
                  <a:cxn ang="0">
                    <a:pos x="T0" y="T1"/>
                  </a:cxn>
                  <a:cxn ang="0">
                    <a:pos x="T2" y="T3"/>
                  </a:cxn>
                  <a:cxn ang="0">
                    <a:pos x="T4" y="T5"/>
                  </a:cxn>
                  <a:cxn ang="0">
                    <a:pos x="T6" y="T7"/>
                  </a:cxn>
                  <a:cxn ang="0">
                    <a:pos x="T8" y="T9"/>
                  </a:cxn>
                </a:cxnLst>
                <a:rect l="0" t="0" r="r" b="b"/>
                <a:pathLst>
                  <a:path w="947" h="3">
                    <a:moveTo>
                      <a:pt x="946" y="3"/>
                    </a:moveTo>
                    <a:cubicBezTo>
                      <a:pt x="947" y="1"/>
                      <a:pt x="947" y="2"/>
                      <a:pt x="947" y="0"/>
                    </a:cubicBezTo>
                    <a:cubicBezTo>
                      <a:pt x="1" y="1"/>
                      <a:pt x="1" y="1"/>
                      <a:pt x="1" y="1"/>
                    </a:cubicBezTo>
                    <a:cubicBezTo>
                      <a:pt x="0" y="3"/>
                      <a:pt x="1" y="1"/>
                      <a:pt x="0" y="3"/>
                    </a:cubicBezTo>
                    <a:lnTo>
                      <a:pt x="946" y="3"/>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6" name="Freeform 350"/>
              <p:cNvSpPr>
                <a:spLocks/>
              </p:cNvSpPr>
              <p:nvPr/>
            </p:nvSpPr>
            <p:spPr bwMode="auto">
              <a:xfrm>
                <a:off x="192" y="3555"/>
                <a:ext cx="2245" cy="12"/>
              </a:xfrm>
              <a:custGeom>
                <a:avLst/>
                <a:gdLst>
                  <a:gd name="T0" fmla="*/ 946 w 947"/>
                  <a:gd name="T1" fmla="*/ 4 h 4"/>
                  <a:gd name="T2" fmla="*/ 947 w 947"/>
                  <a:gd name="T3" fmla="*/ 0 h 4"/>
                  <a:gd name="T4" fmla="*/ 2 w 947"/>
                  <a:gd name="T5" fmla="*/ 1 h 4"/>
                  <a:gd name="T6" fmla="*/ 0 w 947"/>
                  <a:gd name="T7" fmla="*/ 4 h 4"/>
                  <a:gd name="T8" fmla="*/ 946 w 947"/>
                  <a:gd name="T9" fmla="*/ 4 h 4"/>
                </a:gdLst>
                <a:ahLst/>
                <a:cxnLst>
                  <a:cxn ang="0">
                    <a:pos x="T0" y="T1"/>
                  </a:cxn>
                  <a:cxn ang="0">
                    <a:pos x="T2" y="T3"/>
                  </a:cxn>
                  <a:cxn ang="0">
                    <a:pos x="T4" y="T5"/>
                  </a:cxn>
                  <a:cxn ang="0">
                    <a:pos x="T6" y="T7"/>
                  </a:cxn>
                  <a:cxn ang="0">
                    <a:pos x="T8" y="T9"/>
                  </a:cxn>
                </a:cxnLst>
                <a:rect l="0" t="0" r="r" b="b"/>
                <a:pathLst>
                  <a:path w="947" h="4">
                    <a:moveTo>
                      <a:pt x="946" y="4"/>
                    </a:moveTo>
                    <a:cubicBezTo>
                      <a:pt x="947" y="1"/>
                      <a:pt x="946" y="2"/>
                      <a:pt x="947" y="0"/>
                    </a:cubicBezTo>
                    <a:cubicBezTo>
                      <a:pt x="2" y="1"/>
                      <a:pt x="2" y="1"/>
                      <a:pt x="2" y="1"/>
                    </a:cubicBezTo>
                    <a:cubicBezTo>
                      <a:pt x="1" y="3"/>
                      <a:pt x="1" y="1"/>
                      <a:pt x="0" y="4"/>
                    </a:cubicBezTo>
                    <a:lnTo>
                      <a:pt x="946" y="4"/>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7" name="Freeform 351"/>
              <p:cNvSpPr>
                <a:spLocks/>
              </p:cNvSpPr>
              <p:nvPr/>
            </p:nvSpPr>
            <p:spPr bwMode="auto">
              <a:xfrm>
                <a:off x="387" y="3947"/>
                <a:ext cx="2113" cy="7"/>
              </a:xfrm>
              <a:custGeom>
                <a:avLst/>
                <a:gdLst>
                  <a:gd name="T0" fmla="*/ 890 w 892"/>
                  <a:gd name="T1" fmla="*/ 0 h 4"/>
                  <a:gd name="T2" fmla="*/ 0 w 892"/>
                  <a:gd name="T3" fmla="*/ 0 h 4"/>
                  <a:gd name="T4" fmla="*/ 4 w 892"/>
                  <a:gd name="T5" fmla="*/ 4 h 4"/>
                  <a:gd name="T6" fmla="*/ 892 w 892"/>
                  <a:gd name="T7" fmla="*/ 4 h 4"/>
                  <a:gd name="T8" fmla="*/ 890 w 892"/>
                  <a:gd name="T9" fmla="*/ 0 h 4"/>
                </a:gdLst>
                <a:ahLst/>
                <a:cxnLst>
                  <a:cxn ang="0">
                    <a:pos x="T0" y="T1"/>
                  </a:cxn>
                  <a:cxn ang="0">
                    <a:pos x="T2" y="T3"/>
                  </a:cxn>
                  <a:cxn ang="0">
                    <a:pos x="T4" y="T5"/>
                  </a:cxn>
                  <a:cxn ang="0">
                    <a:pos x="T6" y="T7"/>
                  </a:cxn>
                  <a:cxn ang="0">
                    <a:pos x="T8" y="T9"/>
                  </a:cxn>
                </a:cxnLst>
                <a:rect l="0" t="0" r="r" b="b"/>
                <a:pathLst>
                  <a:path w="892" h="4">
                    <a:moveTo>
                      <a:pt x="890" y="0"/>
                    </a:moveTo>
                    <a:cubicBezTo>
                      <a:pt x="0" y="0"/>
                      <a:pt x="0" y="0"/>
                      <a:pt x="0" y="0"/>
                    </a:cubicBezTo>
                    <a:cubicBezTo>
                      <a:pt x="4" y="3"/>
                      <a:pt x="1" y="2"/>
                      <a:pt x="4" y="4"/>
                    </a:cubicBezTo>
                    <a:cubicBezTo>
                      <a:pt x="892" y="4"/>
                      <a:pt x="892" y="4"/>
                      <a:pt x="892" y="4"/>
                    </a:cubicBezTo>
                    <a:cubicBezTo>
                      <a:pt x="891" y="2"/>
                      <a:pt x="892" y="3"/>
                      <a:pt x="890" y="0"/>
                    </a:cubicBez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8" name="Freeform 352"/>
              <p:cNvSpPr>
                <a:spLocks/>
              </p:cNvSpPr>
              <p:nvPr/>
            </p:nvSpPr>
            <p:spPr bwMode="auto">
              <a:xfrm>
                <a:off x="192" y="3498"/>
                <a:ext cx="2253" cy="7"/>
              </a:xfrm>
              <a:custGeom>
                <a:avLst/>
                <a:gdLst>
                  <a:gd name="T0" fmla="*/ 950 w 951"/>
                  <a:gd name="T1" fmla="*/ 4 h 4"/>
                  <a:gd name="T2" fmla="*/ 951 w 951"/>
                  <a:gd name="T3" fmla="*/ 0 h 4"/>
                  <a:gd name="T4" fmla="*/ 2 w 951"/>
                  <a:gd name="T5" fmla="*/ 0 h 4"/>
                  <a:gd name="T6" fmla="*/ 0 w 951"/>
                  <a:gd name="T7" fmla="*/ 4 h 4"/>
                  <a:gd name="T8" fmla="*/ 950 w 951"/>
                  <a:gd name="T9" fmla="*/ 4 h 4"/>
                </a:gdLst>
                <a:ahLst/>
                <a:cxnLst>
                  <a:cxn ang="0">
                    <a:pos x="T0" y="T1"/>
                  </a:cxn>
                  <a:cxn ang="0">
                    <a:pos x="T2" y="T3"/>
                  </a:cxn>
                  <a:cxn ang="0">
                    <a:pos x="T4" y="T5"/>
                  </a:cxn>
                  <a:cxn ang="0">
                    <a:pos x="T6" y="T7"/>
                  </a:cxn>
                  <a:cxn ang="0">
                    <a:pos x="T8" y="T9"/>
                  </a:cxn>
                </a:cxnLst>
                <a:rect l="0" t="0" r="r" b="b"/>
                <a:pathLst>
                  <a:path w="951" h="4">
                    <a:moveTo>
                      <a:pt x="950" y="4"/>
                    </a:moveTo>
                    <a:cubicBezTo>
                      <a:pt x="950" y="1"/>
                      <a:pt x="951" y="2"/>
                      <a:pt x="951" y="0"/>
                    </a:cubicBezTo>
                    <a:cubicBezTo>
                      <a:pt x="2" y="0"/>
                      <a:pt x="2" y="0"/>
                      <a:pt x="2" y="0"/>
                    </a:cubicBezTo>
                    <a:cubicBezTo>
                      <a:pt x="1" y="2"/>
                      <a:pt x="1" y="1"/>
                      <a:pt x="0" y="4"/>
                    </a:cubicBezTo>
                    <a:lnTo>
                      <a:pt x="950" y="4"/>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09" name="Freeform 353"/>
              <p:cNvSpPr>
                <a:spLocks/>
              </p:cNvSpPr>
              <p:nvPr/>
            </p:nvSpPr>
            <p:spPr bwMode="auto">
              <a:xfrm>
                <a:off x="218" y="3439"/>
                <a:ext cx="2237" cy="12"/>
              </a:xfrm>
              <a:custGeom>
                <a:avLst/>
                <a:gdLst>
                  <a:gd name="T0" fmla="*/ 943 w 944"/>
                  <a:gd name="T1" fmla="*/ 4 h 4"/>
                  <a:gd name="T2" fmla="*/ 944 w 944"/>
                  <a:gd name="T3" fmla="*/ 0 h 4"/>
                  <a:gd name="T4" fmla="*/ 3 w 944"/>
                  <a:gd name="T5" fmla="*/ 0 h 4"/>
                  <a:gd name="T6" fmla="*/ 0 w 944"/>
                  <a:gd name="T7" fmla="*/ 4 h 4"/>
                  <a:gd name="T8" fmla="*/ 943 w 944"/>
                  <a:gd name="T9" fmla="*/ 4 h 4"/>
                </a:gdLst>
                <a:ahLst/>
                <a:cxnLst>
                  <a:cxn ang="0">
                    <a:pos x="T0" y="T1"/>
                  </a:cxn>
                  <a:cxn ang="0">
                    <a:pos x="T2" y="T3"/>
                  </a:cxn>
                  <a:cxn ang="0">
                    <a:pos x="T4" y="T5"/>
                  </a:cxn>
                  <a:cxn ang="0">
                    <a:pos x="T6" y="T7"/>
                  </a:cxn>
                  <a:cxn ang="0">
                    <a:pos x="T8" y="T9"/>
                  </a:cxn>
                </a:cxnLst>
                <a:rect l="0" t="0" r="r" b="b"/>
                <a:pathLst>
                  <a:path w="944" h="4">
                    <a:moveTo>
                      <a:pt x="943" y="4"/>
                    </a:moveTo>
                    <a:cubicBezTo>
                      <a:pt x="944" y="2"/>
                      <a:pt x="944" y="3"/>
                      <a:pt x="944" y="0"/>
                    </a:cubicBezTo>
                    <a:cubicBezTo>
                      <a:pt x="3" y="0"/>
                      <a:pt x="3" y="0"/>
                      <a:pt x="3" y="0"/>
                    </a:cubicBezTo>
                    <a:cubicBezTo>
                      <a:pt x="1" y="3"/>
                      <a:pt x="2" y="2"/>
                      <a:pt x="0" y="4"/>
                    </a:cubicBezTo>
                    <a:lnTo>
                      <a:pt x="943" y="4"/>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10" name="Freeform 355"/>
              <p:cNvSpPr>
                <a:spLocks/>
              </p:cNvSpPr>
              <p:nvPr/>
            </p:nvSpPr>
            <p:spPr bwMode="auto">
              <a:xfrm>
                <a:off x="343" y="3327"/>
                <a:ext cx="2140" cy="7"/>
              </a:xfrm>
              <a:custGeom>
                <a:avLst/>
                <a:gdLst>
                  <a:gd name="T0" fmla="*/ 8 w 903"/>
                  <a:gd name="T1" fmla="*/ 0 h 4"/>
                  <a:gd name="T2" fmla="*/ 2 w 903"/>
                  <a:gd name="T3" fmla="*/ 3 h 4"/>
                  <a:gd name="T4" fmla="*/ 0 w 903"/>
                  <a:gd name="T5" fmla="*/ 3 h 4"/>
                  <a:gd name="T6" fmla="*/ 902 w 903"/>
                  <a:gd name="T7" fmla="*/ 3 h 4"/>
                  <a:gd name="T8" fmla="*/ 903 w 903"/>
                  <a:gd name="T9" fmla="*/ 0 h 4"/>
                  <a:gd name="T10" fmla="*/ 8 w 903"/>
                  <a:gd name="T11" fmla="*/ 0 h 4"/>
                </a:gdLst>
                <a:ahLst/>
                <a:cxnLst>
                  <a:cxn ang="0">
                    <a:pos x="T0" y="T1"/>
                  </a:cxn>
                  <a:cxn ang="0">
                    <a:pos x="T2" y="T3"/>
                  </a:cxn>
                  <a:cxn ang="0">
                    <a:pos x="T4" y="T5"/>
                  </a:cxn>
                  <a:cxn ang="0">
                    <a:pos x="T6" y="T7"/>
                  </a:cxn>
                  <a:cxn ang="0">
                    <a:pos x="T8" y="T9"/>
                  </a:cxn>
                  <a:cxn ang="0">
                    <a:pos x="T10" y="T11"/>
                  </a:cxn>
                </a:cxnLst>
                <a:rect l="0" t="0" r="r" b="b"/>
                <a:pathLst>
                  <a:path w="903" h="4">
                    <a:moveTo>
                      <a:pt x="8" y="0"/>
                    </a:moveTo>
                    <a:cubicBezTo>
                      <a:pt x="3" y="2"/>
                      <a:pt x="6" y="0"/>
                      <a:pt x="2" y="3"/>
                    </a:cubicBezTo>
                    <a:cubicBezTo>
                      <a:pt x="0" y="3"/>
                      <a:pt x="0" y="3"/>
                      <a:pt x="0" y="3"/>
                    </a:cubicBezTo>
                    <a:cubicBezTo>
                      <a:pt x="0" y="3"/>
                      <a:pt x="889" y="4"/>
                      <a:pt x="902" y="3"/>
                    </a:cubicBezTo>
                    <a:cubicBezTo>
                      <a:pt x="902" y="3"/>
                      <a:pt x="903" y="0"/>
                      <a:pt x="903" y="0"/>
                    </a:cubicBezTo>
                    <a:lnTo>
                      <a:pt x="8" y="0"/>
                    </a:lnTo>
                    <a:close/>
                  </a:path>
                </a:pathLst>
              </a:custGeom>
              <a:gradFill>
                <a:gsLst>
                  <a:gs pos="1000">
                    <a:schemeClr val="accent2">
                      <a:lumMod val="60000"/>
                      <a:lumOff val="40000"/>
                    </a:schemeClr>
                  </a:gs>
                  <a:gs pos="10000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55" name="Freeform 356"/>
              <p:cNvSpPr>
                <a:spLocks/>
              </p:cNvSpPr>
              <p:nvPr/>
            </p:nvSpPr>
            <p:spPr bwMode="auto">
              <a:xfrm>
                <a:off x="176" y="3266"/>
                <a:ext cx="2331" cy="489"/>
              </a:xfrm>
              <a:custGeom>
                <a:avLst/>
                <a:gdLst>
                  <a:gd name="T0" fmla="*/ 12963 w 984"/>
                  <a:gd name="T1" fmla="*/ 320 h 206"/>
                  <a:gd name="T2" fmla="*/ 13081 w 984"/>
                  <a:gd name="T3" fmla="*/ 0 h 206"/>
                  <a:gd name="T4" fmla="*/ 1464 w 984"/>
                  <a:gd name="T5" fmla="*/ 157 h 206"/>
                  <a:gd name="T6" fmla="*/ 0 w 984"/>
                  <a:gd name="T7" fmla="*/ 2338 h 206"/>
                  <a:gd name="T8" fmla="*/ 156 w 984"/>
                  <a:gd name="T9" fmla="*/ 2727 h 206"/>
                  <a:gd name="T10" fmla="*/ 516 w 984"/>
                  <a:gd name="T11" fmla="*/ 1325 h 206"/>
                  <a:gd name="T12" fmla="*/ 3165 w 984"/>
                  <a:gd name="T13" fmla="*/ 496 h 206"/>
                  <a:gd name="T14" fmla="*/ 12963 w 984"/>
                  <a:gd name="T15" fmla="*/ 320 h 2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84" h="206">
                    <a:moveTo>
                      <a:pt x="975" y="24"/>
                    </a:moveTo>
                    <a:cubicBezTo>
                      <a:pt x="980" y="9"/>
                      <a:pt x="984" y="0"/>
                      <a:pt x="984" y="0"/>
                    </a:cubicBezTo>
                    <a:cubicBezTo>
                      <a:pt x="984" y="0"/>
                      <a:pt x="185" y="1"/>
                      <a:pt x="110" y="12"/>
                    </a:cubicBezTo>
                    <a:cubicBezTo>
                      <a:pt x="34" y="24"/>
                      <a:pt x="0" y="91"/>
                      <a:pt x="0" y="175"/>
                    </a:cubicBezTo>
                    <a:cubicBezTo>
                      <a:pt x="0" y="188"/>
                      <a:pt x="9" y="193"/>
                      <a:pt x="12" y="204"/>
                    </a:cubicBezTo>
                    <a:cubicBezTo>
                      <a:pt x="15" y="206"/>
                      <a:pt x="6" y="145"/>
                      <a:pt x="39" y="99"/>
                    </a:cubicBezTo>
                    <a:cubicBezTo>
                      <a:pt x="66" y="60"/>
                      <a:pt x="124" y="35"/>
                      <a:pt x="238" y="37"/>
                    </a:cubicBezTo>
                    <a:cubicBezTo>
                      <a:pt x="470" y="39"/>
                      <a:pt x="907" y="29"/>
                      <a:pt x="975" y="2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6" name="Freeform 357"/>
              <p:cNvSpPr>
                <a:spLocks/>
              </p:cNvSpPr>
              <p:nvPr/>
            </p:nvSpPr>
            <p:spPr bwMode="auto">
              <a:xfrm>
                <a:off x="164" y="3617"/>
                <a:ext cx="52" cy="5"/>
              </a:xfrm>
              <a:custGeom>
                <a:avLst/>
                <a:gdLst>
                  <a:gd name="T0" fmla="*/ 279 w 22"/>
                  <a:gd name="T1" fmla="*/ 33 h 2"/>
                  <a:gd name="T2" fmla="*/ 291 w 22"/>
                  <a:gd name="T3" fmla="*/ 0 h 2"/>
                  <a:gd name="T4" fmla="*/ 144 w 22"/>
                  <a:gd name="T5" fmla="*/ 0 h 2"/>
                  <a:gd name="T6" fmla="*/ 144 w 22"/>
                  <a:gd name="T7" fmla="*/ 33 h 2"/>
                  <a:gd name="T8" fmla="*/ 0 w 22"/>
                  <a:gd name="T9" fmla="*/ 33 h 2"/>
                  <a:gd name="T10" fmla="*/ 279 w 22"/>
                  <a:gd name="T11" fmla="*/ 33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 h="2">
                    <a:moveTo>
                      <a:pt x="21" y="2"/>
                    </a:moveTo>
                    <a:cubicBezTo>
                      <a:pt x="22" y="0"/>
                      <a:pt x="21" y="2"/>
                      <a:pt x="22" y="0"/>
                    </a:cubicBezTo>
                    <a:cubicBezTo>
                      <a:pt x="11" y="0"/>
                      <a:pt x="11" y="0"/>
                      <a:pt x="11" y="0"/>
                    </a:cubicBezTo>
                    <a:cubicBezTo>
                      <a:pt x="11" y="0"/>
                      <a:pt x="11" y="0"/>
                      <a:pt x="11" y="2"/>
                    </a:cubicBezTo>
                    <a:cubicBezTo>
                      <a:pt x="0" y="2"/>
                      <a:pt x="0" y="2"/>
                      <a:pt x="0" y="2"/>
                    </a:cubicBezTo>
                    <a:lnTo>
                      <a:pt x="21" y="2"/>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7" name="Freeform 358"/>
              <p:cNvSpPr>
                <a:spLocks/>
              </p:cNvSpPr>
              <p:nvPr/>
            </p:nvSpPr>
            <p:spPr bwMode="auto">
              <a:xfrm>
                <a:off x="192" y="3558"/>
                <a:ext cx="45" cy="7"/>
              </a:xfrm>
              <a:custGeom>
                <a:avLst/>
                <a:gdLst>
                  <a:gd name="T0" fmla="*/ 12 w 19"/>
                  <a:gd name="T1" fmla="*/ 37 h 3"/>
                  <a:gd name="T2" fmla="*/ 225 w 19"/>
                  <a:gd name="T3" fmla="*/ 37 h 3"/>
                  <a:gd name="T4" fmla="*/ 253 w 19"/>
                  <a:gd name="T5" fmla="*/ 0 h 3"/>
                  <a:gd name="T6" fmla="*/ 12 w 19"/>
                  <a:gd name="T7" fmla="*/ 0 h 3"/>
                  <a:gd name="T8" fmla="*/ 12 w 1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3">
                    <a:moveTo>
                      <a:pt x="1" y="3"/>
                    </a:moveTo>
                    <a:cubicBezTo>
                      <a:pt x="17" y="3"/>
                      <a:pt x="17" y="3"/>
                      <a:pt x="17" y="3"/>
                    </a:cubicBezTo>
                    <a:cubicBezTo>
                      <a:pt x="19" y="0"/>
                      <a:pt x="16" y="2"/>
                      <a:pt x="19" y="0"/>
                    </a:cubicBezTo>
                    <a:cubicBezTo>
                      <a:pt x="1" y="0"/>
                      <a:pt x="1" y="0"/>
                      <a:pt x="1" y="0"/>
                    </a:cubicBezTo>
                    <a:cubicBezTo>
                      <a:pt x="0" y="2"/>
                      <a:pt x="1" y="0"/>
                      <a:pt x="1" y="3"/>
                    </a:cubicBez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8" name="Freeform 359"/>
              <p:cNvSpPr>
                <a:spLocks/>
              </p:cNvSpPr>
              <p:nvPr/>
            </p:nvSpPr>
            <p:spPr bwMode="auto">
              <a:xfrm>
                <a:off x="209" y="3498"/>
                <a:ext cx="61" cy="10"/>
              </a:xfrm>
              <a:custGeom>
                <a:avLst/>
                <a:gdLst>
                  <a:gd name="T0" fmla="*/ 286 w 26"/>
                  <a:gd name="T1" fmla="*/ 63 h 4"/>
                  <a:gd name="T2" fmla="*/ 336 w 26"/>
                  <a:gd name="T3" fmla="*/ 0 h 4"/>
                  <a:gd name="T4" fmla="*/ 28 w 26"/>
                  <a:gd name="T5" fmla="*/ 0 h 4"/>
                  <a:gd name="T6" fmla="*/ 0 w 26"/>
                  <a:gd name="T7" fmla="*/ 63 h 4"/>
                  <a:gd name="T8" fmla="*/ 286 w 26"/>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4">
                    <a:moveTo>
                      <a:pt x="22" y="4"/>
                    </a:moveTo>
                    <a:cubicBezTo>
                      <a:pt x="25" y="1"/>
                      <a:pt x="23" y="2"/>
                      <a:pt x="26" y="0"/>
                    </a:cubicBezTo>
                    <a:cubicBezTo>
                      <a:pt x="2" y="0"/>
                      <a:pt x="2" y="0"/>
                      <a:pt x="2" y="0"/>
                    </a:cubicBezTo>
                    <a:cubicBezTo>
                      <a:pt x="2" y="0"/>
                      <a:pt x="1" y="1"/>
                      <a:pt x="0" y="4"/>
                    </a:cubicBezTo>
                    <a:lnTo>
                      <a:pt x="22" y="4"/>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59" name="Freeform 360"/>
              <p:cNvSpPr>
                <a:spLocks/>
              </p:cNvSpPr>
              <p:nvPr/>
            </p:nvSpPr>
            <p:spPr bwMode="auto">
              <a:xfrm>
                <a:off x="195" y="3722"/>
                <a:ext cx="11" cy="4"/>
              </a:xfrm>
              <a:custGeom>
                <a:avLst/>
                <a:gdLst>
                  <a:gd name="T0" fmla="*/ 53 w 5"/>
                  <a:gd name="T1" fmla="*/ 16 h 2"/>
                  <a:gd name="T2" fmla="*/ 53 w 5"/>
                  <a:gd name="T3" fmla="*/ 0 h 2"/>
                  <a:gd name="T4" fmla="*/ 0 w 5"/>
                  <a:gd name="T5" fmla="*/ 0 h 2"/>
                  <a:gd name="T6" fmla="*/ 0 w 5"/>
                  <a:gd name="T7" fmla="*/ 16 h 2"/>
                  <a:gd name="T8" fmla="*/ 53 w 5"/>
                  <a:gd name="T9" fmla="*/ 1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2">
                    <a:moveTo>
                      <a:pt x="5" y="2"/>
                    </a:moveTo>
                    <a:cubicBezTo>
                      <a:pt x="5" y="0"/>
                      <a:pt x="5" y="1"/>
                      <a:pt x="5" y="0"/>
                    </a:cubicBezTo>
                    <a:cubicBezTo>
                      <a:pt x="0" y="0"/>
                      <a:pt x="0" y="0"/>
                      <a:pt x="0" y="0"/>
                    </a:cubicBezTo>
                    <a:cubicBezTo>
                      <a:pt x="0" y="0"/>
                      <a:pt x="0" y="2"/>
                      <a:pt x="0" y="2"/>
                    </a:cubicBezTo>
                    <a:lnTo>
                      <a:pt x="5" y="2"/>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960" name="Picture 3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 y="3758"/>
                <a:ext cx="57" cy="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61" name="Freeform 362"/>
              <p:cNvSpPr>
                <a:spLocks/>
              </p:cNvSpPr>
              <p:nvPr/>
            </p:nvSpPr>
            <p:spPr bwMode="auto">
              <a:xfrm>
                <a:off x="185" y="3674"/>
                <a:ext cx="26" cy="7"/>
              </a:xfrm>
              <a:custGeom>
                <a:avLst/>
                <a:gdLst>
                  <a:gd name="T0" fmla="*/ 135 w 11"/>
                  <a:gd name="T1" fmla="*/ 28 h 3"/>
                  <a:gd name="T2" fmla="*/ 135 w 11"/>
                  <a:gd name="T3" fmla="*/ 0 h 3"/>
                  <a:gd name="T4" fmla="*/ 0 w 11"/>
                  <a:gd name="T5" fmla="*/ 0 h 3"/>
                  <a:gd name="T6" fmla="*/ 0 w 11"/>
                  <a:gd name="T7" fmla="*/ 28 h 3"/>
                  <a:gd name="T8" fmla="*/ 135 w 11"/>
                  <a:gd name="T9" fmla="*/ 28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3">
                    <a:moveTo>
                      <a:pt x="10" y="2"/>
                    </a:moveTo>
                    <a:cubicBezTo>
                      <a:pt x="11" y="0"/>
                      <a:pt x="9" y="3"/>
                      <a:pt x="10" y="0"/>
                    </a:cubicBezTo>
                    <a:cubicBezTo>
                      <a:pt x="0" y="0"/>
                      <a:pt x="0" y="0"/>
                      <a:pt x="0" y="0"/>
                    </a:cubicBezTo>
                    <a:cubicBezTo>
                      <a:pt x="0" y="2"/>
                      <a:pt x="0" y="0"/>
                      <a:pt x="0" y="2"/>
                    </a:cubicBezTo>
                    <a:cubicBezTo>
                      <a:pt x="0" y="2"/>
                      <a:pt x="10" y="2"/>
                      <a:pt x="10" y="2"/>
                    </a:cubicBez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2" name="Freeform 363"/>
              <p:cNvSpPr>
                <a:spLocks/>
              </p:cNvSpPr>
              <p:nvPr/>
            </p:nvSpPr>
            <p:spPr bwMode="auto">
              <a:xfrm>
                <a:off x="285" y="3384"/>
                <a:ext cx="156" cy="8"/>
              </a:xfrm>
              <a:custGeom>
                <a:avLst/>
                <a:gdLst>
                  <a:gd name="T0" fmla="*/ 50 w 66"/>
                  <a:gd name="T1" fmla="*/ 0 h 3"/>
                  <a:gd name="T2" fmla="*/ 0 w 66"/>
                  <a:gd name="T3" fmla="*/ 56 h 3"/>
                  <a:gd name="T4" fmla="*/ 754 w 66"/>
                  <a:gd name="T5" fmla="*/ 56 h 3"/>
                  <a:gd name="T6" fmla="*/ 872 w 66"/>
                  <a:gd name="T7" fmla="*/ 0 h 3"/>
                  <a:gd name="T8" fmla="*/ 50 w 66"/>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3">
                    <a:moveTo>
                      <a:pt x="4" y="0"/>
                    </a:moveTo>
                    <a:cubicBezTo>
                      <a:pt x="1" y="2"/>
                      <a:pt x="2" y="0"/>
                      <a:pt x="0" y="3"/>
                    </a:cubicBezTo>
                    <a:cubicBezTo>
                      <a:pt x="57" y="3"/>
                      <a:pt x="57" y="3"/>
                      <a:pt x="57" y="3"/>
                    </a:cubicBezTo>
                    <a:cubicBezTo>
                      <a:pt x="66" y="1"/>
                      <a:pt x="61" y="1"/>
                      <a:pt x="66" y="0"/>
                    </a:cubicBezTo>
                    <a:lnTo>
                      <a:pt x="4" y="0"/>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3" name="Freeform 364"/>
              <p:cNvSpPr>
                <a:spLocks/>
              </p:cNvSpPr>
              <p:nvPr/>
            </p:nvSpPr>
            <p:spPr bwMode="auto">
              <a:xfrm>
                <a:off x="218" y="3439"/>
                <a:ext cx="112" cy="10"/>
              </a:xfrm>
              <a:custGeom>
                <a:avLst/>
                <a:gdLst>
                  <a:gd name="T0" fmla="*/ 558 w 47"/>
                  <a:gd name="T1" fmla="*/ 63 h 4"/>
                  <a:gd name="T2" fmla="*/ 636 w 47"/>
                  <a:gd name="T3" fmla="*/ 0 h 4"/>
                  <a:gd name="T4" fmla="*/ 57 w 47"/>
                  <a:gd name="T5" fmla="*/ 0 h 4"/>
                  <a:gd name="T6" fmla="*/ 0 w 47"/>
                  <a:gd name="T7" fmla="*/ 63 h 4"/>
                  <a:gd name="T8" fmla="*/ 0 w 47"/>
                  <a:gd name="T9" fmla="*/ 63 h 4"/>
                  <a:gd name="T10" fmla="*/ 558 w 47"/>
                  <a:gd name="T11" fmla="*/ 63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 h="4">
                    <a:moveTo>
                      <a:pt x="41" y="4"/>
                    </a:moveTo>
                    <a:cubicBezTo>
                      <a:pt x="44" y="2"/>
                      <a:pt x="44" y="1"/>
                      <a:pt x="47" y="0"/>
                    </a:cubicBezTo>
                    <a:cubicBezTo>
                      <a:pt x="4" y="0"/>
                      <a:pt x="4" y="0"/>
                      <a:pt x="4" y="0"/>
                    </a:cubicBezTo>
                    <a:cubicBezTo>
                      <a:pt x="3" y="3"/>
                      <a:pt x="2" y="2"/>
                      <a:pt x="0" y="4"/>
                    </a:cubicBezTo>
                    <a:cubicBezTo>
                      <a:pt x="0" y="4"/>
                      <a:pt x="0" y="4"/>
                      <a:pt x="0" y="4"/>
                    </a:cubicBezTo>
                    <a:lnTo>
                      <a:pt x="41" y="4"/>
                    </a:lnTo>
                    <a:close/>
                  </a:path>
                </a:pathLst>
              </a:custGeom>
              <a:solidFill>
                <a:srgbClr val="E1B88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20" name="Freeform 365"/>
              <p:cNvSpPr>
                <a:spLocks/>
              </p:cNvSpPr>
              <p:nvPr/>
            </p:nvSpPr>
            <p:spPr bwMode="auto">
              <a:xfrm>
                <a:off x="128" y="3230"/>
                <a:ext cx="2501" cy="808"/>
              </a:xfrm>
              <a:custGeom>
                <a:avLst/>
                <a:gdLst>
                  <a:gd name="T0" fmla="*/ 150 w 1055"/>
                  <a:gd name="T1" fmla="*/ 340 h 340"/>
                  <a:gd name="T2" fmla="*/ 140 w 1055"/>
                  <a:gd name="T3" fmla="*/ 339 h 340"/>
                  <a:gd name="T4" fmla="*/ 0 w 1055"/>
                  <a:gd name="T5" fmla="*/ 182 h 340"/>
                  <a:gd name="T6" fmla="*/ 0 w 1055"/>
                  <a:gd name="T7" fmla="*/ 160 h 340"/>
                  <a:gd name="T8" fmla="*/ 51 w 1055"/>
                  <a:gd name="T9" fmla="*/ 46 h 340"/>
                  <a:gd name="T10" fmla="*/ 138 w 1055"/>
                  <a:gd name="T11" fmla="*/ 2 h 340"/>
                  <a:gd name="T12" fmla="*/ 180 w 1055"/>
                  <a:gd name="T13" fmla="*/ 16 h 340"/>
                  <a:gd name="T14" fmla="*/ 197 w 1055"/>
                  <a:gd name="T15" fmla="*/ 21 h 340"/>
                  <a:gd name="T16" fmla="*/ 198 w 1055"/>
                  <a:gd name="T17" fmla="*/ 21 h 340"/>
                  <a:gd name="T18" fmla="*/ 199 w 1055"/>
                  <a:gd name="T19" fmla="*/ 21 h 340"/>
                  <a:gd name="T20" fmla="*/ 221 w 1055"/>
                  <a:gd name="T21" fmla="*/ 17 h 340"/>
                  <a:gd name="T22" fmla="*/ 252 w 1055"/>
                  <a:gd name="T23" fmla="*/ 2 h 340"/>
                  <a:gd name="T24" fmla="*/ 1055 w 1055"/>
                  <a:gd name="T25" fmla="*/ 2 h 340"/>
                  <a:gd name="T26" fmla="*/ 990 w 1055"/>
                  <a:gd name="T27" fmla="*/ 31 h 340"/>
                  <a:gd name="T28" fmla="*/ 250 w 1055"/>
                  <a:gd name="T29" fmla="*/ 31 h 340"/>
                  <a:gd name="T30" fmla="*/ 228 w 1055"/>
                  <a:gd name="T31" fmla="*/ 37 h 340"/>
                  <a:gd name="T32" fmla="*/ 198 w 1055"/>
                  <a:gd name="T33" fmla="*/ 47 h 340"/>
                  <a:gd name="T34" fmla="*/ 169 w 1055"/>
                  <a:gd name="T35" fmla="*/ 34 h 340"/>
                  <a:gd name="T36" fmla="*/ 139 w 1055"/>
                  <a:gd name="T37" fmla="*/ 28 h 340"/>
                  <a:gd name="T38" fmla="*/ 138 w 1055"/>
                  <a:gd name="T39" fmla="*/ 28 h 340"/>
                  <a:gd name="T40" fmla="*/ 138 w 1055"/>
                  <a:gd name="T41" fmla="*/ 28 h 340"/>
                  <a:gd name="T42" fmla="*/ 70 w 1055"/>
                  <a:gd name="T43" fmla="*/ 64 h 340"/>
                  <a:gd name="T44" fmla="*/ 26 w 1055"/>
                  <a:gd name="T45" fmla="*/ 160 h 340"/>
                  <a:gd name="T46" fmla="*/ 26 w 1055"/>
                  <a:gd name="T47" fmla="*/ 182 h 340"/>
                  <a:gd name="T48" fmla="*/ 141 w 1055"/>
                  <a:gd name="T49" fmla="*/ 308 h 340"/>
                  <a:gd name="T50" fmla="*/ 175 w 1055"/>
                  <a:gd name="T51" fmla="*/ 304 h 340"/>
                  <a:gd name="T52" fmla="*/ 201 w 1055"/>
                  <a:gd name="T53" fmla="*/ 294 h 340"/>
                  <a:gd name="T54" fmla="*/ 228 w 1055"/>
                  <a:gd name="T55" fmla="*/ 303 h 340"/>
                  <a:gd name="T56" fmla="*/ 242 w 1055"/>
                  <a:gd name="T57" fmla="*/ 308 h 340"/>
                  <a:gd name="T58" fmla="*/ 981 w 1055"/>
                  <a:gd name="T59" fmla="*/ 308 h 340"/>
                  <a:gd name="T60" fmla="*/ 1055 w 1055"/>
                  <a:gd name="T61" fmla="*/ 339 h 340"/>
                  <a:gd name="T62" fmla="*/ 241 w 1055"/>
                  <a:gd name="T63" fmla="*/ 339 h 340"/>
                  <a:gd name="T64" fmla="*/ 214 w 1055"/>
                  <a:gd name="T65" fmla="*/ 325 h 340"/>
                  <a:gd name="T66" fmla="*/ 199 w 1055"/>
                  <a:gd name="T67" fmla="*/ 321 h 340"/>
                  <a:gd name="T68" fmla="*/ 185 w 1055"/>
                  <a:gd name="T69" fmla="*/ 324 h 340"/>
                  <a:gd name="T70" fmla="*/ 150 w 1055"/>
                  <a:gd name="T71"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5" h="340">
                    <a:moveTo>
                      <a:pt x="150" y="340"/>
                    </a:moveTo>
                    <a:cubicBezTo>
                      <a:pt x="147" y="340"/>
                      <a:pt x="144" y="340"/>
                      <a:pt x="140" y="339"/>
                    </a:cubicBezTo>
                    <a:cubicBezTo>
                      <a:pt x="77" y="337"/>
                      <a:pt x="0" y="266"/>
                      <a:pt x="0" y="182"/>
                    </a:cubicBezTo>
                    <a:cubicBezTo>
                      <a:pt x="0" y="160"/>
                      <a:pt x="0" y="160"/>
                      <a:pt x="0" y="160"/>
                    </a:cubicBezTo>
                    <a:cubicBezTo>
                      <a:pt x="0" y="105"/>
                      <a:pt x="32" y="65"/>
                      <a:pt x="51" y="46"/>
                    </a:cubicBezTo>
                    <a:cubicBezTo>
                      <a:pt x="79" y="19"/>
                      <a:pt x="112" y="2"/>
                      <a:pt x="138" y="2"/>
                    </a:cubicBezTo>
                    <a:cubicBezTo>
                      <a:pt x="162" y="0"/>
                      <a:pt x="172" y="11"/>
                      <a:pt x="180" y="16"/>
                    </a:cubicBezTo>
                    <a:cubicBezTo>
                      <a:pt x="186" y="18"/>
                      <a:pt x="190" y="22"/>
                      <a:pt x="197" y="21"/>
                    </a:cubicBezTo>
                    <a:cubicBezTo>
                      <a:pt x="198" y="21"/>
                      <a:pt x="198" y="21"/>
                      <a:pt x="198" y="21"/>
                    </a:cubicBezTo>
                    <a:cubicBezTo>
                      <a:pt x="199" y="21"/>
                      <a:pt x="199" y="21"/>
                      <a:pt x="199" y="21"/>
                    </a:cubicBezTo>
                    <a:cubicBezTo>
                      <a:pt x="205" y="22"/>
                      <a:pt x="214" y="20"/>
                      <a:pt x="221" y="17"/>
                    </a:cubicBezTo>
                    <a:cubicBezTo>
                      <a:pt x="230" y="13"/>
                      <a:pt x="232" y="1"/>
                      <a:pt x="252" y="2"/>
                    </a:cubicBezTo>
                    <a:cubicBezTo>
                      <a:pt x="269" y="2"/>
                      <a:pt x="785" y="2"/>
                      <a:pt x="1055" y="2"/>
                    </a:cubicBezTo>
                    <a:cubicBezTo>
                      <a:pt x="1055" y="2"/>
                      <a:pt x="1046" y="32"/>
                      <a:pt x="990" y="31"/>
                    </a:cubicBezTo>
                    <a:cubicBezTo>
                      <a:pt x="801" y="29"/>
                      <a:pt x="269" y="32"/>
                      <a:pt x="250" y="31"/>
                    </a:cubicBezTo>
                    <a:cubicBezTo>
                      <a:pt x="242" y="31"/>
                      <a:pt x="236" y="34"/>
                      <a:pt x="228" y="37"/>
                    </a:cubicBezTo>
                    <a:cubicBezTo>
                      <a:pt x="219" y="41"/>
                      <a:pt x="210" y="48"/>
                      <a:pt x="198" y="47"/>
                    </a:cubicBezTo>
                    <a:cubicBezTo>
                      <a:pt x="185" y="48"/>
                      <a:pt x="176" y="37"/>
                      <a:pt x="169" y="34"/>
                    </a:cubicBezTo>
                    <a:cubicBezTo>
                      <a:pt x="162" y="30"/>
                      <a:pt x="156" y="27"/>
                      <a:pt x="139" y="28"/>
                    </a:cubicBezTo>
                    <a:cubicBezTo>
                      <a:pt x="138" y="28"/>
                      <a:pt x="138" y="28"/>
                      <a:pt x="138" y="28"/>
                    </a:cubicBezTo>
                    <a:cubicBezTo>
                      <a:pt x="138" y="28"/>
                      <a:pt x="138" y="28"/>
                      <a:pt x="138" y="28"/>
                    </a:cubicBezTo>
                    <a:cubicBezTo>
                      <a:pt x="119" y="28"/>
                      <a:pt x="92" y="42"/>
                      <a:pt x="70" y="64"/>
                    </a:cubicBezTo>
                    <a:cubicBezTo>
                      <a:pt x="42" y="92"/>
                      <a:pt x="26" y="127"/>
                      <a:pt x="26" y="160"/>
                    </a:cubicBezTo>
                    <a:cubicBezTo>
                      <a:pt x="26" y="182"/>
                      <a:pt x="26" y="182"/>
                      <a:pt x="26" y="182"/>
                    </a:cubicBezTo>
                    <a:cubicBezTo>
                      <a:pt x="26" y="254"/>
                      <a:pt x="96" y="306"/>
                      <a:pt x="141" y="308"/>
                    </a:cubicBezTo>
                    <a:cubicBezTo>
                      <a:pt x="163" y="309"/>
                      <a:pt x="169" y="306"/>
                      <a:pt x="175" y="304"/>
                    </a:cubicBezTo>
                    <a:cubicBezTo>
                      <a:pt x="181" y="301"/>
                      <a:pt x="188" y="294"/>
                      <a:pt x="201" y="294"/>
                    </a:cubicBezTo>
                    <a:cubicBezTo>
                      <a:pt x="216" y="294"/>
                      <a:pt x="223" y="300"/>
                      <a:pt x="228" y="303"/>
                    </a:cubicBezTo>
                    <a:cubicBezTo>
                      <a:pt x="232" y="305"/>
                      <a:pt x="234" y="308"/>
                      <a:pt x="242" y="308"/>
                    </a:cubicBezTo>
                    <a:cubicBezTo>
                      <a:pt x="259" y="308"/>
                      <a:pt x="784" y="311"/>
                      <a:pt x="981" y="308"/>
                    </a:cubicBezTo>
                    <a:cubicBezTo>
                      <a:pt x="1046" y="307"/>
                      <a:pt x="1055" y="339"/>
                      <a:pt x="1055" y="339"/>
                    </a:cubicBezTo>
                    <a:cubicBezTo>
                      <a:pt x="1047" y="339"/>
                      <a:pt x="263" y="339"/>
                      <a:pt x="241" y="339"/>
                    </a:cubicBezTo>
                    <a:cubicBezTo>
                      <a:pt x="228" y="339"/>
                      <a:pt x="220" y="329"/>
                      <a:pt x="214" y="325"/>
                    </a:cubicBezTo>
                    <a:cubicBezTo>
                      <a:pt x="210" y="323"/>
                      <a:pt x="208" y="321"/>
                      <a:pt x="199" y="321"/>
                    </a:cubicBezTo>
                    <a:cubicBezTo>
                      <a:pt x="192" y="321"/>
                      <a:pt x="190" y="322"/>
                      <a:pt x="185" y="324"/>
                    </a:cubicBezTo>
                    <a:cubicBezTo>
                      <a:pt x="177" y="328"/>
                      <a:pt x="169" y="340"/>
                      <a:pt x="150" y="340"/>
                    </a:cubicBezTo>
                    <a:close/>
                  </a:path>
                </a:pathLst>
              </a:custGeom>
              <a:gradFill>
                <a:gsLst>
                  <a:gs pos="100000">
                    <a:schemeClr val="accent1">
                      <a:lumMod val="75000"/>
                    </a:schemeClr>
                  </a:gs>
                  <a:gs pos="1000">
                    <a:schemeClr val="accent1"/>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65" name="Freeform 366"/>
              <p:cNvSpPr>
                <a:spLocks/>
              </p:cNvSpPr>
              <p:nvPr/>
            </p:nvSpPr>
            <p:spPr bwMode="auto">
              <a:xfrm>
                <a:off x="730" y="3223"/>
                <a:ext cx="1893" cy="21"/>
              </a:xfrm>
              <a:custGeom>
                <a:avLst/>
                <a:gdLst>
                  <a:gd name="T0" fmla="*/ 12 w 799"/>
                  <a:gd name="T1" fmla="*/ 65 h 9"/>
                  <a:gd name="T2" fmla="*/ 10626 w 799"/>
                  <a:gd name="T3" fmla="*/ 65 h 9"/>
                  <a:gd name="T4" fmla="*/ 10401 w 799"/>
                  <a:gd name="T5" fmla="*/ 86 h 9"/>
                  <a:gd name="T6" fmla="*/ 12 w 799"/>
                  <a:gd name="T7" fmla="*/ 86 h 9"/>
                  <a:gd name="T8" fmla="*/ 12 w 799"/>
                  <a:gd name="T9" fmla="*/ 65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99" h="9">
                    <a:moveTo>
                      <a:pt x="1" y="5"/>
                    </a:moveTo>
                    <a:cubicBezTo>
                      <a:pt x="1" y="0"/>
                      <a:pt x="799" y="5"/>
                      <a:pt x="799" y="5"/>
                    </a:cubicBezTo>
                    <a:cubicBezTo>
                      <a:pt x="799" y="5"/>
                      <a:pt x="793" y="6"/>
                      <a:pt x="782" y="7"/>
                    </a:cubicBezTo>
                    <a:cubicBezTo>
                      <a:pt x="590" y="9"/>
                      <a:pt x="124" y="6"/>
                      <a:pt x="1" y="7"/>
                    </a:cubicBezTo>
                    <a:cubicBezTo>
                      <a:pt x="0" y="6"/>
                      <a:pt x="1" y="5"/>
                      <a:pt x="1"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6" name="Freeform 367"/>
              <p:cNvSpPr>
                <a:spLocks/>
              </p:cNvSpPr>
              <p:nvPr/>
            </p:nvSpPr>
            <p:spPr bwMode="auto">
              <a:xfrm>
                <a:off x="514" y="2646"/>
                <a:ext cx="280" cy="622"/>
              </a:xfrm>
              <a:custGeom>
                <a:avLst/>
                <a:gdLst>
                  <a:gd name="T0" fmla="*/ 268 w 280"/>
                  <a:gd name="T1" fmla="*/ 0 h 622"/>
                  <a:gd name="T2" fmla="*/ 0 w 280"/>
                  <a:gd name="T3" fmla="*/ 598 h 622"/>
                  <a:gd name="T4" fmla="*/ 41 w 280"/>
                  <a:gd name="T5" fmla="*/ 622 h 622"/>
                  <a:gd name="T6" fmla="*/ 280 w 280"/>
                  <a:gd name="T7" fmla="*/ 7 h 622"/>
                  <a:gd name="T8" fmla="*/ 268 w 280"/>
                  <a:gd name="T9" fmla="*/ 0 h 6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 h="622">
                    <a:moveTo>
                      <a:pt x="268" y="0"/>
                    </a:moveTo>
                    <a:lnTo>
                      <a:pt x="0" y="598"/>
                    </a:lnTo>
                    <a:lnTo>
                      <a:pt x="41" y="622"/>
                    </a:lnTo>
                    <a:lnTo>
                      <a:pt x="280" y="7"/>
                    </a:lnTo>
                    <a:lnTo>
                      <a:pt x="268"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7" name="Freeform 368"/>
              <p:cNvSpPr>
                <a:spLocks/>
              </p:cNvSpPr>
              <p:nvPr/>
            </p:nvSpPr>
            <p:spPr bwMode="auto">
              <a:xfrm>
                <a:off x="668" y="2655"/>
                <a:ext cx="197" cy="601"/>
              </a:xfrm>
              <a:custGeom>
                <a:avLst/>
                <a:gdLst>
                  <a:gd name="T0" fmla="*/ 173 w 197"/>
                  <a:gd name="T1" fmla="*/ 7 h 601"/>
                  <a:gd name="T2" fmla="*/ 0 w 197"/>
                  <a:gd name="T3" fmla="*/ 601 h 601"/>
                  <a:gd name="T4" fmla="*/ 60 w 197"/>
                  <a:gd name="T5" fmla="*/ 577 h 601"/>
                  <a:gd name="T6" fmla="*/ 197 w 197"/>
                  <a:gd name="T7" fmla="*/ 0 h 601"/>
                  <a:gd name="T8" fmla="*/ 173 w 197"/>
                  <a:gd name="T9" fmla="*/ 7 h 6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 h="601">
                    <a:moveTo>
                      <a:pt x="173" y="7"/>
                    </a:moveTo>
                    <a:lnTo>
                      <a:pt x="0" y="601"/>
                    </a:lnTo>
                    <a:lnTo>
                      <a:pt x="60" y="577"/>
                    </a:lnTo>
                    <a:lnTo>
                      <a:pt x="197" y="0"/>
                    </a:lnTo>
                    <a:lnTo>
                      <a:pt x="173" y="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68" name="Freeform 369"/>
              <p:cNvSpPr>
                <a:spLocks/>
              </p:cNvSpPr>
              <p:nvPr/>
            </p:nvSpPr>
            <p:spPr bwMode="auto">
              <a:xfrm>
                <a:off x="439" y="2634"/>
                <a:ext cx="327" cy="603"/>
              </a:xfrm>
              <a:custGeom>
                <a:avLst/>
                <a:gdLst>
                  <a:gd name="T0" fmla="*/ 317 w 327"/>
                  <a:gd name="T1" fmla="*/ 0 h 603"/>
                  <a:gd name="T2" fmla="*/ 0 w 327"/>
                  <a:gd name="T3" fmla="*/ 601 h 603"/>
                  <a:gd name="T4" fmla="*/ 45 w 327"/>
                  <a:gd name="T5" fmla="*/ 603 h 603"/>
                  <a:gd name="T6" fmla="*/ 327 w 327"/>
                  <a:gd name="T7" fmla="*/ 2 h 603"/>
                  <a:gd name="T8" fmla="*/ 317 w 327"/>
                  <a:gd name="T9" fmla="*/ 0 h 6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7" h="603">
                    <a:moveTo>
                      <a:pt x="317" y="0"/>
                    </a:moveTo>
                    <a:lnTo>
                      <a:pt x="0" y="601"/>
                    </a:lnTo>
                    <a:lnTo>
                      <a:pt x="45" y="603"/>
                    </a:lnTo>
                    <a:lnTo>
                      <a:pt x="327" y="2"/>
                    </a:lnTo>
                    <a:lnTo>
                      <a:pt x="31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grpSp>
        <p:grpSp>
          <p:nvGrpSpPr>
            <p:cNvPr id="78861" name="Redbook"/>
            <p:cNvGrpSpPr>
              <a:grpSpLocks noChangeAspect="1"/>
            </p:cNvGrpSpPr>
            <p:nvPr/>
          </p:nvGrpSpPr>
          <p:grpSpPr bwMode="auto">
            <a:xfrm>
              <a:off x="198423" y="3812124"/>
              <a:ext cx="2409301" cy="1767465"/>
              <a:chOff x="1509" y="1161"/>
              <a:chExt cx="2744" cy="2013"/>
            </a:xfrm>
          </p:grpSpPr>
          <p:sp>
            <p:nvSpPr>
              <p:cNvPr id="78914" name="AutoShape 371"/>
              <p:cNvSpPr>
                <a:spLocks noChangeAspect="1" noChangeArrowheads="1" noTextEdit="1"/>
              </p:cNvSpPr>
              <p:nvPr/>
            </p:nvSpPr>
            <p:spPr bwMode="auto">
              <a:xfrm>
                <a:off x="1509" y="1161"/>
                <a:ext cx="2742" cy="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27" name="Freeform 373"/>
              <p:cNvSpPr>
                <a:spLocks/>
              </p:cNvSpPr>
              <p:nvPr/>
            </p:nvSpPr>
            <p:spPr bwMode="auto">
              <a:xfrm>
                <a:off x="1546" y="2831"/>
                <a:ext cx="2685" cy="343"/>
              </a:xfrm>
              <a:custGeom>
                <a:avLst/>
                <a:gdLst>
                  <a:gd name="T0" fmla="*/ 196 w 1134"/>
                  <a:gd name="T1" fmla="*/ 0 h 145"/>
                  <a:gd name="T2" fmla="*/ 4 w 1134"/>
                  <a:gd name="T3" fmla="*/ 16 h 145"/>
                  <a:gd name="T4" fmla="*/ 0 w 1134"/>
                  <a:gd name="T5" fmla="*/ 41 h 145"/>
                  <a:gd name="T6" fmla="*/ 0 w 1134"/>
                  <a:gd name="T7" fmla="*/ 52 h 145"/>
                  <a:gd name="T8" fmla="*/ 88 w 1134"/>
                  <a:gd name="T9" fmla="*/ 145 h 145"/>
                  <a:gd name="T10" fmla="*/ 94 w 1134"/>
                  <a:gd name="T11" fmla="*/ 145 h 145"/>
                  <a:gd name="T12" fmla="*/ 1134 w 1134"/>
                  <a:gd name="T13" fmla="*/ 145 h 145"/>
                  <a:gd name="T14" fmla="*/ 1133 w 1134"/>
                  <a:gd name="T15" fmla="*/ 142 h 145"/>
                  <a:gd name="T16" fmla="*/ 1134 w 1134"/>
                  <a:gd name="T17" fmla="*/ 142 h 145"/>
                  <a:gd name="T18" fmla="*/ 1063 w 1134"/>
                  <a:gd name="T19" fmla="*/ 1 h 145"/>
                  <a:gd name="T20" fmla="*/ 221 w 1134"/>
                  <a:gd name="T21" fmla="*/ 0 h 145"/>
                  <a:gd name="T22" fmla="*/ 196 w 1134"/>
                  <a:gd name="T23"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4" h="145">
                    <a:moveTo>
                      <a:pt x="196" y="0"/>
                    </a:moveTo>
                    <a:cubicBezTo>
                      <a:pt x="141" y="0"/>
                      <a:pt x="9" y="1"/>
                      <a:pt x="4" y="16"/>
                    </a:cubicBezTo>
                    <a:cubicBezTo>
                      <a:pt x="1" y="23"/>
                      <a:pt x="0" y="32"/>
                      <a:pt x="0" y="41"/>
                    </a:cubicBezTo>
                    <a:cubicBezTo>
                      <a:pt x="0" y="52"/>
                      <a:pt x="0" y="52"/>
                      <a:pt x="0" y="52"/>
                    </a:cubicBezTo>
                    <a:cubicBezTo>
                      <a:pt x="0" y="98"/>
                      <a:pt x="52" y="144"/>
                      <a:pt x="88" y="145"/>
                    </a:cubicBezTo>
                    <a:cubicBezTo>
                      <a:pt x="90" y="145"/>
                      <a:pt x="92" y="145"/>
                      <a:pt x="94" y="145"/>
                    </a:cubicBezTo>
                    <a:cubicBezTo>
                      <a:pt x="105" y="145"/>
                      <a:pt x="1129" y="145"/>
                      <a:pt x="1134" y="145"/>
                    </a:cubicBezTo>
                    <a:cubicBezTo>
                      <a:pt x="1134" y="145"/>
                      <a:pt x="1134" y="144"/>
                      <a:pt x="1133" y="142"/>
                    </a:cubicBezTo>
                    <a:cubicBezTo>
                      <a:pt x="1133" y="142"/>
                      <a:pt x="1134" y="142"/>
                      <a:pt x="1134" y="142"/>
                    </a:cubicBezTo>
                    <a:cubicBezTo>
                      <a:pt x="1063" y="1"/>
                      <a:pt x="1063" y="1"/>
                      <a:pt x="1063" y="1"/>
                    </a:cubicBezTo>
                    <a:cubicBezTo>
                      <a:pt x="221" y="0"/>
                      <a:pt x="221" y="0"/>
                      <a:pt x="221" y="0"/>
                    </a:cubicBezTo>
                    <a:cubicBezTo>
                      <a:pt x="221" y="0"/>
                      <a:pt x="211" y="0"/>
                      <a:pt x="196"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28" name="Freeform 374"/>
              <p:cNvSpPr>
                <a:spLocks/>
              </p:cNvSpPr>
              <p:nvPr/>
            </p:nvSpPr>
            <p:spPr bwMode="auto">
              <a:xfrm>
                <a:off x="1721" y="2787"/>
                <a:ext cx="2528" cy="367"/>
              </a:xfrm>
              <a:custGeom>
                <a:avLst/>
                <a:gdLst>
                  <a:gd name="T0" fmla="*/ 71 w 1067"/>
                  <a:gd name="T1" fmla="*/ 7 h 155"/>
                  <a:gd name="T2" fmla="*/ 19 w 1067"/>
                  <a:gd name="T3" fmla="*/ 52 h 155"/>
                  <a:gd name="T4" fmla="*/ 1067 w 1067"/>
                  <a:gd name="T5" fmla="*/ 155 h 155"/>
                  <a:gd name="T6" fmla="*/ 995 w 1067"/>
                  <a:gd name="T7" fmla="*/ 1 h 155"/>
                  <a:gd name="T8" fmla="*/ 136 w 1067"/>
                  <a:gd name="T9" fmla="*/ 0 h 155"/>
                  <a:gd name="T10" fmla="*/ 71 w 1067"/>
                  <a:gd name="T11" fmla="*/ 7 h 155"/>
                </a:gdLst>
                <a:ahLst/>
                <a:cxnLst>
                  <a:cxn ang="0">
                    <a:pos x="T0" y="T1"/>
                  </a:cxn>
                  <a:cxn ang="0">
                    <a:pos x="T2" y="T3"/>
                  </a:cxn>
                  <a:cxn ang="0">
                    <a:pos x="T4" y="T5"/>
                  </a:cxn>
                  <a:cxn ang="0">
                    <a:pos x="T6" y="T7"/>
                  </a:cxn>
                  <a:cxn ang="0">
                    <a:pos x="T8" y="T9"/>
                  </a:cxn>
                  <a:cxn ang="0">
                    <a:pos x="T10" y="T11"/>
                  </a:cxn>
                </a:cxnLst>
                <a:rect l="0" t="0" r="r" b="b"/>
                <a:pathLst>
                  <a:path w="1067" h="155">
                    <a:moveTo>
                      <a:pt x="71" y="7"/>
                    </a:moveTo>
                    <a:cubicBezTo>
                      <a:pt x="51" y="15"/>
                      <a:pt x="31" y="32"/>
                      <a:pt x="19" y="52"/>
                    </a:cubicBezTo>
                    <a:cubicBezTo>
                      <a:pt x="0" y="87"/>
                      <a:pt x="1067" y="155"/>
                      <a:pt x="1067" y="155"/>
                    </a:cubicBezTo>
                    <a:cubicBezTo>
                      <a:pt x="995" y="1"/>
                      <a:pt x="995" y="1"/>
                      <a:pt x="995" y="1"/>
                    </a:cubicBezTo>
                    <a:cubicBezTo>
                      <a:pt x="136" y="0"/>
                      <a:pt x="136" y="0"/>
                      <a:pt x="136" y="0"/>
                    </a:cubicBezTo>
                    <a:cubicBezTo>
                      <a:pt x="136" y="0"/>
                      <a:pt x="92" y="0"/>
                      <a:pt x="71" y="7"/>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29" name="Freeform 375"/>
              <p:cNvSpPr>
                <a:spLocks/>
              </p:cNvSpPr>
              <p:nvPr/>
            </p:nvSpPr>
            <p:spPr bwMode="auto">
              <a:xfrm>
                <a:off x="1560" y="2676"/>
                <a:ext cx="2642" cy="445"/>
              </a:xfrm>
              <a:custGeom>
                <a:avLst/>
                <a:gdLst>
                  <a:gd name="T0" fmla="*/ 1102 w 1115"/>
                  <a:gd name="T1" fmla="*/ 0 h 188"/>
                  <a:gd name="T2" fmla="*/ 1115 w 1115"/>
                  <a:gd name="T3" fmla="*/ 187 h 188"/>
                  <a:gd name="T4" fmla="*/ 146 w 1115"/>
                  <a:gd name="T5" fmla="*/ 186 h 188"/>
                  <a:gd name="T6" fmla="*/ 110 w 1115"/>
                  <a:gd name="T7" fmla="*/ 187 h 188"/>
                  <a:gd name="T8" fmla="*/ 72 w 1115"/>
                  <a:gd name="T9" fmla="*/ 185 h 188"/>
                  <a:gd name="T10" fmla="*/ 0 w 1115"/>
                  <a:gd name="T11" fmla="*/ 105 h 188"/>
                  <a:gd name="T12" fmla="*/ 68 w 1115"/>
                  <a:gd name="T13" fmla="*/ 7 h 188"/>
                  <a:gd name="T14" fmla="*/ 1102 w 1115"/>
                  <a:gd name="T15" fmla="*/ 0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5" h="188">
                    <a:moveTo>
                      <a:pt x="1102" y="0"/>
                    </a:moveTo>
                    <a:cubicBezTo>
                      <a:pt x="1102" y="0"/>
                      <a:pt x="1052" y="127"/>
                      <a:pt x="1115" y="187"/>
                    </a:cubicBezTo>
                    <a:cubicBezTo>
                      <a:pt x="1115" y="187"/>
                      <a:pt x="290" y="188"/>
                      <a:pt x="146" y="186"/>
                    </a:cubicBezTo>
                    <a:cubicBezTo>
                      <a:pt x="130" y="186"/>
                      <a:pt x="124" y="186"/>
                      <a:pt x="110" y="187"/>
                    </a:cubicBezTo>
                    <a:cubicBezTo>
                      <a:pt x="96" y="187"/>
                      <a:pt x="74" y="185"/>
                      <a:pt x="72" y="185"/>
                    </a:cubicBezTo>
                    <a:cubicBezTo>
                      <a:pt x="53" y="181"/>
                      <a:pt x="0" y="154"/>
                      <a:pt x="0" y="105"/>
                    </a:cubicBezTo>
                    <a:cubicBezTo>
                      <a:pt x="0" y="56"/>
                      <a:pt x="24" y="14"/>
                      <a:pt x="68" y="7"/>
                    </a:cubicBezTo>
                    <a:cubicBezTo>
                      <a:pt x="112" y="0"/>
                      <a:pt x="1102" y="0"/>
                      <a:pt x="1102" y="0"/>
                    </a:cubicBezTo>
                    <a:close/>
                  </a:path>
                </a:pathLst>
              </a:custGeom>
              <a:gradFill>
                <a:gsLst>
                  <a:gs pos="99000">
                    <a:schemeClr val="accent2">
                      <a:lumMod val="60000"/>
                      <a:lumOff val="40000"/>
                    </a:schemeClr>
                  </a:gs>
                  <a:gs pos="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30" name="Freeform 376"/>
              <p:cNvSpPr>
                <a:spLocks/>
              </p:cNvSpPr>
              <p:nvPr/>
            </p:nvSpPr>
            <p:spPr bwMode="auto">
              <a:xfrm>
                <a:off x="1544" y="2216"/>
                <a:ext cx="2701" cy="656"/>
              </a:xfrm>
              <a:custGeom>
                <a:avLst/>
                <a:gdLst>
                  <a:gd name="T0" fmla="*/ 1048 w 1141"/>
                  <a:gd name="T1" fmla="*/ 0 h 277"/>
                  <a:gd name="T2" fmla="*/ 199 w 1141"/>
                  <a:gd name="T3" fmla="*/ 0 h 277"/>
                  <a:gd name="T4" fmla="*/ 185 w 1141"/>
                  <a:gd name="T5" fmla="*/ 7 h 277"/>
                  <a:gd name="T6" fmla="*/ 176 w 1141"/>
                  <a:gd name="T7" fmla="*/ 9 h 277"/>
                  <a:gd name="T8" fmla="*/ 175 w 1141"/>
                  <a:gd name="T9" fmla="*/ 9 h 277"/>
                  <a:gd name="T10" fmla="*/ 175 w 1141"/>
                  <a:gd name="T11" fmla="*/ 9 h 277"/>
                  <a:gd name="T12" fmla="*/ 168 w 1141"/>
                  <a:gd name="T13" fmla="*/ 6 h 277"/>
                  <a:gd name="T14" fmla="*/ 149 w 1141"/>
                  <a:gd name="T15" fmla="*/ 0 h 277"/>
                  <a:gd name="T16" fmla="*/ 111 w 1141"/>
                  <a:gd name="T17" fmla="*/ 20 h 277"/>
                  <a:gd name="T18" fmla="*/ 101 w 1141"/>
                  <a:gd name="T19" fmla="*/ 32 h 277"/>
                  <a:gd name="T20" fmla="*/ 92 w 1141"/>
                  <a:gd name="T21" fmla="*/ 45 h 277"/>
                  <a:gd name="T22" fmla="*/ 32 w 1141"/>
                  <a:gd name="T23" fmla="*/ 181 h 277"/>
                  <a:gd name="T24" fmla="*/ 0 w 1141"/>
                  <a:gd name="T25" fmla="*/ 277 h 277"/>
                  <a:gd name="T26" fmla="*/ 93 w 1141"/>
                  <a:gd name="T27" fmla="*/ 197 h 277"/>
                  <a:gd name="T28" fmla="*/ 1141 w 1141"/>
                  <a:gd name="T29" fmla="*/ 186 h 277"/>
                  <a:gd name="T30" fmla="*/ 1048 w 1141"/>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1" h="277">
                    <a:moveTo>
                      <a:pt x="1048" y="0"/>
                    </a:moveTo>
                    <a:cubicBezTo>
                      <a:pt x="929" y="0"/>
                      <a:pt x="207" y="0"/>
                      <a:pt x="199" y="0"/>
                    </a:cubicBezTo>
                    <a:cubicBezTo>
                      <a:pt x="190" y="0"/>
                      <a:pt x="189" y="5"/>
                      <a:pt x="185" y="7"/>
                    </a:cubicBezTo>
                    <a:cubicBezTo>
                      <a:pt x="182" y="8"/>
                      <a:pt x="178" y="9"/>
                      <a:pt x="176" y="9"/>
                    </a:cubicBezTo>
                    <a:cubicBezTo>
                      <a:pt x="175" y="9"/>
                      <a:pt x="175" y="9"/>
                      <a:pt x="175" y="9"/>
                    </a:cubicBezTo>
                    <a:cubicBezTo>
                      <a:pt x="175" y="9"/>
                      <a:pt x="175" y="9"/>
                      <a:pt x="175" y="9"/>
                    </a:cubicBezTo>
                    <a:cubicBezTo>
                      <a:pt x="172" y="9"/>
                      <a:pt x="170" y="7"/>
                      <a:pt x="168" y="6"/>
                    </a:cubicBezTo>
                    <a:cubicBezTo>
                      <a:pt x="164" y="4"/>
                      <a:pt x="160" y="0"/>
                      <a:pt x="149" y="0"/>
                    </a:cubicBezTo>
                    <a:cubicBezTo>
                      <a:pt x="137" y="0"/>
                      <a:pt x="123" y="8"/>
                      <a:pt x="111" y="20"/>
                    </a:cubicBezTo>
                    <a:cubicBezTo>
                      <a:pt x="108" y="23"/>
                      <a:pt x="104" y="27"/>
                      <a:pt x="101" y="32"/>
                    </a:cubicBezTo>
                    <a:cubicBezTo>
                      <a:pt x="98" y="36"/>
                      <a:pt x="95" y="40"/>
                      <a:pt x="92" y="45"/>
                    </a:cubicBezTo>
                    <a:cubicBezTo>
                      <a:pt x="72" y="80"/>
                      <a:pt x="44" y="159"/>
                      <a:pt x="32" y="181"/>
                    </a:cubicBezTo>
                    <a:cubicBezTo>
                      <a:pt x="10" y="219"/>
                      <a:pt x="0" y="248"/>
                      <a:pt x="0" y="277"/>
                    </a:cubicBezTo>
                    <a:cubicBezTo>
                      <a:pt x="0" y="277"/>
                      <a:pt x="34" y="196"/>
                      <a:pt x="93" y="197"/>
                    </a:cubicBezTo>
                    <a:cubicBezTo>
                      <a:pt x="152" y="199"/>
                      <a:pt x="1141" y="186"/>
                      <a:pt x="1141" y="186"/>
                    </a:cubicBezTo>
                    <a:lnTo>
                      <a:pt x="1048" y="0"/>
                    </a:lnTo>
                    <a:close/>
                  </a:path>
                </a:pathLst>
              </a:custGeom>
              <a:gradFill flip="none" rotWithShape="1">
                <a:gsLst>
                  <a:gs pos="19000">
                    <a:schemeClr val="accent3"/>
                  </a:gs>
                  <a:gs pos="100000">
                    <a:schemeClr val="accent3">
                      <a:lumMod val="68000"/>
                    </a:schemeClr>
                  </a:gs>
                  <a:gs pos="0">
                    <a:schemeClr val="accent3">
                      <a:lumMod val="50000"/>
                    </a:schemeClr>
                  </a:gs>
                </a:gsLst>
                <a:lin ang="9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19" name="Freeform 377"/>
              <p:cNvSpPr>
                <a:spLocks/>
              </p:cNvSpPr>
              <p:nvPr/>
            </p:nvSpPr>
            <p:spPr bwMode="auto">
              <a:xfrm>
                <a:off x="1596" y="2825"/>
                <a:ext cx="2537" cy="7"/>
              </a:xfrm>
              <a:custGeom>
                <a:avLst/>
                <a:gdLst>
                  <a:gd name="T0" fmla="*/ 14237 w 1071"/>
                  <a:gd name="T1" fmla="*/ 37 h 3"/>
                  <a:gd name="T2" fmla="*/ 14237 w 1071"/>
                  <a:gd name="T3" fmla="*/ 0 h 3"/>
                  <a:gd name="T4" fmla="*/ 28 w 1071"/>
                  <a:gd name="T5" fmla="*/ 0 h 3"/>
                  <a:gd name="T6" fmla="*/ 0 w 1071"/>
                  <a:gd name="T7" fmla="*/ 37 h 3"/>
                  <a:gd name="T8" fmla="*/ 14237 w 1071"/>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1" h="3">
                    <a:moveTo>
                      <a:pt x="1071" y="3"/>
                    </a:moveTo>
                    <a:cubicBezTo>
                      <a:pt x="1071" y="1"/>
                      <a:pt x="1071" y="2"/>
                      <a:pt x="1071" y="0"/>
                    </a:cubicBezTo>
                    <a:cubicBezTo>
                      <a:pt x="2" y="0"/>
                      <a:pt x="2" y="0"/>
                      <a:pt x="2" y="0"/>
                    </a:cubicBezTo>
                    <a:cubicBezTo>
                      <a:pt x="1" y="2"/>
                      <a:pt x="1" y="1"/>
                      <a:pt x="0" y="3"/>
                    </a:cubicBezTo>
                    <a:lnTo>
                      <a:pt x="1071"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0" name="Freeform 378"/>
              <p:cNvSpPr>
                <a:spLocks/>
              </p:cNvSpPr>
              <p:nvPr/>
            </p:nvSpPr>
            <p:spPr bwMode="auto">
              <a:xfrm>
                <a:off x="1594" y="2773"/>
                <a:ext cx="2550" cy="12"/>
              </a:xfrm>
              <a:custGeom>
                <a:avLst/>
                <a:gdLst>
                  <a:gd name="T0" fmla="*/ 14268 w 1077"/>
                  <a:gd name="T1" fmla="*/ 70 h 5"/>
                  <a:gd name="T2" fmla="*/ 14296 w 1077"/>
                  <a:gd name="T3" fmla="*/ 12 h 5"/>
                  <a:gd name="T4" fmla="*/ 50 w 1077"/>
                  <a:gd name="T5" fmla="*/ 29 h 5"/>
                  <a:gd name="T6" fmla="*/ 40 w 1077"/>
                  <a:gd name="T7" fmla="*/ 0 h 5"/>
                  <a:gd name="T8" fmla="*/ 0 w 1077"/>
                  <a:gd name="T9" fmla="*/ 70 h 5"/>
                  <a:gd name="T10" fmla="*/ 14268 w 1077"/>
                  <a:gd name="T11" fmla="*/ 7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7" h="5">
                    <a:moveTo>
                      <a:pt x="1075" y="5"/>
                    </a:moveTo>
                    <a:cubicBezTo>
                      <a:pt x="1076" y="3"/>
                      <a:pt x="1076" y="3"/>
                      <a:pt x="1077" y="1"/>
                    </a:cubicBezTo>
                    <a:cubicBezTo>
                      <a:pt x="4" y="2"/>
                      <a:pt x="4" y="2"/>
                      <a:pt x="4" y="2"/>
                    </a:cubicBezTo>
                    <a:cubicBezTo>
                      <a:pt x="3" y="2"/>
                      <a:pt x="3" y="0"/>
                      <a:pt x="3" y="0"/>
                    </a:cubicBezTo>
                    <a:cubicBezTo>
                      <a:pt x="2" y="2"/>
                      <a:pt x="1" y="4"/>
                      <a:pt x="0" y="5"/>
                    </a:cubicBezTo>
                    <a:lnTo>
                      <a:pt x="1075" y="5"/>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1" name="Freeform 379"/>
              <p:cNvSpPr>
                <a:spLocks/>
              </p:cNvSpPr>
              <p:nvPr/>
            </p:nvSpPr>
            <p:spPr bwMode="auto">
              <a:xfrm>
                <a:off x="1563" y="2875"/>
                <a:ext cx="2565" cy="7"/>
              </a:xfrm>
              <a:custGeom>
                <a:avLst/>
                <a:gdLst>
                  <a:gd name="T0" fmla="*/ 14388 w 1083"/>
                  <a:gd name="T1" fmla="*/ 37 h 3"/>
                  <a:gd name="T2" fmla="*/ 14388 w 1083"/>
                  <a:gd name="T3" fmla="*/ 0 h 3"/>
                  <a:gd name="T4" fmla="*/ 28 w 1083"/>
                  <a:gd name="T5" fmla="*/ 0 h 3"/>
                  <a:gd name="T6" fmla="*/ 0 w 1083"/>
                  <a:gd name="T7" fmla="*/ 37 h 3"/>
                  <a:gd name="T8" fmla="*/ 14388 w 1083"/>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3" h="3">
                    <a:moveTo>
                      <a:pt x="1083" y="3"/>
                    </a:moveTo>
                    <a:cubicBezTo>
                      <a:pt x="1083" y="1"/>
                      <a:pt x="1083" y="2"/>
                      <a:pt x="1083" y="0"/>
                    </a:cubicBezTo>
                    <a:cubicBezTo>
                      <a:pt x="2" y="0"/>
                      <a:pt x="2" y="0"/>
                      <a:pt x="2" y="0"/>
                    </a:cubicBezTo>
                    <a:cubicBezTo>
                      <a:pt x="1" y="2"/>
                      <a:pt x="1" y="1"/>
                      <a:pt x="0" y="3"/>
                    </a:cubicBezTo>
                    <a:lnTo>
                      <a:pt x="1083"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2" name="Freeform 380"/>
              <p:cNvSpPr>
                <a:spLocks/>
              </p:cNvSpPr>
              <p:nvPr/>
            </p:nvSpPr>
            <p:spPr bwMode="auto">
              <a:xfrm>
                <a:off x="1641" y="3064"/>
                <a:ext cx="2522" cy="10"/>
              </a:xfrm>
              <a:custGeom>
                <a:avLst/>
                <a:gdLst>
                  <a:gd name="T0" fmla="*/ 14142 w 1065"/>
                  <a:gd name="T1" fmla="*/ 63 h 4"/>
                  <a:gd name="T2" fmla="*/ 14104 w 1065"/>
                  <a:gd name="T3" fmla="*/ 0 h 4"/>
                  <a:gd name="T4" fmla="*/ 0 w 1065"/>
                  <a:gd name="T5" fmla="*/ 20 h 4"/>
                  <a:gd name="T6" fmla="*/ 40 w 1065"/>
                  <a:gd name="T7" fmla="*/ 63 h 4"/>
                  <a:gd name="T8" fmla="*/ 14142 w 1065"/>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5" h="4">
                    <a:moveTo>
                      <a:pt x="1065" y="4"/>
                    </a:moveTo>
                    <a:cubicBezTo>
                      <a:pt x="1064" y="2"/>
                      <a:pt x="1063" y="2"/>
                      <a:pt x="1062" y="0"/>
                    </a:cubicBezTo>
                    <a:cubicBezTo>
                      <a:pt x="0" y="1"/>
                      <a:pt x="0" y="1"/>
                      <a:pt x="0" y="1"/>
                    </a:cubicBezTo>
                    <a:cubicBezTo>
                      <a:pt x="2" y="3"/>
                      <a:pt x="0" y="2"/>
                      <a:pt x="3" y="4"/>
                    </a:cubicBezTo>
                    <a:lnTo>
                      <a:pt x="1065"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3" name="Freeform 381"/>
              <p:cNvSpPr>
                <a:spLocks/>
              </p:cNvSpPr>
              <p:nvPr/>
            </p:nvSpPr>
            <p:spPr bwMode="auto">
              <a:xfrm>
                <a:off x="1589" y="2969"/>
                <a:ext cx="2539" cy="10"/>
              </a:xfrm>
              <a:custGeom>
                <a:avLst/>
                <a:gdLst>
                  <a:gd name="T0" fmla="*/ 28 w 1072"/>
                  <a:gd name="T1" fmla="*/ 63 h 4"/>
                  <a:gd name="T2" fmla="*/ 14244 w 1072"/>
                  <a:gd name="T3" fmla="*/ 63 h 4"/>
                  <a:gd name="T4" fmla="*/ 14244 w 1072"/>
                  <a:gd name="T5" fmla="*/ 0 h 4"/>
                  <a:gd name="T6" fmla="*/ 0 w 1072"/>
                  <a:gd name="T7" fmla="*/ 0 h 4"/>
                  <a:gd name="T8" fmla="*/ 28 w 1072"/>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2" y="4"/>
                    </a:moveTo>
                    <a:cubicBezTo>
                      <a:pt x="1072" y="4"/>
                      <a:pt x="1072" y="4"/>
                      <a:pt x="1072" y="4"/>
                    </a:cubicBezTo>
                    <a:cubicBezTo>
                      <a:pt x="1072" y="1"/>
                      <a:pt x="1072" y="2"/>
                      <a:pt x="1072" y="0"/>
                    </a:cubicBezTo>
                    <a:cubicBezTo>
                      <a:pt x="0" y="0"/>
                      <a:pt x="0" y="0"/>
                      <a:pt x="0" y="0"/>
                    </a:cubicBezTo>
                    <a:cubicBezTo>
                      <a:pt x="1" y="2"/>
                      <a:pt x="1" y="1"/>
                      <a:pt x="2" y="4"/>
                    </a:cubicBez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4" name="Freeform 382"/>
              <p:cNvSpPr>
                <a:spLocks/>
              </p:cNvSpPr>
              <p:nvPr/>
            </p:nvSpPr>
            <p:spPr bwMode="auto">
              <a:xfrm>
                <a:off x="1587" y="2920"/>
                <a:ext cx="2538" cy="9"/>
              </a:xfrm>
              <a:custGeom>
                <a:avLst/>
                <a:gdLst>
                  <a:gd name="T0" fmla="*/ 14227 w 1072"/>
                  <a:gd name="T1" fmla="*/ 45 h 4"/>
                  <a:gd name="T2" fmla="*/ 14227 w 1072"/>
                  <a:gd name="T3" fmla="*/ 0 h 4"/>
                  <a:gd name="T4" fmla="*/ 0 w 1072"/>
                  <a:gd name="T5" fmla="*/ 11 h 4"/>
                  <a:gd name="T6" fmla="*/ 0 w 1072"/>
                  <a:gd name="T7" fmla="*/ 45 h 4"/>
                  <a:gd name="T8" fmla="*/ 14227 w 1072"/>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1072" y="4"/>
                    </a:moveTo>
                    <a:cubicBezTo>
                      <a:pt x="1072" y="3"/>
                      <a:pt x="1072" y="1"/>
                      <a:pt x="1072" y="0"/>
                    </a:cubicBezTo>
                    <a:cubicBezTo>
                      <a:pt x="0" y="1"/>
                      <a:pt x="0" y="1"/>
                      <a:pt x="0" y="1"/>
                    </a:cubicBezTo>
                    <a:cubicBezTo>
                      <a:pt x="0" y="3"/>
                      <a:pt x="0" y="4"/>
                      <a:pt x="0" y="4"/>
                    </a:cubicBezTo>
                    <a:lnTo>
                      <a:pt x="1072"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25" name="Freeform 383"/>
              <p:cNvSpPr>
                <a:spLocks/>
              </p:cNvSpPr>
              <p:nvPr/>
            </p:nvSpPr>
            <p:spPr bwMode="auto">
              <a:xfrm>
                <a:off x="1613" y="3017"/>
                <a:ext cx="2524" cy="7"/>
              </a:xfrm>
              <a:custGeom>
                <a:avLst/>
                <a:gdLst>
                  <a:gd name="T0" fmla="*/ 14150 w 1066"/>
                  <a:gd name="T1" fmla="*/ 37 h 3"/>
                  <a:gd name="T2" fmla="*/ 14121 w 1066"/>
                  <a:gd name="T3" fmla="*/ 0 h 3"/>
                  <a:gd name="T4" fmla="*/ 0 w 1066"/>
                  <a:gd name="T5" fmla="*/ 0 h 3"/>
                  <a:gd name="T6" fmla="*/ 28 w 1066"/>
                  <a:gd name="T7" fmla="*/ 37 h 3"/>
                  <a:gd name="T8" fmla="*/ 14150 w 1066"/>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3">
                    <a:moveTo>
                      <a:pt x="1066" y="3"/>
                    </a:moveTo>
                    <a:cubicBezTo>
                      <a:pt x="1065" y="1"/>
                      <a:pt x="1065" y="2"/>
                      <a:pt x="1064" y="0"/>
                    </a:cubicBezTo>
                    <a:cubicBezTo>
                      <a:pt x="0" y="0"/>
                      <a:pt x="0" y="0"/>
                      <a:pt x="0" y="0"/>
                    </a:cubicBezTo>
                    <a:cubicBezTo>
                      <a:pt x="1" y="2"/>
                      <a:pt x="0" y="1"/>
                      <a:pt x="2" y="3"/>
                    </a:cubicBezTo>
                    <a:lnTo>
                      <a:pt x="1066"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38" name="Freeform 384"/>
              <p:cNvSpPr>
                <a:spLocks/>
              </p:cNvSpPr>
              <p:nvPr/>
            </p:nvSpPr>
            <p:spPr bwMode="auto">
              <a:xfrm>
                <a:off x="1759" y="2225"/>
                <a:ext cx="181" cy="448"/>
              </a:xfrm>
              <a:custGeom>
                <a:avLst/>
                <a:gdLst>
                  <a:gd name="T0" fmla="*/ 170 w 180"/>
                  <a:gd name="T1" fmla="*/ 0 h 448"/>
                  <a:gd name="T2" fmla="*/ 0 w 180"/>
                  <a:gd name="T3" fmla="*/ 429 h 448"/>
                  <a:gd name="T4" fmla="*/ 31 w 180"/>
                  <a:gd name="T5" fmla="*/ 448 h 448"/>
                  <a:gd name="T6" fmla="*/ 180 w 180"/>
                  <a:gd name="T7" fmla="*/ 5 h 448"/>
                  <a:gd name="T8" fmla="*/ 170 w 180"/>
                  <a:gd name="T9" fmla="*/ 0 h 448"/>
                </a:gdLst>
                <a:ahLst/>
                <a:cxnLst>
                  <a:cxn ang="0">
                    <a:pos x="T0" y="T1"/>
                  </a:cxn>
                  <a:cxn ang="0">
                    <a:pos x="T2" y="T3"/>
                  </a:cxn>
                  <a:cxn ang="0">
                    <a:pos x="T4" y="T5"/>
                  </a:cxn>
                  <a:cxn ang="0">
                    <a:pos x="T6" y="T7"/>
                  </a:cxn>
                  <a:cxn ang="0">
                    <a:pos x="T8" y="T9"/>
                  </a:cxn>
                </a:cxnLst>
                <a:rect l="0" t="0" r="r" b="b"/>
                <a:pathLst>
                  <a:path w="180" h="448">
                    <a:moveTo>
                      <a:pt x="170" y="0"/>
                    </a:moveTo>
                    <a:lnTo>
                      <a:pt x="0" y="429"/>
                    </a:lnTo>
                    <a:lnTo>
                      <a:pt x="31" y="448"/>
                    </a:lnTo>
                    <a:lnTo>
                      <a:pt x="180" y="5"/>
                    </a:lnTo>
                    <a:lnTo>
                      <a:pt x="170"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39" name="Freeform 385"/>
              <p:cNvSpPr>
                <a:spLocks/>
              </p:cNvSpPr>
              <p:nvPr/>
            </p:nvSpPr>
            <p:spPr bwMode="auto">
              <a:xfrm>
                <a:off x="1700" y="2216"/>
                <a:ext cx="207" cy="443"/>
              </a:xfrm>
              <a:custGeom>
                <a:avLst/>
                <a:gdLst>
                  <a:gd name="T0" fmla="*/ 196 w 206"/>
                  <a:gd name="T1" fmla="*/ 0 h 443"/>
                  <a:gd name="T2" fmla="*/ 0 w 206"/>
                  <a:gd name="T3" fmla="*/ 443 h 443"/>
                  <a:gd name="T4" fmla="*/ 33 w 206"/>
                  <a:gd name="T5" fmla="*/ 441 h 443"/>
                  <a:gd name="T6" fmla="*/ 206 w 206"/>
                  <a:gd name="T7" fmla="*/ 2 h 443"/>
                  <a:gd name="T8" fmla="*/ 196 w 206"/>
                  <a:gd name="T9" fmla="*/ 0 h 443"/>
                </a:gdLst>
                <a:ahLst/>
                <a:cxnLst>
                  <a:cxn ang="0">
                    <a:pos x="T0" y="T1"/>
                  </a:cxn>
                  <a:cxn ang="0">
                    <a:pos x="T2" y="T3"/>
                  </a:cxn>
                  <a:cxn ang="0">
                    <a:pos x="T4" y="T5"/>
                  </a:cxn>
                  <a:cxn ang="0">
                    <a:pos x="T6" y="T7"/>
                  </a:cxn>
                  <a:cxn ang="0">
                    <a:pos x="T8" y="T9"/>
                  </a:cxn>
                </a:cxnLst>
                <a:rect l="0" t="0" r="r" b="b"/>
                <a:pathLst>
                  <a:path w="206" h="443">
                    <a:moveTo>
                      <a:pt x="196" y="0"/>
                    </a:moveTo>
                    <a:lnTo>
                      <a:pt x="0" y="443"/>
                    </a:lnTo>
                    <a:lnTo>
                      <a:pt x="33" y="441"/>
                    </a:lnTo>
                    <a:lnTo>
                      <a:pt x="206" y="2"/>
                    </a:lnTo>
                    <a:lnTo>
                      <a:pt x="196" y="0"/>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40" name="Freeform 386"/>
              <p:cNvSpPr>
                <a:spLocks/>
              </p:cNvSpPr>
              <p:nvPr/>
            </p:nvSpPr>
            <p:spPr bwMode="auto">
              <a:xfrm>
                <a:off x="1859" y="2233"/>
                <a:ext cx="118" cy="439"/>
              </a:xfrm>
              <a:custGeom>
                <a:avLst/>
                <a:gdLst>
                  <a:gd name="T0" fmla="*/ 109 w 123"/>
                  <a:gd name="T1" fmla="*/ 5 h 439"/>
                  <a:gd name="T2" fmla="*/ 0 w 123"/>
                  <a:gd name="T3" fmla="*/ 439 h 439"/>
                  <a:gd name="T4" fmla="*/ 33 w 123"/>
                  <a:gd name="T5" fmla="*/ 429 h 439"/>
                  <a:gd name="T6" fmla="*/ 123 w 123"/>
                  <a:gd name="T7" fmla="*/ 0 h 439"/>
                  <a:gd name="T8" fmla="*/ 109 w 123"/>
                  <a:gd name="T9" fmla="*/ 5 h 439"/>
                </a:gdLst>
                <a:ahLst/>
                <a:cxnLst>
                  <a:cxn ang="0">
                    <a:pos x="T0" y="T1"/>
                  </a:cxn>
                  <a:cxn ang="0">
                    <a:pos x="T2" y="T3"/>
                  </a:cxn>
                  <a:cxn ang="0">
                    <a:pos x="T4" y="T5"/>
                  </a:cxn>
                  <a:cxn ang="0">
                    <a:pos x="T6" y="T7"/>
                  </a:cxn>
                  <a:cxn ang="0">
                    <a:pos x="T8" y="T9"/>
                  </a:cxn>
                </a:cxnLst>
                <a:rect l="0" t="0" r="r" b="b"/>
                <a:pathLst>
                  <a:path w="123" h="439">
                    <a:moveTo>
                      <a:pt x="109" y="5"/>
                    </a:moveTo>
                    <a:lnTo>
                      <a:pt x="0" y="439"/>
                    </a:lnTo>
                    <a:lnTo>
                      <a:pt x="33" y="429"/>
                    </a:lnTo>
                    <a:lnTo>
                      <a:pt x="123" y="0"/>
                    </a:lnTo>
                    <a:lnTo>
                      <a:pt x="109" y="5"/>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29" name="Freeform 387"/>
              <p:cNvSpPr>
                <a:spLocks/>
              </p:cNvSpPr>
              <p:nvPr/>
            </p:nvSpPr>
            <p:spPr bwMode="auto">
              <a:xfrm>
                <a:off x="1559" y="2676"/>
                <a:ext cx="2611" cy="391"/>
              </a:xfrm>
              <a:custGeom>
                <a:avLst/>
                <a:gdLst>
                  <a:gd name="T0" fmla="*/ 1340 w 1103"/>
                  <a:gd name="T1" fmla="*/ 467 h 165"/>
                  <a:gd name="T2" fmla="*/ 14497 w 1103"/>
                  <a:gd name="T3" fmla="*/ 427 h 165"/>
                  <a:gd name="T4" fmla="*/ 14632 w 1103"/>
                  <a:gd name="T5" fmla="*/ 0 h 165"/>
                  <a:gd name="T6" fmla="*/ 914 w 1103"/>
                  <a:gd name="T7" fmla="*/ 95 h 165"/>
                  <a:gd name="T8" fmla="*/ 12 w 1103"/>
                  <a:gd name="T9" fmla="*/ 1398 h 165"/>
                  <a:gd name="T10" fmla="*/ 357 w 1103"/>
                  <a:gd name="T11" fmla="*/ 2128 h 165"/>
                  <a:gd name="T12" fmla="*/ 516 w 1103"/>
                  <a:gd name="T13" fmla="*/ 2197 h 165"/>
                  <a:gd name="T14" fmla="*/ 1340 w 1103"/>
                  <a:gd name="T15" fmla="*/ 467 h 1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03" h="165">
                    <a:moveTo>
                      <a:pt x="101" y="35"/>
                    </a:moveTo>
                    <a:cubicBezTo>
                      <a:pt x="194" y="25"/>
                      <a:pt x="976" y="32"/>
                      <a:pt x="1093" y="32"/>
                    </a:cubicBezTo>
                    <a:cubicBezTo>
                      <a:pt x="1098" y="13"/>
                      <a:pt x="1103" y="0"/>
                      <a:pt x="1103" y="0"/>
                    </a:cubicBezTo>
                    <a:cubicBezTo>
                      <a:pt x="1103" y="0"/>
                      <a:pt x="113" y="0"/>
                      <a:pt x="69" y="7"/>
                    </a:cubicBezTo>
                    <a:cubicBezTo>
                      <a:pt x="25" y="14"/>
                      <a:pt x="1" y="56"/>
                      <a:pt x="1" y="105"/>
                    </a:cubicBezTo>
                    <a:cubicBezTo>
                      <a:pt x="1" y="128"/>
                      <a:pt x="13" y="147"/>
                      <a:pt x="27" y="160"/>
                    </a:cubicBezTo>
                    <a:cubicBezTo>
                      <a:pt x="31" y="162"/>
                      <a:pt x="35" y="163"/>
                      <a:pt x="39" y="165"/>
                    </a:cubicBezTo>
                    <a:cubicBezTo>
                      <a:pt x="39" y="165"/>
                      <a:pt x="0" y="46"/>
                      <a:pt x="101"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0" name="Freeform 388"/>
              <p:cNvSpPr>
                <a:spLocks/>
              </p:cNvSpPr>
              <p:nvPr/>
            </p:nvSpPr>
            <p:spPr bwMode="auto">
              <a:xfrm>
                <a:off x="1599" y="2825"/>
                <a:ext cx="69" cy="7"/>
              </a:xfrm>
              <a:custGeom>
                <a:avLst/>
                <a:gdLst>
                  <a:gd name="T0" fmla="*/ 362 w 29"/>
                  <a:gd name="T1" fmla="*/ 37 h 3"/>
                  <a:gd name="T2" fmla="*/ 390 w 29"/>
                  <a:gd name="T3" fmla="*/ 0 h 3"/>
                  <a:gd name="T4" fmla="*/ 12 w 29"/>
                  <a:gd name="T5" fmla="*/ 0 h 3"/>
                  <a:gd name="T6" fmla="*/ 0 w 29"/>
                  <a:gd name="T7" fmla="*/ 37 h 3"/>
                  <a:gd name="T8" fmla="*/ 362 w 2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27" y="3"/>
                    </a:moveTo>
                    <a:cubicBezTo>
                      <a:pt x="29" y="1"/>
                      <a:pt x="27" y="2"/>
                      <a:pt x="29" y="0"/>
                    </a:cubicBezTo>
                    <a:cubicBezTo>
                      <a:pt x="1" y="0"/>
                      <a:pt x="1" y="0"/>
                      <a:pt x="1" y="0"/>
                    </a:cubicBezTo>
                    <a:cubicBezTo>
                      <a:pt x="0" y="2"/>
                      <a:pt x="0" y="1"/>
                      <a:pt x="0" y="3"/>
                    </a:cubicBezTo>
                    <a:lnTo>
                      <a:pt x="2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1" name="Freeform 389"/>
              <p:cNvSpPr>
                <a:spLocks/>
              </p:cNvSpPr>
              <p:nvPr/>
            </p:nvSpPr>
            <p:spPr bwMode="auto">
              <a:xfrm>
                <a:off x="1623" y="2777"/>
                <a:ext cx="101" cy="8"/>
              </a:xfrm>
              <a:custGeom>
                <a:avLst/>
                <a:gdLst>
                  <a:gd name="T0" fmla="*/ 479 w 43"/>
                  <a:gd name="T1" fmla="*/ 56 h 3"/>
                  <a:gd name="T2" fmla="*/ 557 w 43"/>
                  <a:gd name="T3" fmla="*/ 0 h 3"/>
                  <a:gd name="T4" fmla="*/ 49 w 43"/>
                  <a:gd name="T5" fmla="*/ 0 h 3"/>
                  <a:gd name="T6" fmla="*/ 0 w 43"/>
                  <a:gd name="T7" fmla="*/ 56 h 3"/>
                  <a:gd name="T8" fmla="*/ 479 w 43"/>
                  <a:gd name="T9" fmla="*/ 5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
                    <a:moveTo>
                      <a:pt x="37" y="3"/>
                    </a:moveTo>
                    <a:cubicBezTo>
                      <a:pt x="40" y="3"/>
                      <a:pt x="39" y="3"/>
                      <a:pt x="43" y="0"/>
                    </a:cubicBezTo>
                    <a:cubicBezTo>
                      <a:pt x="4" y="0"/>
                      <a:pt x="4" y="0"/>
                      <a:pt x="4" y="0"/>
                    </a:cubicBezTo>
                    <a:cubicBezTo>
                      <a:pt x="3" y="0"/>
                      <a:pt x="1" y="2"/>
                      <a:pt x="0" y="3"/>
                    </a:cubicBezTo>
                    <a:lnTo>
                      <a:pt x="3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2" name="Freeform 390"/>
              <p:cNvSpPr>
                <a:spLocks/>
              </p:cNvSpPr>
              <p:nvPr/>
            </p:nvSpPr>
            <p:spPr bwMode="auto">
              <a:xfrm>
                <a:off x="1592" y="2969"/>
                <a:ext cx="42" cy="10"/>
              </a:xfrm>
              <a:custGeom>
                <a:avLst/>
                <a:gdLst>
                  <a:gd name="T0" fmla="*/ 28 w 18"/>
                  <a:gd name="T1" fmla="*/ 63 h 4"/>
                  <a:gd name="T2" fmla="*/ 229 w 18"/>
                  <a:gd name="T3" fmla="*/ 63 h 4"/>
                  <a:gd name="T4" fmla="*/ 229 w 18"/>
                  <a:gd name="T5" fmla="*/ 0 h 4"/>
                  <a:gd name="T6" fmla="*/ 0 w 18"/>
                  <a:gd name="T7" fmla="*/ 0 h 4"/>
                  <a:gd name="T8" fmla="*/ 28 w 18"/>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4">
                    <a:moveTo>
                      <a:pt x="2" y="4"/>
                    </a:moveTo>
                    <a:cubicBezTo>
                      <a:pt x="18" y="4"/>
                      <a:pt x="18" y="4"/>
                      <a:pt x="18" y="4"/>
                    </a:cubicBezTo>
                    <a:cubicBezTo>
                      <a:pt x="18" y="1"/>
                      <a:pt x="18" y="2"/>
                      <a:pt x="18" y="0"/>
                    </a:cubicBezTo>
                    <a:cubicBezTo>
                      <a:pt x="0" y="0"/>
                      <a:pt x="0" y="0"/>
                      <a:pt x="0" y="0"/>
                    </a:cubicBezTo>
                    <a:cubicBezTo>
                      <a:pt x="0" y="2"/>
                      <a:pt x="1" y="1"/>
                      <a:pt x="2" y="4"/>
                    </a:cubicBez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3" name="Freeform 391"/>
              <p:cNvSpPr>
                <a:spLocks/>
              </p:cNvSpPr>
              <p:nvPr/>
            </p:nvSpPr>
            <p:spPr bwMode="auto">
              <a:xfrm>
                <a:off x="1608" y="3017"/>
                <a:ext cx="33" cy="9"/>
              </a:xfrm>
              <a:custGeom>
                <a:avLst/>
                <a:gdLst>
                  <a:gd name="T0" fmla="*/ 184 w 14"/>
                  <a:gd name="T1" fmla="*/ 45 h 4"/>
                  <a:gd name="T2" fmla="*/ 156 w 14"/>
                  <a:gd name="T3" fmla="*/ 0 h 4"/>
                  <a:gd name="T4" fmla="*/ 0 w 14"/>
                  <a:gd name="T5" fmla="*/ 0 h 4"/>
                  <a:gd name="T6" fmla="*/ 50 w 14"/>
                  <a:gd name="T7" fmla="*/ 45 h 4"/>
                  <a:gd name="T8" fmla="*/ 184 w 14"/>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4">
                    <a:moveTo>
                      <a:pt x="14" y="4"/>
                    </a:moveTo>
                    <a:cubicBezTo>
                      <a:pt x="13" y="2"/>
                      <a:pt x="13" y="2"/>
                      <a:pt x="12" y="0"/>
                    </a:cubicBezTo>
                    <a:cubicBezTo>
                      <a:pt x="0" y="0"/>
                      <a:pt x="0" y="0"/>
                      <a:pt x="0" y="0"/>
                    </a:cubicBezTo>
                    <a:cubicBezTo>
                      <a:pt x="2" y="2"/>
                      <a:pt x="2" y="2"/>
                      <a:pt x="4" y="4"/>
                    </a:cubicBezTo>
                    <a:lnTo>
                      <a:pt x="14" y="4"/>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34" name="Freeform 392"/>
              <p:cNvSpPr>
                <a:spLocks/>
              </p:cNvSpPr>
              <p:nvPr/>
            </p:nvSpPr>
            <p:spPr bwMode="auto">
              <a:xfrm>
                <a:off x="1561" y="2922"/>
                <a:ext cx="76" cy="7"/>
              </a:xfrm>
              <a:custGeom>
                <a:avLst/>
                <a:gdLst>
                  <a:gd name="T0" fmla="*/ 418 w 32"/>
                  <a:gd name="T1" fmla="*/ 37 h 3"/>
                  <a:gd name="T2" fmla="*/ 430 w 32"/>
                  <a:gd name="T3" fmla="*/ 0 h 3"/>
                  <a:gd name="T4" fmla="*/ 0 w 32"/>
                  <a:gd name="T5" fmla="*/ 0 h 3"/>
                  <a:gd name="T6" fmla="*/ 0 w 32"/>
                  <a:gd name="T7" fmla="*/ 12 h 3"/>
                  <a:gd name="T8" fmla="*/ 0 w 32"/>
                  <a:gd name="T9" fmla="*/ 37 h 3"/>
                  <a:gd name="T10" fmla="*/ 418 w 32"/>
                  <a:gd name="T11" fmla="*/ 37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
                    <a:moveTo>
                      <a:pt x="31" y="3"/>
                    </a:moveTo>
                    <a:cubicBezTo>
                      <a:pt x="32" y="1"/>
                      <a:pt x="32" y="2"/>
                      <a:pt x="32" y="0"/>
                    </a:cubicBezTo>
                    <a:cubicBezTo>
                      <a:pt x="0" y="0"/>
                      <a:pt x="0" y="0"/>
                      <a:pt x="0" y="0"/>
                    </a:cubicBezTo>
                    <a:cubicBezTo>
                      <a:pt x="0" y="2"/>
                      <a:pt x="0" y="0"/>
                      <a:pt x="0" y="1"/>
                    </a:cubicBezTo>
                    <a:cubicBezTo>
                      <a:pt x="0" y="2"/>
                      <a:pt x="0" y="3"/>
                      <a:pt x="0" y="3"/>
                    </a:cubicBezTo>
                    <a:lnTo>
                      <a:pt x="31"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935" name="Picture 3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 y="3048"/>
                <a:ext cx="36" cy="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36" name="Freeform 394"/>
              <p:cNvSpPr>
                <a:spLocks/>
              </p:cNvSpPr>
              <p:nvPr/>
            </p:nvSpPr>
            <p:spPr bwMode="auto">
              <a:xfrm>
                <a:off x="1563" y="2875"/>
                <a:ext cx="83" cy="7"/>
              </a:xfrm>
              <a:custGeom>
                <a:avLst/>
                <a:gdLst>
                  <a:gd name="T0" fmla="*/ 439 w 35"/>
                  <a:gd name="T1" fmla="*/ 37 h 3"/>
                  <a:gd name="T2" fmla="*/ 467 w 35"/>
                  <a:gd name="T3" fmla="*/ 0 h 3"/>
                  <a:gd name="T4" fmla="*/ 28 w 35"/>
                  <a:gd name="T5" fmla="*/ 0 h 3"/>
                  <a:gd name="T6" fmla="*/ 0 w 35"/>
                  <a:gd name="T7" fmla="*/ 37 h 3"/>
                  <a:gd name="T8" fmla="*/ 439 w 35"/>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
                    <a:moveTo>
                      <a:pt x="33" y="3"/>
                    </a:moveTo>
                    <a:cubicBezTo>
                      <a:pt x="34" y="1"/>
                      <a:pt x="34" y="2"/>
                      <a:pt x="35" y="0"/>
                    </a:cubicBezTo>
                    <a:cubicBezTo>
                      <a:pt x="2" y="0"/>
                      <a:pt x="2" y="0"/>
                      <a:pt x="2" y="0"/>
                    </a:cubicBezTo>
                    <a:cubicBezTo>
                      <a:pt x="1" y="2"/>
                      <a:pt x="1" y="1"/>
                      <a:pt x="0" y="3"/>
                    </a:cubicBezTo>
                    <a:lnTo>
                      <a:pt x="33"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49" name="Freeform 395"/>
              <p:cNvSpPr>
                <a:spLocks/>
              </p:cNvSpPr>
              <p:nvPr/>
            </p:nvSpPr>
            <p:spPr bwMode="auto">
              <a:xfrm>
                <a:off x="1509" y="2649"/>
                <a:ext cx="2740" cy="511"/>
              </a:xfrm>
              <a:custGeom>
                <a:avLst/>
                <a:gdLst>
                  <a:gd name="T0" fmla="*/ 97 w 1157"/>
                  <a:gd name="T1" fmla="*/ 216 h 216"/>
                  <a:gd name="T2" fmla="*/ 91 w 1157"/>
                  <a:gd name="T3" fmla="*/ 216 h 216"/>
                  <a:gd name="T4" fmla="*/ 0 w 1157"/>
                  <a:gd name="T5" fmla="*/ 115 h 216"/>
                  <a:gd name="T6" fmla="*/ 0 w 1157"/>
                  <a:gd name="T7" fmla="*/ 103 h 216"/>
                  <a:gd name="T8" fmla="*/ 30 w 1157"/>
                  <a:gd name="T9" fmla="*/ 32 h 216"/>
                  <a:gd name="T10" fmla="*/ 97 w 1157"/>
                  <a:gd name="T11" fmla="*/ 1 h 216"/>
                  <a:gd name="T12" fmla="*/ 123 w 1157"/>
                  <a:gd name="T13" fmla="*/ 10 h 216"/>
                  <a:gd name="T14" fmla="*/ 133 w 1157"/>
                  <a:gd name="T15" fmla="*/ 13 h 216"/>
                  <a:gd name="T16" fmla="*/ 133 w 1157"/>
                  <a:gd name="T17" fmla="*/ 13 h 216"/>
                  <a:gd name="T18" fmla="*/ 134 w 1157"/>
                  <a:gd name="T19" fmla="*/ 13 h 216"/>
                  <a:gd name="T20" fmla="*/ 146 w 1157"/>
                  <a:gd name="T21" fmla="*/ 10 h 216"/>
                  <a:gd name="T22" fmla="*/ 165 w 1157"/>
                  <a:gd name="T23" fmla="*/ 2 h 216"/>
                  <a:gd name="T24" fmla="*/ 1155 w 1157"/>
                  <a:gd name="T25" fmla="*/ 3 h 216"/>
                  <a:gd name="T26" fmla="*/ 1119 w 1157"/>
                  <a:gd name="T27" fmla="*/ 25 h 216"/>
                  <a:gd name="T28" fmla="*/ 164 w 1157"/>
                  <a:gd name="T29" fmla="*/ 25 h 216"/>
                  <a:gd name="T30" fmla="*/ 150 w 1157"/>
                  <a:gd name="T31" fmla="*/ 29 h 216"/>
                  <a:gd name="T32" fmla="*/ 133 w 1157"/>
                  <a:gd name="T33" fmla="*/ 33 h 216"/>
                  <a:gd name="T34" fmla="*/ 116 w 1157"/>
                  <a:gd name="T35" fmla="*/ 29 h 216"/>
                  <a:gd name="T36" fmla="*/ 98 w 1157"/>
                  <a:gd name="T37" fmla="*/ 25 h 216"/>
                  <a:gd name="T38" fmla="*/ 98 w 1157"/>
                  <a:gd name="T39" fmla="*/ 25 h 216"/>
                  <a:gd name="T40" fmla="*/ 98 w 1157"/>
                  <a:gd name="T41" fmla="*/ 25 h 216"/>
                  <a:gd name="T42" fmla="*/ 58 w 1157"/>
                  <a:gd name="T43" fmla="*/ 47 h 216"/>
                  <a:gd name="T44" fmla="*/ 33 w 1157"/>
                  <a:gd name="T45" fmla="*/ 103 h 216"/>
                  <a:gd name="T46" fmla="*/ 33 w 1157"/>
                  <a:gd name="T47" fmla="*/ 115 h 216"/>
                  <a:gd name="T48" fmla="*/ 100 w 1157"/>
                  <a:gd name="T49" fmla="*/ 193 h 216"/>
                  <a:gd name="T50" fmla="*/ 120 w 1157"/>
                  <a:gd name="T51" fmla="*/ 190 h 216"/>
                  <a:gd name="T52" fmla="*/ 135 w 1157"/>
                  <a:gd name="T53" fmla="*/ 186 h 216"/>
                  <a:gd name="T54" fmla="*/ 151 w 1157"/>
                  <a:gd name="T55" fmla="*/ 191 h 216"/>
                  <a:gd name="T56" fmla="*/ 158 w 1157"/>
                  <a:gd name="T57" fmla="*/ 193 h 216"/>
                  <a:gd name="T58" fmla="*/ 1114 w 1157"/>
                  <a:gd name="T59" fmla="*/ 192 h 216"/>
                  <a:gd name="T60" fmla="*/ 1157 w 1157"/>
                  <a:gd name="T61" fmla="*/ 216 h 216"/>
                  <a:gd name="T62" fmla="*/ 158 w 1157"/>
                  <a:gd name="T63" fmla="*/ 216 h 216"/>
                  <a:gd name="T64" fmla="*/ 142 w 1157"/>
                  <a:gd name="T65" fmla="*/ 208 h 216"/>
                  <a:gd name="T66" fmla="*/ 134 w 1157"/>
                  <a:gd name="T67" fmla="*/ 206 h 216"/>
                  <a:gd name="T68" fmla="*/ 126 w 1157"/>
                  <a:gd name="T69" fmla="*/ 207 h 216"/>
                  <a:gd name="T70" fmla="*/ 97 w 1157"/>
                  <a:gd name="T7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7" h="216">
                    <a:moveTo>
                      <a:pt x="97" y="216"/>
                    </a:moveTo>
                    <a:cubicBezTo>
                      <a:pt x="95" y="216"/>
                      <a:pt x="93" y="216"/>
                      <a:pt x="91" y="216"/>
                    </a:cubicBezTo>
                    <a:cubicBezTo>
                      <a:pt x="54" y="215"/>
                      <a:pt x="0" y="165"/>
                      <a:pt x="0" y="115"/>
                    </a:cubicBezTo>
                    <a:cubicBezTo>
                      <a:pt x="0" y="103"/>
                      <a:pt x="0" y="103"/>
                      <a:pt x="0" y="103"/>
                    </a:cubicBezTo>
                    <a:cubicBezTo>
                      <a:pt x="0" y="71"/>
                      <a:pt x="19" y="43"/>
                      <a:pt x="30" y="32"/>
                    </a:cubicBezTo>
                    <a:cubicBezTo>
                      <a:pt x="46" y="16"/>
                      <a:pt x="82" y="1"/>
                      <a:pt x="97" y="1"/>
                    </a:cubicBezTo>
                    <a:cubicBezTo>
                      <a:pt x="111" y="0"/>
                      <a:pt x="118" y="7"/>
                      <a:pt x="123" y="10"/>
                    </a:cubicBezTo>
                    <a:cubicBezTo>
                      <a:pt x="126" y="11"/>
                      <a:pt x="129" y="13"/>
                      <a:pt x="133" y="13"/>
                    </a:cubicBezTo>
                    <a:cubicBezTo>
                      <a:pt x="133" y="13"/>
                      <a:pt x="133" y="13"/>
                      <a:pt x="133" y="13"/>
                    </a:cubicBezTo>
                    <a:cubicBezTo>
                      <a:pt x="134" y="13"/>
                      <a:pt x="134" y="13"/>
                      <a:pt x="134" y="13"/>
                    </a:cubicBezTo>
                    <a:cubicBezTo>
                      <a:pt x="137" y="13"/>
                      <a:pt x="142" y="12"/>
                      <a:pt x="146" y="10"/>
                    </a:cubicBezTo>
                    <a:cubicBezTo>
                      <a:pt x="152" y="8"/>
                      <a:pt x="153" y="1"/>
                      <a:pt x="165" y="2"/>
                    </a:cubicBezTo>
                    <a:cubicBezTo>
                      <a:pt x="175" y="2"/>
                      <a:pt x="997" y="4"/>
                      <a:pt x="1155" y="3"/>
                    </a:cubicBezTo>
                    <a:cubicBezTo>
                      <a:pt x="1155" y="3"/>
                      <a:pt x="1152" y="26"/>
                      <a:pt x="1119" y="25"/>
                    </a:cubicBezTo>
                    <a:cubicBezTo>
                      <a:pt x="1008" y="24"/>
                      <a:pt x="174" y="26"/>
                      <a:pt x="164" y="25"/>
                    </a:cubicBezTo>
                    <a:cubicBezTo>
                      <a:pt x="159" y="25"/>
                      <a:pt x="155" y="27"/>
                      <a:pt x="150" y="29"/>
                    </a:cubicBezTo>
                    <a:cubicBezTo>
                      <a:pt x="145" y="31"/>
                      <a:pt x="140" y="34"/>
                      <a:pt x="133" y="33"/>
                    </a:cubicBezTo>
                    <a:cubicBezTo>
                      <a:pt x="125" y="33"/>
                      <a:pt x="120" y="31"/>
                      <a:pt x="116" y="29"/>
                    </a:cubicBezTo>
                    <a:cubicBezTo>
                      <a:pt x="112" y="27"/>
                      <a:pt x="109" y="25"/>
                      <a:pt x="98" y="25"/>
                    </a:cubicBezTo>
                    <a:cubicBezTo>
                      <a:pt x="98" y="25"/>
                      <a:pt x="98" y="25"/>
                      <a:pt x="98" y="25"/>
                    </a:cubicBezTo>
                    <a:cubicBezTo>
                      <a:pt x="98" y="25"/>
                      <a:pt x="98" y="25"/>
                      <a:pt x="98" y="25"/>
                    </a:cubicBezTo>
                    <a:cubicBezTo>
                      <a:pt x="87" y="25"/>
                      <a:pt x="71" y="34"/>
                      <a:pt x="58" y="47"/>
                    </a:cubicBezTo>
                    <a:cubicBezTo>
                      <a:pt x="42" y="63"/>
                      <a:pt x="33" y="83"/>
                      <a:pt x="33" y="103"/>
                    </a:cubicBezTo>
                    <a:cubicBezTo>
                      <a:pt x="33" y="115"/>
                      <a:pt x="33" y="115"/>
                      <a:pt x="33" y="115"/>
                    </a:cubicBezTo>
                    <a:cubicBezTo>
                      <a:pt x="33" y="158"/>
                      <a:pt x="73" y="191"/>
                      <a:pt x="100" y="193"/>
                    </a:cubicBezTo>
                    <a:cubicBezTo>
                      <a:pt x="113" y="193"/>
                      <a:pt x="116" y="191"/>
                      <a:pt x="120" y="190"/>
                    </a:cubicBezTo>
                    <a:cubicBezTo>
                      <a:pt x="123" y="188"/>
                      <a:pt x="127" y="186"/>
                      <a:pt x="135" y="186"/>
                    </a:cubicBezTo>
                    <a:cubicBezTo>
                      <a:pt x="144" y="187"/>
                      <a:pt x="148" y="189"/>
                      <a:pt x="151" y="191"/>
                    </a:cubicBezTo>
                    <a:cubicBezTo>
                      <a:pt x="153" y="192"/>
                      <a:pt x="154" y="193"/>
                      <a:pt x="158" y="193"/>
                    </a:cubicBezTo>
                    <a:cubicBezTo>
                      <a:pt x="168" y="192"/>
                      <a:pt x="999" y="194"/>
                      <a:pt x="1114" y="192"/>
                    </a:cubicBezTo>
                    <a:cubicBezTo>
                      <a:pt x="1152" y="192"/>
                      <a:pt x="1157" y="216"/>
                      <a:pt x="1157" y="216"/>
                    </a:cubicBezTo>
                    <a:cubicBezTo>
                      <a:pt x="1153" y="216"/>
                      <a:pt x="171" y="216"/>
                      <a:pt x="158" y="216"/>
                    </a:cubicBezTo>
                    <a:cubicBezTo>
                      <a:pt x="151" y="216"/>
                      <a:pt x="146" y="210"/>
                      <a:pt x="142" y="208"/>
                    </a:cubicBezTo>
                    <a:cubicBezTo>
                      <a:pt x="140" y="207"/>
                      <a:pt x="139" y="206"/>
                      <a:pt x="134" y="206"/>
                    </a:cubicBezTo>
                    <a:cubicBezTo>
                      <a:pt x="130" y="206"/>
                      <a:pt x="128" y="206"/>
                      <a:pt x="126" y="207"/>
                    </a:cubicBezTo>
                    <a:cubicBezTo>
                      <a:pt x="121" y="210"/>
                      <a:pt x="108" y="216"/>
                      <a:pt x="97" y="216"/>
                    </a:cubicBezTo>
                    <a:close/>
                  </a:path>
                </a:pathLst>
              </a:custGeom>
              <a:gradFill>
                <a:gsLst>
                  <a:gs pos="100000">
                    <a:schemeClr val="accent3"/>
                  </a:gs>
                  <a:gs pos="0">
                    <a:schemeClr val="accent3">
                      <a:lumMod val="88000"/>
                      <a:lumOff val="12000"/>
                    </a:scheme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38" name="Freeform 396"/>
              <p:cNvSpPr>
                <a:spLocks/>
              </p:cNvSpPr>
              <p:nvPr/>
            </p:nvSpPr>
            <p:spPr bwMode="auto">
              <a:xfrm>
                <a:off x="1885" y="2652"/>
                <a:ext cx="2368" cy="19"/>
              </a:xfrm>
              <a:custGeom>
                <a:avLst/>
                <a:gdLst>
                  <a:gd name="T0" fmla="*/ 95 w 1000"/>
                  <a:gd name="T1" fmla="*/ 0 h 8"/>
                  <a:gd name="T2" fmla="*/ 13199 w 1000"/>
                  <a:gd name="T3" fmla="*/ 29 h 8"/>
                  <a:gd name="T4" fmla="*/ 13105 w 1000"/>
                  <a:gd name="T5" fmla="*/ 57 h 8"/>
                  <a:gd name="T6" fmla="*/ 78 w 1000"/>
                  <a:gd name="T7" fmla="*/ 40 h 8"/>
                  <a:gd name="T8" fmla="*/ 95 w 1000"/>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0" h="8">
                    <a:moveTo>
                      <a:pt x="7" y="0"/>
                    </a:moveTo>
                    <a:cubicBezTo>
                      <a:pt x="19" y="1"/>
                      <a:pt x="987" y="2"/>
                      <a:pt x="994" y="2"/>
                    </a:cubicBezTo>
                    <a:cubicBezTo>
                      <a:pt x="1000" y="2"/>
                      <a:pt x="994" y="4"/>
                      <a:pt x="987" y="4"/>
                    </a:cubicBezTo>
                    <a:cubicBezTo>
                      <a:pt x="770" y="6"/>
                      <a:pt x="183" y="8"/>
                      <a:pt x="6" y="3"/>
                    </a:cubicBezTo>
                    <a:cubicBezTo>
                      <a:pt x="3" y="1"/>
                      <a:pt x="0" y="1"/>
                      <a:pt x="7" y="0"/>
                    </a:cubicBezTo>
                    <a:close/>
                  </a:path>
                </a:pathLst>
              </a:custGeom>
              <a:solidFill>
                <a:srgbClr val="F37A6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grpSp>
        <p:grpSp>
          <p:nvGrpSpPr>
            <p:cNvPr id="78862" name="Blue book"/>
            <p:cNvGrpSpPr>
              <a:grpSpLocks noChangeAspect="1"/>
            </p:cNvGrpSpPr>
            <p:nvPr/>
          </p:nvGrpSpPr>
          <p:grpSpPr bwMode="auto">
            <a:xfrm>
              <a:off x="-127419" y="3513669"/>
              <a:ext cx="2190274" cy="1606786"/>
              <a:chOff x="1509" y="1161"/>
              <a:chExt cx="2744" cy="2013"/>
            </a:xfrm>
          </p:grpSpPr>
          <p:sp>
            <p:nvSpPr>
              <p:cNvPr id="78889" name="AutoShape 371"/>
              <p:cNvSpPr>
                <a:spLocks noChangeAspect="1" noChangeArrowheads="1" noTextEdit="1"/>
              </p:cNvSpPr>
              <p:nvPr/>
            </p:nvSpPr>
            <p:spPr bwMode="auto">
              <a:xfrm>
                <a:off x="1509" y="1161"/>
                <a:ext cx="2742" cy="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53" name="Freeform 373"/>
              <p:cNvSpPr>
                <a:spLocks/>
              </p:cNvSpPr>
              <p:nvPr/>
            </p:nvSpPr>
            <p:spPr bwMode="auto">
              <a:xfrm>
                <a:off x="1546" y="2831"/>
                <a:ext cx="2685" cy="343"/>
              </a:xfrm>
              <a:custGeom>
                <a:avLst/>
                <a:gdLst>
                  <a:gd name="T0" fmla="*/ 196 w 1134"/>
                  <a:gd name="T1" fmla="*/ 0 h 145"/>
                  <a:gd name="T2" fmla="*/ 4 w 1134"/>
                  <a:gd name="T3" fmla="*/ 16 h 145"/>
                  <a:gd name="T4" fmla="*/ 0 w 1134"/>
                  <a:gd name="T5" fmla="*/ 41 h 145"/>
                  <a:gd name="T6" fmla="*/ 0 w 1134"/>
                  <a:gd name="T7" fmla="*/ 52 h 145"/>
                  <a:gd name="T8" fmla="*/ 88 w 1134"/>
                  <a:gd name="T9" fmla="*/ 145 h 145"/>
                  <a:gd name="T10" fmla="*/ 94 w 1134"/>
                  <a:gd name="T11" fmla="*/ 145 h 145"/>
                  <a:gd name="T12" fmla="*/ 1134 w 1134"/>
                  <a:gd name="T13" fmla="*/ 145 h 145"/>
                  <a:gd name="T14" fmla="*/ 1133 w 1134"/>
                  <a:gd name="T15" fmla="*/ 142 h 145"/>
                  <a:gd name="T16" fmla="*/ 1134 w 1134"/>
                  <a:gd name="T17" fmla="*/ 142 h 145"/>
                  <a:gd name="T18" fmla="*/ 1063 w 1134"/>
                  <a:gd name="T19" fmla="*/ 1 h 145"/>
                  <a:gd name="T20" fmla="*/ 221 w 1134"/>
                  <a:gd name="T21" fmla="*/ 0 h 145"/>
                  <a:gd name="T22" fmla="*/ 196 w 1134"/>
                  <a:gd name="T23"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4" h="145">
                    <a:moveTo>
                      <a:pt x="196" y="0"/>
                    </a:moveTo>
                    <a:cubicBezTo>
                      <a:pt x="141" y="0"/>
                      <a:pt x="9" y="1"/>
                      <a:pt x="4" y="16"/>
                    </a:cubicBezTo>
                    <a:cubicBezTo>
                      <a:pt x="1" y="23"/>
                      <a:pt x="0" y="32"/>
                      <a:pt x="0" y="41"/>
                    </a:cubicBezTo>
                    <a:cubicBezTo>
                      <a:pt x="0" y="52"/>
                      <a:pt x="0" y="52"/>
                      <a:pt x="0" y="52"/>
                    </a:cubicBezTo>
                    <a:cubicBezTo>
                      <a:pt x="0" y="98"/>
                      <a:pt x="52" y="144"/>
                      <a:pt x="88" y="145"/>
                    </a:cubicBezTo>
                    <a:cubicBezTo>
                      <a:pt x="90" y="145"/>
                      <a:pt x="92" y="145"/>
                      <a:pt x="94" y="145"/>
                    </a:cubicBezTo>
                    <a:cubicBezTo>
                      <a:pt x="105" y="145"/>
                      <a:pt x="1129" y="145"/>
                      <a:pt x="1134" y="145"/>
                    </a:cubicBezTo>
                    <a:cubicBezTo>
                      <a:pt x="1134" y="145"/>
                      <a:pt x="1134" y="144"/>
                      <a:pt x="1133" y="142"/>
                    </a:cubicBezTo>
                    <a:cubicBezTo>
                      <a:pt x="1133" y="142"/>
                      <a:pt x="1134" y="142"/>
                      <a:pt x="1134" y="142"/>
                    </a:cubicBezTo>
                    <a:cubicBezTo>
                      <a:pt x="1063" y="1"/>
                      <a:pt x="1063" y="1"/>
                      <a:pt x="1063" y="1"/>
                    </a:cubicBezTo>
                    <a:cubicBezTo>
                      <a:pt x="221" y="0"/>
                      <a:pt x="221" y="0"/>
                      <a:pt x="221" y="0"/>
                    </a:cubicBezTo>
                    <a:cubicBezTo>
                      <a:pt x="221" y="0"/>
                      <a:pt x="211" y="0"/>
                      <a:pt x="196" y="0"/>
                    </a:cubicBezTo>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54" name="Freeform 374"/>
              <p:cNvSpPr>
                <a:spLocks/>
              </p:cNvSpPr>
              <p:nvPr/>
            </p:nvSpPr>
            <p:spPr bwMode="auto">
              <a:xfrm>
                <a:off x="1722" y="2787"/>
                <a:ext cx="2527" cy="367"/>
              </a:xfrm>
              <a:custGeom>
                <a:avLst/>
                <a:gdLst>
                  <a:gd name="T0" fmla="*/ 71 w 1067"/>
                  <a:gd name="T1" fmla="*/ 7 h 155"/>
                  <a:gd name="T2" fmla="*/ 19 w 1067"/>
                  <a:gd name="T3" fmla="*/ 52 h 155"/>
                  <a:gd name="T4" fmla="*/ 1067 w 1067"/>
                  <a:gd name="T5" fmla="*/ 155 h 155"/>
                  <a:gd name="T6" fmla="*/ 995 w 1067"/>
                  <a:gd name="T7" fmla="*/ 1 h 155"/>
                  <a:gd name="T8" fmla="*/ 136 w 1067"/>
                  <a:gd name="T9" fmla="*/ 0 h 155"/>
                  <a:gd name="T10" fmla="*/ 71 w 1067"/>
                  <a:gd name="T11" fmla="*/ 7 h 155"/>
                </a:gdLst>
                <a:ahLst/>
                <a:cxnLst>
                  <a:cxn ang="0">
                    <a:pos x="T0" y="T1"/>
                  </a:cxn>
                  <a:cxn ang="0">
                    <a:pos x="T2" y="T3"/>
                  </a:cxn>
                  <a:cxn ang="0">
                    <a:pos x="T4" y="T5"/>
                  </a:cxn>
                  <a:cxn ang="0">
                    <a:pos x="T6" y="T7"/>
                  </a:cxn>
                  <a:cxn ang="0">
                    <a:pos x="T8" y="T9"/>
                  </a:cxn>
                  <a:cxn ang="0">
                    <a:pos x="T10" y="T11"/>
                  </a:cxn>
                </a:cxnLst>
                <a:rect l="0" t="0" r="r" b="b"/>
                <a:pathLst>
                  <a:path w="1067" h="155">
                    <a:moveTo>
                      <a:pt x="71" y="7"/>
                    </a:moveTo>
                    <a:cubicBezTo>
                      <a:pt x="51" y="15"/>
                      <a:pt x="31" y="32"/>
                      <a:pt x="19" y="52"/>
                    </a:cubicBezTo>
                    <a:cubicBezTo>
                      <a:pt x="0" y="87"/>
                      <a:pt x="1067" y="155"/>
                      <a:pt x="1067" y="155"/>
                    </a:cubicBezTo>
                    <a:cubicBezTo>
                      <a:pt x="995" y="1"/>
                      <a:pt x="995" y="1"/>
                      <a:pt x="995" y="1"/>
                    </a:cubicBezTo>
                    <a:cubicBezTo>
                      <a:pt x="136" y="0"/>
                      <a:pt x="136" y="0"/>
                      <a:pt x="136" y="0"/>
                    </a:cubicBezTo>
                    <a:cubicBezTo>
                      <a:pt x="136" y="0"/>
                      <a:pt x="92" y="0"/>
                      <a:pt x="71" y="7"/>
                    </a:cubicBez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55" name="Freeform 375"/>
              <p:cNvSpPr>
                <a:spLocks/>
              </p:cNvSpPr>
              <p:nvPr/>
            </p:nvSpPr>
            <p:spPr bwMode="auto">
              <a:xfrm>
                <a:off x="1561" y="2676"/>
                <a:ext cx="2639" cy="444"/>
              </a:xfrm>
              <a:custGeom>
                <a:avLst/>
                <a:gdLst>
                  <a:gd name="T0" fmla="*/ 1102 w 1115"/>
                  <a:gd name="T1" fmla="*/ 0 h 188"/>
                  <a:gd name="T2" fmla="*/ 1115 w 1115"/>
                  <a:gd name="T3" fmla="*/ 187 h 188"/>
                  <a:gd name="T4" fmla="*/ 146 w 1115"/>
                  <a:gd name="T5" fmla="*/ 186 h 188"/>
                  <a:gd name="T6" fmla="*/ 110 w 1115"/>
                  <a:gd name="T7" fmla="*/ 187 h 188"/>
                  <a:gd name="T8" fmla="*/ 72 w 1115"/>
                  <a:gd name="T9" fmla="*/ 185 h 188"/>
                  <a:gd name="T10" fmla="*/ 0 w 1115"/>
                  <a:gd name="T11" fmla="*/ 105 h 188"/>
                  <a:gd name="T12" fmla="*/ 68 w 1115"/>
                  <a:gd name="T13" fmla="*/ 7 h 188"/>
                  <a:gd name="T14" fmla="*/ 1102 w 1115"/>
                  <a:gd name="T15" fmla="*/ 0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5" h="188">
                    <a:moveTo>
                      <a:pt x="1102" y="0"/>
                    </a:moveTo>
                    <a:cubicBezTo>
                      <a:pt x="1102" y="0"/>
                      <a:pt x="1052" y="127"/>
                      <a:pt x="1115" y="187"/>
                    </a:cubicBezTo>
                    <a:cubicBezTo>
                      <a:pt x="1115" y="187"/>
                      <a:pt x="290" y="188"/>
                      <a:pt x="146" y="186"/>
                    </a:cubicBezTo>
                    <a:cubicBezTo>
                      <a:pt x="130" y="186"/>
                      <a:pt x="124" y="186"/>
                      <a:pt x="110" y="187"/>
                    </a:cubicBezTo>
                    <a:cubicBezTo>
                      <a:pt x="96" y="187"/>
                      <a:pt x="74" y="185"/>
                      <a:pt x="72" y="185"/>
                    </a:cubicBezTo>
                    <a:cubicBezTo>
                      <a:pt x="53" y="181"/>
                      <a:pt x="0" y="154"/>
                      <a:pt x="0" y="105"/>
                    </a:cubicBezTo>
                    <a:cubicBezTo>
                      <a:pt x="0" y="56"/>
                      <a:pt x="24" y="14"/>
                      <a:pt x="68" y="7"/>
                    </a:cubicBezTo>
                    <a:cubicBezTo>
                      <a:pt x="112" y="0"/>
                      <a:pt x="1102" y="0"/>
                      <a:pt x="1102" y="0"/>
                    </a:cubicBezTo>
                    <a:close/>
                  </a:path>
                </a:pathLst>
              </a:custGeom>
              <a:gradFill>
                <a:gsLst>
                  <a:gs pos="99000">
                    <a:schemeClr val="accent2">
                      <a:lumMod val="60000"/>
                      <a:lumOff val="40000"/>
                    </a:schemeClr>
                  </a:gs>
                  <a:gs pos="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56" name="Freeform 376"/>
              <p:cNvSpPr>
                <a:spLocks/>
              </p:cNvSpPr>
              <p:nvPr/>
            </p:nvSpPr>
            <p:spPr bwMode="auto">
              <a:xfrm>
                <a:off x="1544" y="2216"/>
                <a:ext cx="2702" cy="655"/>
              </a:xfrm>
              <a:custGeom>
                <a:avLst/>
                <a:gdLst>
                  <a:gd name="T0" fmla="*/ 1048 w 1141"/>
                  <a:gd name="T1" fmla="*/ 0 h 277"/>
                  <a:gd name="T2" fmla="*/ 199 w 1141"/>
                  <a:gd name="T3" fmla="*/ 0 h 277"/>
                  <a:gd name="T4" fmla="*/ 185 w 1141"/>
                  <a:gd name="T5" fmla="*/ 7 h 277"/>
                  <a:gd name="T6" fmla="*/ 176 w 1141"/>
                  <a:gd name="T7" fmla="*/ 9 h 277"/>
                  <a:gd name="T8" fmla="*/ 175 w 1141"/>
                  <a:gd name="T9" fmla="*/ 9 h 277"/>
                  <a:gd name="T10" fmla="*/ 175 w 1141"/>
                  <a:gd name="T11" fmla="*/ 9 h 277"/>
                  <a:gd name="T12" fmla="*/ 168 w 1141"/>
                  <a:gd name="T13" fmla="*/ 6 h 277"/>
                  <a:gd name="T14" fmla="*/ 149 w 1141"/>
                  <a:gd name="T15" fmla="*/ 0 h 277"/>
                  <a:gd name="T16" fmla="*/ 111 w 1141"/>
                  <a:gd name="T17" fmla="*/ 20 h 277"/>
                  <a:gd name="T18" fmla="*/ 101 w 1141"/>
                  <a:gd name="T19" fmla="*/ 32 h 277"/>
                  <a:gd name="T20" fmla="*/ 92 w 1141"/>
                  <a:gd name="T21" fmla="*/ 45 h 277"/>
                  <a:gd name="T22" fmla="*/ 32 w 1141"/>
                  <a:gd name="T23" fmla="*/ 181 h 277"/>
                  <a:gd name="T24" fmla="*/ 0 w 1141"/>
                  <a:gd name="T25" fmla="*/ 277 h 277"/>
                  <a:gd name="T26" fmla="*/ 93 w 1141"/>
                  <a:gd name="T27" fmla="*/ 197 h 277"/>
                  <a:gd name="T28" fmla="*/ 1141 w 1141"/>
                  <a:gd name="T29" fmla="*/ 186 h 277"/>
                  <a:gd name="T30" fmla="*/ 1048 w 1141"/>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1" h="277">
                    <a:moveTo>
                      <a:pt x="1048" y="0"/>
                    </a:moveTo>
                    <a:cubicBezTo>
                      <a:pt x="929" y="0"/>
                      <a:pt x="207" y="0"/>
                      <a:pt x="199" y="0"/>
                    </a:cubicBezTo>
                    <a:cubicBezTo>
                      <a:pt x="190" y="0"/>
                      <a:pt x="189" y="5"/>
                      <a:pt x="185" y="7"/>
                    </a:cubicBezTo>
                    <a:cubicBezTo>
                      <a:pt x="182" y="8"/>
                      <a:pt x="178" y="9"/>
                      <a:pt x="176" y="9"/>
                    </a:cubicBezTo>
                    <a:cubicBezTo>
                      <a:pt x="175" y="9"/>
                      <a:pt x="175" y="9"/>
                      <a:pt x="175" y="9"/>
                    </a:cubicBezTo>
                    <a:cubicBezTo>
                      <a:pt x="175" y="9"/>
                      <a:pt x="175" y="9"/>
                      <a:pt x="175" y="9"/>
                    </a:cubicBezTo>
                    <a:cubicBezTo>
                      <a:pt x="172" y="9"/>
                      <a:pt x="170" y="7"/>
                      <a:pt x="168" y="6"/>
                    </a:cubicBezTo>
                    <a:cubicBezTo>
                      <a:pt x="164" y="4"/>
                      <a:pt x="160" y="0"/>
                      <a:pt x="149" y="0"/>
                    </a:cubicBezTo>
                    <a:cubicBezTo>
                      <a:pt x="137" y="0"/>
                      <a:pt x="123" y="8"/>
                      <a:pt x="111" y="20"/>
                    </a:cubicBezTo>
                    <a:cubicBezTo>
                      <a:pt x="108" y="23"/>
                      <a:pt x="104" y="27"/>
                      <a:pt x="101" y="32"/>
                    </a:cubicBezTo>
                    <a:cubicBezTo>
                      <a:pt x="98" y="36"/>
                      <a:pt x="95" y="40"/>
                      <a:pt x="92" y="45"/>
                    </a:cubicBezTo>
                    <a:cubicBezTo>
                      <a:pt x="72" y="80"/>
                      <a:pt x="44" y="159"/>
                      <a:pt x="32" y="181"/>
                    </a:cubicBezTo>
                    <a:cubicBezTo>
                      <a:pt x="10" y="219"/>
                      <a:pt x="0" y="248"/>
                      <a:pt x="0" y="277"/>
                    </a:cubicBezTo>
                    <a:cubicBezTo>
                      <a:pt x="0" y="277"/>
                      <a:pt x="34" y="196"/>
                      <a:pt x="93" y="197"/>
                    </a:cubicBezTo>
                    <a:cubicBezTo>
                      <a:pt x="152" y="199"/>
                      <a:pt x="1141" y="186"/>
                      <a:pt x="1141" y="186"/>
                    </a:cubicBezTo>
                    <a:lnTo>
                      <a:pt x="1048" y="0"/>
                    </a:lnTo>
                    <a:close/>
                  </a:path>
                </a:pathLst>
              </a:custGeom>
              <a:gradFill flip="none" rotWithShape="1">
                <a:gsLst>
                  <a:gs pos="19000">
                    <a:schemeClr val="accent4"/>
                  </a:gs>
                  <a:gs pos="100000">
                    <a:schemeClr val="accent4">
                      <a:lumMod val="56000"/>
                    </a:schemeClr>
                  </a:gs>
                  <a:gs pos="0">
                    <a:schemeClr val="accent4">
                      <a:lumMod val="50000"/>
                    </a:schemeClr>
                  </a:gs>
                </a:gsLst>
                <a:lin ang="9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894" name="Freeform 377"/>
              <p:cNvSpPr>
                <a:spLocks/>
              </p:cNvSpPr>
              <p:nvPr/>
            </p:nvSpPr>
            <p:spPr bwMode="auto">
              <a:xfrm>
                <a:off x="1596" y="2825"/>
                <a:ext cx="2537" cy="7"/>
              </a:xfrm>
              <a:custGeom>
                <a:avLst/>
                <a:gdLst>
                  <a:gd name="T0" fmla="*/ 14237 w 1071"/>
                  <a:gd name="T1" fmla="*/ 37 h 3"/>
                  <a:gd name="T2" fmla="*/ 14237 w 1071"/>
                  <a:gd name="T3" fmla="*/ 0 h 3"/>
                  <a:gd name="T4" fmla="*/ 28 w 1071"/>
                  <a:gd name="T5" fmla="*/ 0 h 3"/>
                  <a:gd name="T6" fmla="*/ 0 w 1071"/>
                  <a:gd name="T7" fmla="*/ 37 h 3"/>
                  <a:gd name="T8" fmla="*/ 14237 w 1071"/>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1" h="3">
                    <a:moveTo>
                      <a:pt x="1071" y="3"/>
                    </a:moveTo>
                    <a:cubicBezTo>
                      <a:pt x="1071" y="1"/>
                      <a:pt x="1071" y="2"/>
                      <a:pt x="1071" y="0"/>
                    </a:cubicBezTo>
                    <a:cubicBezTo>
                      <a:pt x="2" y="0"/>
                      <a:pt x="2" y="0"/>
                      <a:pt x="2" y="0"/>
                    </a:cubicBezTo>
                    <a:cubicBezTo>
                      <a:pt x="1" y="2"/>
                      <a:pt x="1" y="1"/>
                      <a:pt x="0" y="3"/>
                    </a:cubicBezTo>
                    <a:lnTo>
                      <a:pt x="1071"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5" name="Freeform 378"/>
              <p:cNvSpPr>
                <a:spLocks/>
              </p:cNvSpPr>
              <p:nvPr/>
            </p:nvSpPr>
            <p:spPr bwMode="auto">
              <a:xfrm>
                <a:off x="1594" y="2773"/>
                <a:ext cx="2550" cy="12"/>
              </a:xfrm>
              <a:custGeom>
                <a:avLst/>
                <a:gdLst>
                  <a:gd name="T0" fmla="*/ 14268 w 1077"/>
                  <a:gd name="T1" fmla="*/ 70 h 5"/>
                  <a:gd name="T2" fmla="*/ 14296 w 1077"/>
                  <a:gd name="T3" fmla="*/ 12 h 5"/>
                  <a:gd name="T4" fmla="*/ 50 w 1077"/>
                  <a:gd name="T5" fmla="*/ 29 h 5"/>
                  <a:gd name="T6" fmla="*/ 40 w 1077"/>
                  <a:gd name="T7" fmla="*/ 0 h 5"/>
                  <a:gd name="T8" fmla="*/ 0 w 1077"/>
                  <a:gd name="T9" fmla="*/ 70 h 5"/>
                  <a:gd name="T10" fmla="*/ 14268 w 1077"/>
                  <a:gd name="T11" fmla="*/ 7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7" h="5">
                    <a:moveTo>
                      <a:pt x="1075" y="5"/>
                    </a:moveTo>
                    <a:cubicBezTo>
                      <a:pt x="1076" y="3"/>
                      <a:pt x="1076" y="3"/>
                      <a:pt x="1077" y="1"/>
                    </a:cubicBezTo>
                    <a:cubicBezTo>
                      <a:pt x="4" y="2"/>
                      <a:pt x="4" y="2"/>
                      <a:pt x="4" y="2"/>
                    </a:cubicBezTo>
                    <a:cubicBezTo>
                      <a:pt x="3" y="2"/>
                      <a:pt x="3" y="0"/>
                      <a:pt x="3" y="0"/>
                    </a:cubicBezTo>
                    <a:cubicBezTo>
                      <a:pt x="2" y="2"/>
                      <a:pt x="1" y="4"/>
                      <a:pt x="0" y="5"/>
                    </a:cubicBezTo>
                    <a:lnTo>
                      <a:pt x="1075" y="5"/>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6" name="Freeform 379"/>
              <p:cNvSpPr>
                <a:spLocks/>
              </p:cNvSpPr>
              <p:nvPr/>
            </p:nvSpPr>
            <p:spPr bwMode="auto">
              <a:xfrm>
                <a:off x="1563" y="2875"/>
                <a:ext cx="2565" cy="7"/>
              </a:xfrm>
              <a:custGeom>
                <a:avLst/>
                <a:gdLst>
                  <a:gd name="T0" fmla="*/ 14388 w 1083"/>
                  <a:gd name="T1" fmla="*/ 37 h 3"/>
                  <a:gd name="T2" fmla="*/ 14388 w 1083"/>
                  <a:gd name="T3" fmla="*/ 0 h 3"/>
                  <a:gd name="T4" fmla="*/ 28 w 1083"/>
                  <a:gd name="T5" fmla="*/ 0 h 3"/>
                  <a:gd name="T6" fmla="*/ 0 w 1083"/>
                  <a:gd name="T7" fmla="*/ 37 h 3"/>
                  <a:gd name="T8" fmla="*/ 14388 w 1083"/>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3" h="3">
                    <a:moveTo>
                      <a:pt x="1083" y="3"/>
                    </a:moveTo>
                    <a:cubicBezTo>
                      <a:pt x="1083" y="1"/>
                      <a:pt x="1083" y="2"/>
                      <a:pt x="1083" y="0"/>
                    </a:cubicBezTo>
                    <a:cubicBezTo>
                      <a:pt x="2" y="0"/>
                      <a:pt x="2" y="0"/>
                      <a:pt x="2" y="0"/>
                    </a:cubicBezTo>
                    <a:cubicBezTo>
                      <a:pt x="1" y="2"/>
                      <a:pt x="1" y="1"/>
                      <a:pt x="0" y="3"/>
                    </a:cubicBezTo>
                    <a:lnTo>
                      <a:pt x="1083"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7" name="Freeform 380"/>
              <p:cNvSpPr>
                <a:spLocks/>
              </p:cNvSpPr>
              <p:nvPr/>
            </p:nvSpPr>
            <p:spPr bwMode="auto">
              <a:xfrm>
                <a:off x="1641" y="3064"/>
                <a:ext cx="2522" cy="10"/>
              </a:xfrm>
              <a:custGeom>
                <a:avLst/>
                <a:gdLst>
                  <a:gd name="T0" fmla="*/ 14142 w 1065"/>
                  <a:gd name="T1" fmla="*/ 63 h 4"/>
                  <a:gd name="T2" fmla="*/ 14104 w 1065"/>
                  <a:gd name="T3" fmla="*/ 0 h 4"/>
                  <a:gd name="T4" fmla="*/ 0 w 1065"/>
                  <a:gd name="T5" fmla="*/ 20 h 4"/>
                  <a:gd name="T6" fmla="*/ 40 w 1065"/>
                  <a:gd name="T7" fmla="*/ 63 h 4"/>
                  <a:gd name="T8" fmla="*/ 14142 w 1065"/>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5" h="4">
                    <a:moveTo>
                      <a:pt x="1065" y="4"/>
                    </a:moveTo>
                    <a:cubicBezTo>
                      <a:pt x="1064" y="2"/>
                      <a:pt x="1063" y="2"/>
                      <a:pt x="1062" y="0"/>
                    </a:cubicBezTo>
                    <a:cubicBezTo>
                      <a:pt x="0" y="1"/>
                      <a:pt x="0" y="1"/>
                      <a:pt x="0" y="1"/>
                    </a:cubicBezTo>
                    <a:cubicBezTo>
                      <a:pt x="2" y="3"/>
                      <a:pt x="0" y="2"/>
                      <a:pt x="3" y="4"/>
                    </a:cubicBezTo>
                    <a:lnTo>
                      <a:pt x="1065"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8" name="Freeform 381"/>
              <p:cNvSpPr>
                <a:spLocks/>
              </p:cNvSpPr>
              <p:nvPr/>
            </p:nvSpPr>
            <p:spPr bwMode="auto">
              <a:xfrm>
                <a:off x="1589" y="2969"/>
                <a:ext cx="2539" cy="10"/>
              </a:xfrm>
              <a:custGeom>
                <a:avLst/>
                <a:gdLst>
                  <a:gd name="T0" fmla="*/ 28 w 1072"/>
                  <a:gd name="T1" fmla="*/ 63 h 4"/>
                  <a:gd name="T2" fmla="*/ 14244 w 1072"/>
                  <a:gd name="T3" fmla="*/ 63 h 4"/>
                  <a:gd name="T4" fmla="*/ 14244 w 1072"/>
                  <a:gd name="T5" fmla="*/ 0 h 4"/>
                  <a:gd name="T6" fmla="*/ 0 w 1072"/>
                  <a:gd name="T7" fmla="*/ 0 h 4"/>
                  <a:gd name="T8" fmla="*/ 28 w 1072"/>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2" y="4"/>
                    </a:moveTo>
                    <a:cubicBezTo>
                      <a:pt x="1072" y="4"/>
                      <a:pt x="1072" y="4"/>
                      <a:pt x="1072" y="4"/>
                    </a:cubicBezTo>
                    <a:cubicBezTo>
                      <a:pt x="1072" y="1"/>
                      <a:pt x="1072" y="2"/>
                      <a:pt x="1072" y="0"/>
                    </a:cubicBezTo>
                    <a:cubicBezTo>
                      <a:pt x="0" y="0"/>
                      <a:pt x="0" y="0"/>
                      <a:pt x="0" y="0"/>
                    </a:cubicBezTo>
                    <a:cubicBezTo>
                      <a:pt x="1" y="2"/>
                      <a:pt x="1" y="1"/>
                      <a:pt x="2" y="4"/>
                    </a:cubicBez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99" name="Freeform 382"/>
              <p:cNvSpPr>
                <a:spLocks/>
              </p:cNvSpPr>
              <p:nvPr/>
            </p:nvSpPr>
            <p:spPr bwMode="auto">
              <a:xfrm>
                <a:off x="1587" y="2920"/>
                <a:ext cx="2538" cy="9"/>
              </a:xfrm>
              <a:custGeom>
                <a:avLst/>
                <a:gdLst>
                  <a:gd name="T0" fmla="*/ 14227 w 1072"/>
                  <a:gd name="T1" fmla="*/ 45 h 4"/>
                  <a:gd name="T2" fmla="*/ 14227 w 1072"/>
                  <a:gd name="T3" fmla="*/ 0 h 4"/>
                  <a:gd name="T4" fmla="*/ 0 w 1072"/>
                  <a:gd name="T5" fmla="*/ 11 h 4"/>
                  <a:gd name="T6" fmla="*/ 0 w 1072"/>
                  <a:gd name="T7" fmla="*/ 45 h 4"/>
                  <a:gd name="T8" fmla="*/ 14227 w 1072"/>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1072" y="4"/>
                    </a:moveTo>
                    <a:cubicBezTo>
                      <a:pt x="1072" y="3"/>
                      <a:pt x="1072" y="1"/>
                      <a:pt x="1072" y="0"/>
                    </a:cubicBezTo>
                    <a:cubicBezTo>
                      <a:pt x="0" y="1"/>
                      <a:pt x="0" y="1"/>
                      <a:pt x="0" y="1"/>
                    </a:cubicBezTo>
                    <a:cubicBezTo>
                      <a:pt x="0" y="3"/>
                      <a:pt x="0" y="4"/>
                      <a:pt x="0" y="4"/>
                    </a:cubicBezTo>
                    <a:lnTo>
                      <a:pt x="1072"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0" name="Freeform 383"/>
              <p:cNvSpPr>
                <a:spLocks/>
              </p:cNvSpPr>
              <p:nvPr/>
            </p:nvSpPr>
            <p:spPr bwMode="auto">
              <a:xfrm>
                <a:off x="1613" y="3017"/>
                <a:ext cx="2524" cy="7"/>
              </a:xfrm>
              <a:custGeom>
                <a:avLst/>
                <a:gdLst>
                  <a:gd name="T0" fmla="*/ 14150 w 1066"/>
                  <a:gd name="T1" fmla="*/ 37 h 3"/>
                  <a:gd name="T2" fmla="*/ 14121 w 1066"/>
                  <a:gd name="T3" fmla="*/ 0 h 3"/>
                  <a:gd name="T4" fmla="*/ 0 w 1066"/>
                  <a:gd name="T5" fmla="*/ 0 h 3"/>
                  <a:gd name="T6" fmla="*/ 28 w 1066"/>
                  <a:gd name="T7" fmla="*/ 37 h 3"/>
                  <a:gd name="T8" fmla="*/ 14150 w 1066"/>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3">
                    <a:moveTo>
                      <a:pt x="1066" y="3"/>
                    </a:moveTo>
                    <a:cubicBezTo>
                      <a:pt x="1065" y="1"/>
                      <a:pt x="1065" y="2"/>
                      <a:pt x="1064" y="0"/>
                    </a:cubicBezTo>
                    <a:cubicBezTo>
                      <a:pt x="0" y="0"/>
                      <a:pt x="0" y="0"/>
                      <a:pt x="0" y="0"/>
                    </a:cubicBezTo>
                    <a:cubicBezTo>
                      <a:pt x="1" y="2"/>
                      <a:pt x="0" y="1"/>
                      <a:pt x="2" y="3"/>
                    </a:cubicBezTo>
                    <a:lnTo>
                      <a:pt x="1066"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64" name="Freeform 384"/>
              <p:cNvSpPr>
                <a:spLocks/>
              </p:cNvSpPr>
              <p:nvPr/>
            </p:nvSpPr>
            <p:spPr bwMode="auto">
              <a:xfrm>
                <a:off x="1761" y="2224"/>
                <a:ext cx="180" cy="449"/>
              </a:xfrm>
              <a:custGeom>
                <a:avLst/>
                <a:gdLst>
                  <a:gd name="T0" fmla="*/ 170 w 180"/>
                  <a:gd name="T1" fmla="*/ 0 h 448"/>
                  <a:gd name="T2" fmla="*/ 0 w 180"/>
                  <a:gd name="T3" fmla="*/ 429 h 448"/>
                  <a:gd name="T4" fmla="*/ 31 w 180"/>
                  <a:gd name="T5" fmla="*/ 448 h 448"/>
                  <a:gd name="T6" fmla="*/ 180 w 180"/>
                  <a:gd name="T7" fmla="*/ 5 h 448"/>
                  <a:gd name="T8" fmla="*/ 170 w 180"/>
                  <a:gd name="T9" fmla="*/ 0 h 448"/>
                </a:gdLst>
                <a:ahLst/>
                <a:cxnLst>
                  <a:cxn ang="0">
                    <a:pos x="T0" y="T1"/>
                  </a:cxn>
                  <a:cxn ang="0">
                    <a:pos x="T2" y="T3"/>
                  </a:cxn>
                  <a:cxn ang="0">
                    <a:pos x="T4" y="T5"/>
                  </a:cxn>
                  <a:cxn ang="0">
                    <a:pos x="T6" y="T7"/>
                  </a:cxn>
                  <a:cxn ang="0">
                    <a:pos x="T8" y="T9"/>
                  </a:cxn>
                </a:cxnLst>
                <a:rect l="0" t="0" r="r" b="b"/>
                <a:pathLst>
                  <a:path w="180" h="448">
                    <a:moveTo>
                      <a:pt x="170" y="0"/>
                    </a:moveTo>
                    <a:lnTo>
                      <a:pt x="0" y="429"/>
                    </a:lnTo>
                    <a:lnTo>
                      <a:pt x="31" y="448"/>
                    </a:lnTo>
                    <a:lnTo>
                      <a:pt x="180" y="5"/>
                    </a:lnTo>
                    <a:lnTo>
                      <a:pt x="17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65" name="Freeform 385"/>
              <p:cNvSpPr>
                <a:spLocks/>
              </p:cNvSpPr>
              <p:nvPr/>
            </p:nvSpPr>
            <p:spPr bwMode="auto">
              <a:xfrm>
                <a:off x="1702" y="2216"/>
                <a:ext cx="204" cy="442"/>
              </a:xfrm>
              <a:custGeom>
                <a:avLst/>
                <a:gdLst>
                  <a:gd name="T0" fmla="*/ 196 w 206"/>
                  <a:gd name="T1" fmla="*/ 0 h 443"/>
                  <a:gd name="T2" fmla="*/ 0 w 206"/>
                  <a:gd name="T3" fmla="*/ 443 h 443"/>
                  <a:gd name="T4" fmla="*/ 33 w 206"/>
                  <a:gd name="T5" fmla="*/ 441 h 443"/>
                  <a:gd name="T6" fmla="*/ 206 w 206"/>
                  <a:gd name="T7" fmla="*/ 2 h 443"/>
                  <a:gd name="T8" fmla="*/ 196 w 206"/>
                  <a:gd name="T9" fmla="*/ 0 h 443"/>
                </a:gdLst>
                <a:ahLst/>
                <a:cxnLst>
                  <a:cxn ang="0">
                    <a:pos x="T0" y="T1"/>
                  </a:cxn>
                  <a:cxn ang="0">
                    <a:pos x="T2" y="T3"/>
                  </a:cxn>
                  <a:cxn ang="0">
                    <a:pos x="T4" y="T5"/>
                  </a:cxn>
                  <a:cxn ang="0">
                    <a:pos x="T6" y="T7"/>
                  </a:cxn>
                  <a:cxn ang="0">
                    <a:pos x="T8" y="T9"/>
                  </a:cxn>
                </a:cxnLst>
                <a:rect l="0" t="0" r="r" b="b"/>
                <a:pathLst>
                  <a:path w="206" h="443">
                    <a:moveTo>
                      <a:pt x="196" y="0"/>
                    </a:moveTo>
                    <a:lnTo>
                      <a:pt x="0" y="443"/>
                    </a:lnTo>
                    <a:lnTo>
                      <a:pt x="33" y="441"/>
                    </a:lnTo>
                    <a:lnTo>
                      <a:pt x="206" y="2"/>
                    </a:lnTo>
                    <a:lnTo>
                      <a:pt x="196"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66" name="Freeform 386"/>
              <p:cNvSpPr>
                <a:spLocks/>
              </p:cNvSpPr>
              <p:nvPr/>
            </p:nvSpPr>
            <p:spPr bwMode="auto">
              <a:xfrm>
                <a:off x="1858" y="2232"/>
                <a:ext cx="124" cy="439"/>
              </a:xfrm>
              <a:custGeom>
                <a:avLst/>
                <a:gdLst>
                  <a:gd name="T0" fmla="*/ 109 w 123"/>
                  <a:gd name="T1" fmla="*/ 5 h 439"/>
                  <a:gd name="T2" fmla="*/ 0 w 123"/>
                  <a:gd name="T3" fmla="*/ 439 h 439"/>
                  <a:gd name="T4" fmla="*/ 33 w 123"/>
                  <a:gd name="T5" fmla="*/ 429 h 439"/>
                  <a:gd name="T6" fmla="*/ 123 w 123"/>
                  <a:gd name="T7" fmla="*/ 0 h 439"/>
                  <a:gd name="T8" fmla="*/ 109 w 123"/>
                  <a:gd name="T9" fmla="*/ 5 h 439"/>
                </a:gdLst>
                <a:ahLst/>
                <a:cxnLst>
                  <a:cxn ang="0">
                    <a:pos x="T0" y="T1"/>
                  </a:cxn>
                  <a:cxn ang="0">
                    <a:pos x="T2" y="T3"/>
                  </a:cxn>
                  <a:cxn ang="0">
                    <a:pos x="T4" y="T5"/>
                  </a:cxn>
                  <a:cxn ang="0">
                    <a:pos x="T6" y="T7"/>
                  </a:cxn>
                  <a:cxn ang="0">
                    <a:pos x="T8" y="T9"/>
                  </a:cxn>
                </a:cxnLst>
                <a:rect l="0" t="0" r="r" b="b"/>
                <a:pathLst>
                  <a:path w="123" h="439">
                    <a:moveTo>
                      <a:pt x="109" y="5"/>
                    </a:moveTo>
                    <a:lnTo>
                      <a:pt x="0" y="439"/>
                    </a:lnTo>
                    <a:lnTo>
                      <a:pt x="33" y="429"/>
                    </a:lnTo>
                    <a:lnTo>
                      <a:pt x="123" y="0"/>
                    </a:lnTo>
                    <a:lnTo>
                      <a:pt x="109" y="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904" name="Freeform 387"/>
              <p:cNvSpPr>
                <a:spLocks/>
              </p:cNvSpPr>
              <p:nvPr/>
            </p:nvSpPr>
            <p:spPr bwMode="auto">
              <a:xfrm>
                <a:off x="1559" y="2676"/>
                <a:ext cx="2611" cy="391"/>
              </a:xfrm>
              <a:custGeom>
                <a:avLst/>
                <a:gdLst>
                  <a:gd name="T0" fmla="*/ 1340 w 1103"/>
                  <a:gd name="T1" fmla="*/ 467 h 165"/>
                  <a:gd name="T2" fmla="*/ 14497 w 1103"/>
                  <a:gd name="T3" fmla="*/ 427 h 165"/>
                  <a:gd name="T4" fmla="*/ 14632 w 1103"/>
                  <a:gd name="T5" fmla="*/ 0 h 165"/>
                  <a:gd name="T6" fmla="*/ 914 w 1103"/>
                  <a:gd name="T7" fmla="*/ 95 h 165"/>
                  <a:gd name="T8" fmla="*/ 12 w 1103"/>
                  <a:gd name="T9" fmla="*/ 1398 h 165"/>
                  <a:gd name="T10" fmla="*/ 357 w 1103"/>
                  <a:gd name="T11" fmla="*/ 2128 h 165"/>
                  <a:gd name="T12" fmla="*/ 516 w 1103"/>
                  <a:gd name="T13" fmla="*/ 2197 h 165"/>
                  <a:gd name="T14" fmla="*/ 1340 w 1103"/>
                  <a:gd name="T15" fmla="*/ 467 h 1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03" h="165">
                    <a:moveTo>
                      <a:pt x="101" y="35"/>
                    </a:moveTo>
                    <a:cubicBezTo>
                      <a:pt x="194" y="25"/>
                      <a:pt x="976" y="32"/>
                      <a:pt x="1093" y="32"/>
                    </a:cubicBezTo>
                    <a:cubicBezTo>
                      <a:pt x="1098" y="13"/>
                      <a:pt x="1103" y="0"/>
                      <a:pt x="1103" y="0"/>
                    </a:cubicBezTo>
                    <a:cubicBezTo>
                      <a:pt x="1103" y="0"/>
                      <a:pt x="113" y="0"/>
                      <a:pt x="69" y="7"/>
                    </a:cubicBezTo>
                    <a:cubicBezTo>
                      <a:pt x="25" y="14"/>
                      <a:pt x="1" y="56"/>
                      <a:pt x="1" y="105"/>
                    </a:cubicBezTo>
                    <a:cubicBezTo>
                      <a:pt x="1" y="128"/>
                      <a:pt x="13" y="147"/>
                      <a:pt x="27" y="160"/>
                    </a:cubicBezTo>
                    <a:cubicBezTo>
                      <a:pt x="31" y="162"/>
                      <a:pt x="35" y="163"/>
                      <a:pt x="39" y="165"/>
                    </a:cubicBezTo>
                    <a:cubicBezTo>
                      <a:pt x="39" y="165"/>
                      <a:pt x="0" y="46"/>
                      <a:pt x="101"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5" name="Freeform 388"/>
              <p:cNvSpPr>
                <a:spLocks/>
              </p:cNvSpPr>
              <p:nvPr/>
            </p:nvSpPr>
            <p:spPr bwMode="auto">
              <a:xfrm>
                <a:off x="1599" y="2825"/>
                <a:ext cx="69" cy="7"/>
              </a:xfrm>
              <a:custGeom>
                <a:avLst/>
                <a:gdLst>
                  <a:gd name="T0" fmla="*/ 362 w 29"/>
                  <a:gd name="T1" fmla="*/ 37 h 3"/>
                  <a:gd name="T2" fmla="*/ 390 w 29"/>
                  <a:gd name="T3" fmla="*/ 0 h 3"/>
                  <a:gd name="T4" fmla="*/ 12 w 29"/>
                  <a:gd name="T5" fmla="*/ 0 h 3"/>
                  <a:gd name="T6" fmla="*/ 0 w 29"/>
                  <a:gd name="T7" fmla="*/ 37 h 3"/>
                  <a:gd name="T8" fmla="*/ 362 w 2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27" y="3"/>
                    </a:moveTo>
                    <a:cubicBezTo>
                      <a:pt x="29" y="1"/>
                      <a:pt x="27" y="2"/>
                      <a:pt x="29" y="0"/>
                    </a:cubicBezTo>
                    <a:cubicBezTo>
                      <a:pt x="1" y="0"/>
                      <a:pt x="1" y="0"/>
                      <a:pt x="1" y="0"/>
                    </a:cubicBezTo>
                    <a:cubicBezTo>
                      <a:pt x="0" y="2"/>
                      <a:pt x="0" y="1"/>
                      <a:pt x="0" y="3"/>
                    </a:cubicBezTo>
                    <a:lnTo>
                      <a:pt x="2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6" name="Freeform 389"/>
              <p:cNvSpPr>
                <a:spLocks/>
              </p:cNvSpPr>
              <p:nvPr/>
            </p:nvSpPr>
            <p:spPr bwMode="auto">
              <a:xfrm>
                <a:off x="1623" y="2777"/>
                <a:ext cx="101" cy="8"/>
              </a:xfrm>
              <a:custGeom>
                <a:avLst/>
                <a:gdLst>
                  <a:gd name="T0" fmla="*/ 479 w 43"/>
                  <a:gd name="T1" fmla="*/ 56 h 3"/>
                  <a:gd name="T2" fmla="*/ 557 w 43"/>
                  <a:gd name="T3" fmla="*/ 0 h 3"/>
                  <a:gd name="T4" fmla="*/ 49 w 43"/>
                  <a:gd name="T5" fmla="*/ 0 h 3"/>
                  <a:gd name="T6" fmla="*/ 0 w 43"/>
                  <a:gd name="T7" fmla="*/ 56 h 3"/>
                  <a:gd name="T8" fmla="*/ 479 w 43"/>
                  <a:gd name="T9" fmla="*/ 5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
                    <a:moveTo>
                      <a:pt x="37" y="3"/>
                    </a:moveTo>
                    <a:cubicBezTo>
                      <a:pt x="40" y="3"/>
                      <a:pt x="39" y="3"/>
                      <a:pt x="43" y="0"/>
                    </a:cubicBezTo>
                    <a:cubicBezTo>
                      <a:pt x="4" y="0"/>
                      <a:pt x="4" y="0"/>
                      <a:pt x="4" y="0"/>
                    </a:cubicBezTo>
                    <a:cubicBezTo>
                      <a:pt x="3" y="0"/>
                      <a:pt x="1" y="2"/>
                      <a:pt x="0" y="3"/>
                    </a:cubicBezTo>
                    <a:lnTo>
                      <a:pt x="3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7" name="Freeform 390"/>
              <p:cNvSpPr>
                <a:spLocks/>
              </p:cNvSpPr>
              <p:nvPr/>
            </p:nvSpPr>
            <p:spPr bwMode="auto">
              <a:xfrm>
                <a:off x="1592" y="2969"/>
                <a:ext cx="42" cy="10"/>
              </a:xfrm>
              <a:custGeom>
                <a:avLst/>
                <a:gdLst>
                  <a:gd name="T0" fmla="*/ 28 w 18"/>
                  <a:gd name="T1" fmla="*/ 63 h 4"/>
                  <a:gd name="T2" fmla="*/ 229 w 18"/>
                  <a:gd name="T3" fmla="*/ 63 h 4"/>
                  <a:gd name="T4" fmla="*/ 229 w 18"/>
                  <a:gd name="T5" fmla="*/ 0 h 4"/>
                  <a:gd name="T6" fmla="*/ 0 w 18"/>
                  <a:gd name="T7" fmla="*/ 0 h 4"/>
                  <a:gd name="T8" fmla="*/ 28 w 18"/>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4">
                    <a:moveTo>
                      <a:pt x="2" y="4"/>
                    </a:moveTo>
                    <a:cubicBezTo>
                      <a:pt x="18" y="4"/>
                      <a:pt x="18" y="4"/>
                      <a:pt x="18" y="4"/>
                    </a:cubicBezTo>
                    <a:cubicBezTo>
                      <a:pt x="18" y="1"/>
                      <a:pt x="18" y="2"/>
                      <a:pt x="18" y="0"/>
                    </a:cubicBezTo>
                    <a:cubicBezTo>
                      <a:pt x="0" y="0"/>
                      <a:pt x="0" y="0"/>
                      <a:pt x="0" y="0"/>
                    </a:cubicBezTo>
                    <a:cubicBezTo>
                      <a:pt x="0" y="2"/>
                      <a:pt x="1" y="1"/>
                      <a:pt x="2" y="4"/>
                    </a:cubicBez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8" name="Freeform 391"/>
              <p:cNvSpPr>
                <a:spLocks/>
              </p:cNvSpPr>
              <p:nvPr/>
            </p:nvSpPr>
            <p:spPr bwMode="auto">
              <a:xfrm>
                <a:off x="1608" y="3017"/>
                <a:ext cx="33" cy="9"/>
              </a:xfrm>
              <a:custGeom>
                <a:avLst/>
                <a:gdLst>
                  <a:gd name="T0" fmla="*/ 184 w 14"/>
                  <a:gd name="T1" fmla="*/ 45 h 4"/>
                  <a:gd name="T2" fmla="*/ 156 w 14"/>
                  <a:gd name="T3" fmla="*/ 0 h 4"/>
                  <a:gd name="T4" fmla="*/ 0 w 14"/>
                  <a:gd name="T5" fmla="*/ 0 h 4"/>
                  <a:gd name="T6" fmla="*/ 50 w 14"/>
                  <a:gd name="T7" fmla="*/ 45 h 4"/>
                  <a:gd name="T8" fmla="*/ 184 w 14"/>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4">
                    <a:moveTo>
                      <a:pt x="14" y="4"/>
                    </a:moveTo>
                    <a:cubicBezTo>
                      <a:pt x="13" y="2"/>
                      <a:pt x="13" y="2"/>
                      <a:pt x="12" y="0"/>
                    </a:cubicBezTo>
                    <a:cubicBezTo>
                      <a:pt x="0" y="0"/>
                      <a:pt x="0" y="0"/>
                      <a:pt x="0" y="0"/>
                    </a:cubicBezTo>
                    <a:cubicBezTo>
                      <a:pt x="2" y="2"/>
                      <a:pt x="2" y="2"/>
                      <a:pt x="4" y="4"/>
                    </a:cubicBezTo>
                    <a:lnTo>
                      <a:pt x="14" y="4"/>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909" name="Freeform 392"/>
              <p:cNvSpPr>
                <a:spLocks/>
              </p:cNvSpPr>
              <p:nvPr/>
            </p:nvSpPr>
            <p:spPr bwMode="auto">
              <a:xfrm>
                <a:off x="1561" y="2922"/>
                <a:ext cx="76" cy="7"/>
              </a:xfrm>
              <a:custGeom>
                <a:avLst/>
                <a:gdLst>
                  <a:gd name="T0" fmla="*/ 418 w 32"/>
                  <a:gd name="T1" fmla="*/ 37 h 3"/>
                  <a:gd name="T2" fmla="*/ 430 w 32"/>
                  <a:gd name="T3" fmla="*/ 0 h 3"/>
                  <a:gd name="T4" fmla="*/ 0 w 32"/>
                  <a:gd name="T5" fmla="*/ 0 h 3"/>
                  <a:gd name="T6" fmla="*/ 0 w 32"/>
                  <a:gd name="T7" fmla="*/ 12 h 3"/>
                  <a:gd name="T8" fmla="*/ 0 w 32"/>
                  <a:gd name="T9" fmla="*/ 37 h 3"/>
                  <a:gd name="T10" fmla="*/ 418 w 32"/>
                  <a:gd name="T11" fmla="*/ 37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
                    <a:moveTo>
                      <a:pt x="31" y="3"/>
                    </a:moveTo>
                    <a:cubicBezTo>
                      <a:pt x="32" y="1"/>
                      <a:pt x="32" y="2"/>
                      <a:pt x="32" y="0"/>
                    </a:cubicBezTo>
                    <a:cubicBezTo>
                      <a:pt x="0" y="0"/>
                      <a:pt x="0" y="0"/>
                      <a:pt x="0" y="0"/>
                    </a:cubicBezTo>
                    <a:cubicBezTo>
                      <a:pt x="0" y="2"/>
                      <a:pt x="0" y="0"/>
                      <a:pt x="0" y="1"/>
                    </a:cubicBezTo>
                    <a:cubicBezTo>
                      <a:pt x="0" y="2"/>
                      <a:pt x="0" y="3"/>
                      <a:pt x="0" y="3"/>
                    </a:cubicBezTo>
                    <a:lnTo>
                      <a:pt x="31"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910" name="Picture 3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 y="3048"/>
                <a:ext cx="36" cy="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11" name="Freeform 394"/>
              <p:cNvSpPr>
                <a:spLocks/>
              </p:cNvSpPr>
              <p:nvPr/>
            </p:nvSpPr>
            <p:spPr bwMode="auto">
              <a:xfrm>
                <a:off x="1563" y="2875"/>
                <a:ext cx="83" cy="7"/>
              </a:xfrm>
              <a:custGeom>
                <a:avLst/>
                <a:gdLst>
                  <a:gd name="T0" fmla="*/ 439 w 35"/>
                  <a:gd name="T1" fmla="*/ 37 h 3"/>
                  <a:gd name="T2" fmla="*/ 467 w 35"/>
                  <a:gd name="T3" fmla="*/ 0 h 3"/>
                  <a:gd name="T4" fmla="*/ 28 w 35"/>
                  <a:gd name="T5" fmla="*/ 0 h 3"/>
                  <a:gd name="T6" fmla="*/ 0 w 35"/>
                  <a:gd name="T7" fmla="*/ 37 h 3"/>
                  <a:gd name="T8" fmla="*/ 439 w 35"/>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
                    <a:moveTo>
                      <a:pt x="33" y="3"/>
                    </a:moveTo>
                    <a:cubicBezTo>
                      <a:pt x="34" y="1"/>
                      <a:pt x="34" y="2"/>
                      <a:pt x="35" y="0"/>
                    </a:cubicBezTo>
                    <a:cubicBezTo>
                      <a:pt x="2" y="0"/>
                      <a:pt x="2" y="0"/>
                      <a:pt x="2" y="0"/>
                    </a:cubicBezTo>
                    <a:cubicBezTo>
                      <a:pt x="1" y="2"/>
                      <a:pt x="1" y="1"/>
                      <a:pt x="0" y="3"/>
                    </a:cubicBezTo>
                    <a:lnTo>
                      <a:pt x="33"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75" name="Freeform 395"/>
              <p:cNvSpPr>
                <a:spLocks/>
              </p:cNvSpPr>
              <p:nvPr/>
            </p:nvSpPr>
            <p:spPr bwMode="auto">
              <a:xfrm>
                <a:off x="1509" y="2649"/>
                <a:ext cx="2739" cy="512"/>
              </a:xfrm>
              <a:custGeom>
                <a:avLst/>
                <a:gdLst>
                  <a:gd name="T0" fmla="*/ 97 w 1157"/>
                  <a:gd name="T1" fmla="*/ 216 h 216"/>
                  <a:gd name="T2" fmla="*/ 91 w 1157"/>
                  <a:gd name="T3" fmla="*/ 216 h 216"/>
                  <a:gd name="T4" fmla="*/ 0 w 1157"/>
                  <a:gd name="T5" fmla="*/ 115 h 216"/>
                  <a:gd name="T6" fmla="*/ 0 w 1157"/>
                  <a:gd name="T7" fmla="*/ 103 h 216"/>
                  <a:gd name="T8" fmla="*/ 30 w 1157"/>
                  <a:gd name="T9" fmla="*/ 32 h 216"/>
                  <a:gd name="T10" fmla="*/ 97 w 1157"/>
                  <a:gd name="T11" fmla="*/ 1 h 216"/>
                  <a:gd name="T12" fmla="*/ 123 w 1157"/>
                  <a:gd name="T13" fmla="*/ 10 h 216"/>
                  <a:gd name="T14" fmla="*/ 133 w 1157"/>
                  <a:gd name="T15" fmla="*/ 13 h 216"/>
                  <a:gd name="T16" fmla="*/ 133 w 1157"/>
                  <a:gd name="T17" fmla="*/ 13 h 216"/>
                  <a:gd name="T18" fmla="*/ 134 w 1157"/>
                  <a:gd name="T19" fmla="*/ 13 h 216"/>
                  <a:gd name="T20" fmla="*/ 146 w 1157"/>
                  <a:gd name="T21" fmla="*/ 10 h 216"/>
                  <a:gd name="T22" fmla="*/ 165 w 1157"/>
                  <a:gd name="T23" fmla="*/ 2 h 216"/>
                  <a:gd name="T24" fmla="*/ 1155 w 1157"/>
                  <a:gd name="T25" fmla="*/ 3 h 216"/>
                  <a:gd name="T26" fmla="*/ 1119 w 1157"/>
                  <a:gd name="T27" fmla="*/ 25 h 216"/>
                  <a:gd name="T28" fmla="*/ 164 w 1157"/>
                  <a:gd name="T29" fmla="*/ 25 h 216"/>
                  <a:gd name="T30" fmla="*/ 150 w 1157"/>
                  <a:gd name="T31" fmla="*/ 29 h 216"/>
                  <a:gd name="T32" fmla="*/ 133 w 1157"/>
                  <a:gd name="T33" fmla="*/ 33 h 216"/>
                  <a:gd name="T34" fmla="*/ 116 w 1157"/>
                  <a:gd name="T35" fmla="*/ 29 h 216"/>
                  <a:gd name="T36" fmla="*/ 98 w 1157"/>
                  <a:gd name="T37" fmla="*/ 25 h 216"/>
                  <a:gd name="T38" fmla="*/ 98 w 1157"/>
                  <a:gd name="T39" fmla="*/ 25 h 216"/>
                  <a:gd name="T40" fmla="*/ 98 w 1157"/>
                  <a:gd name="T41" fmla="*/ 25 h 216"/>
                  <a:gd name="T42" fmla="*/ 58 w 1157"/>
                  <a:gd name="T43" fmla="*/ 47 h 216"/>
                  <a:gd name="T44" fmla="*/ 33 w 1157"/>
                  <a:gd name="T45" fmla="*/ 103 h 216"/>
                  <a:gd name="T46" fmla="*/ 33 w 1157"/>
                  <a:gd name="T47" fmla="*/ 115 h 216"/>
                  <a:gd name="T48" fmla="*/ 100 w 1157"/>
                  <a:gd name="T49" fmla="*/ 193 h 216"/>
                  <a:gd name="T50" fmla="*/ 120 w 1157"/>
                  <a:gd name="T51" fmla="*/ 190 h 216"/>
                  <a:gd name="T52" fmla="*/ 135 w 1157"/>
                  <a:gd name="T53" fmla="*/ 186 h 216"/>
                  <a:gd name="T54" fmla="*/ 151 w 1157"/>
                  <a:gd name="T55" fmla="*/ 191 h 216"/>
                  <a:gd name="T56" fmla="*/ 158 w 1157"/>
                  <a:gd name="T57" fmla="*/ 193 h 216"/>
                  <a:gd name="T58" fmla="*/ 1114 w 1157"/>
                  <a:gd name="T59" fmla="*/ 192 h 216"/>
                  <a:gd name="T60" fmla="*/ 1157 w 1157"/>
                  <a:gd name="T61" fmla="*/ 216 h 216"/>
                  <a:gd name="T62" fmla="*/ 158 w 1157"/>
                  <a:gd name="T63" fmla="*/ 216 h 216"/>
                  <a:gd name="T64" fmla="*/ 142 w 1157"/>
                  <a:gd name="T65" fmla="*/ 208 h 216"/>
                  <a:gd name="T66" fmla="*/ 134 w 1157"/>
                  <a:gd name="T67" fmla="*/ 206 h 216"/>
                  <a:gd name="T68" fmla="*/ 126 w 1157"/>
                  <a:gd name="T69" fmla="*/ 207 h 216"/>
                  <a:gd name="T70" fmla="*/ 97 w 1157"/>
                  <a:gd name="T7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7" h="216">
                    <a:moveTo>
                      <a:pt x="97" y="216"/>
                    </a:moveTo>
                    <a:cubicBezTo>
                      <a:pt x="95" y="216"/>
                      <a:pt x="93" y="216"/>
                      <a:pt x="91" y="216"/>
                    </a:cubicBezTo>
                    <a:cubicBezTo>
                      <a:pt x="54" y="215"/>
                      <a:pt x="0" y="165"/>
                      <a:pt x="0" y="115"/>
                    </a:cubicBezTo>
                    <a:cubicBezTo>
                      <a:pt x="0" y="103"/>
                      <a:pt x="0" y="103"/>
                      <a:pt x="0" y="103"/>
                    </a:cubicBezTo>
                    <a:cubicBezTo>
                      <a:pt x="0" y="71"/>
                      <a:pt x="19" y="43"/>
                      <a:pt x="30" y="32"/>
                    </a:cubicBezTo>
                    <a:cubicBezTo>
                      <a:pt x="46" y="16"/>
                      <a:pt x="82" y="1"/>
                      <a:pt x="97" y="1"/>
                    </a:cubicBezTo>
                    <a:cubicBezTo>
                      <a:pt x="111" y="0"/>
                      <a:pt x="118" y="7"/>
                      <a:pt x="123" y="10"/>
                    </a:cubicBezTo>
                    <a:cubicBezTo>
                      <a:pt x="126" y="11"/>
                      <a:pt x="129" y="13"/>
                      <a:pt x="133" y="13"/>
                    </a:cubicBezTo>
                    <a:cubicBezTo>
                      <a:pt x="133" y="13"/>
                      <a:pt x="133" y="13"/>
                      <a:pt x="133" y="13"/>
                    </a:cubicBezTo>
                    <a:cubicBezTo>
                      <a:pt x="134" y="13"/>
                      <a:pt x="134" y="13"/>
                      <a:pt x="134" y="13"/>
                    </a:cubicBezTo>
                    <a:cubicBezTo>
                      <a:pt x="137" y="13"/>
                      <a:pt x="142" y="12"/>
                      <a:pt x="146" y="10"/>
                    </a:cubicBezTo>
                    <a:cubicBezTo>
                      <a:pt x="152" y="8"/>
                      <a:pt x="153" y="1"/>
                      <a:pt x="165" y="2"/>
                    </a:cubicBezTo>
                    <a:cubicBezTo>
                      <a:pt x="175" y="2"/>
                      <a:pt x="997" y="4"/>
                      <a:pt x="1155" y="3"/>
                    </a:cubicBezTo>
                    <a:cubicBezTo>
                      <a:pt x="1155" y="3"/>
                      <a:pt x="1152" y="26"/>
                      <a:pt x="1119" y="25"/>
                    </a:cubicBezTo>
                    <a:cubicBezTo>
                      <a:pt x="1008" y="24"/>
                      <a:pt x="174" y="26"/>
                      <a:pt x="164" y="25"/>
                    </a:cubicBezTo>
                    <a:cubicBezTo>
                      <a:pt x="159" y="25"/>
                      <a:pt x="155" y="27"/>
                      <a:pt x="150" y="29"/>
                    </a:cubicBezTo>
                    <a:cubicBezTo>
                      <a:pt x="145" y="31"/>
                      <a:pt x="140" y="34"/>
                      <a:pt x="133" y="33"/>
                    </a:cubicBezTo>
                    <a:cubicBezTo>
                      <a:pt x="125" y="33"/>
                      <a:pt x="120" y="31"/>
                      <a:pt x="116" y="29"/>
                    </a:cubicBezTo>
                    <a:cubicBezTo>
                      <a:pt x="112" y="27"/>
                      <a:pt x="109" y="25"/>
                      <a:pt x="98" y="25"/>
                    </a:cubicBezTo>
                    <a:cubicBezTo>
                      <a:pt x="98" y="25"/>
                      <a:pt x="98" y="25"/>
                      <a:pt x="98" y="25"/>
                    </a:cubicBezTo>
                    <a:cubicBezTo>
                      <a:pt x="98" y="25"/>
                      <a:pt x="98" y="25"/>
                      <a:pt x="98" y="25"/>
                    </a:cubicBezTo>
                    <a:cubicBezTo>
                      <a:pt x="87" y="25"/>
                      <a:pt x="71" y="34"/>
                      <a:pt x="58" y="47"/>
                    </a:cubicBezTo>
                    <a:cubicBezTo>
                      <a:pt x="42" y="63"/>
                      <a:pt x="33" y="83"/>
                      <a:pt x="33" y="103"/>
                    </a:cubicBezTo>
                    <a:cubicBezTo>
                      <a:pt x="33" y="115"/>
                      <a:pt x="33" y="115"/>
                      <a:pt x="33" y="115"/>
                    </a:cubicBezTo>
                    <a:cubicBezTo>
                      <a:pt x="33" y="158"/>
                      <a:pt x="73" y="191"/>
                      <a:pt x="100" y="193"/>
                    </a:cubicBezTo>
                    <a:cubicBezTo>
                      <a:pt x="113" y="193"/>
                      <a:pt x="116" y="191"/>
                      <a:pt x="120" y="190"/>
                    </a:cubicBezTo>
                    <a:cubicBezTo>
                      <a:pt x="123" y="188"/>
                      <a:pt x="127" y="186"/>
                      <a:pt x="135" y="186"/>
                    </a:cubicBezTo>
                    <a:cubicBezTo>
                      <a:pt x="144" y="187"/>
                      <a:pt x="148" y="189"/>
                      <a:pt x="151" y="191"/>
                    </a:cubicBezTo>
                    <a:cubicBezTo>
                      <a:pt x="153" y="192"/>
                      <a:pt x="154" y="193"/>
                      <a:pt x="158" y="193"/>
                    </a:cubicBezTo>
                    <a:cubicBezTo>
                      <a:pt x="168" y="192"/>
                      <a:pt x="999" y="194"/>
                      <a:pt x="1114" y="192"/>
                    </a:cubicBezTo>
                    <a:cubicBezTo>
                      <a:pt x="1152" y="192"/>
                      <a:pt x="1157" y="216"/>
                      <a:pt x="1157" y="216"/>
                    </a:cubicBezTo>
                    <a:cubicBezTo>
                      <a:pt x="1153" y="216"/>
                      <a:pt x="171" y="216"/>
                      <a:pt x="158" y="216"/>
                    </a:cubicBezTo>
                    <a:cubicBezTo>
                      <a:pt x="151" y="216"/>
                      <a:pt x="146" y="210"/>
                      <a:pt x="142" y="208"/>
                    </a:cubicBezTo>
                    <a:cubicBezTo>
                      <a:pt x="140" y="207"/>
                      <a:pt x="139" y="206"/>
                      <a:pt x="134" y="206"/>
                    </a:cubicBezTo>
                    <a:cubicBezTo>
                      <a:pt x="130" y="206"/>
                      <a:pt x="128" y="206"/>
                      <a:pt x="126" y="207"/>
                    </a:cubicBezTo>
                    <a:cubicBezTo>
                      <a:pt x="121" y="210"/>
                      <a:pt x="108" y="216"/>
                      <a:pt x="97" y="216"/>
                    </a:cubicBezTo>
                    <a:close/>
                  </a:path>
                </a:pathLst>
              </a:custGeom>
              <a:gradFill>
                <a:gsLst>
                  <a:gs pos="100000">
                    <a:schemeClr val="accent4">
                      <a:lumMod val="75000"/>
                    </a:schemeClr>
                  </a:gs>
                  <a:gs pos="0">
                    <a:schemeClr val="accent4"/>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76" name="Freeform 396"/>
              <p:cNvSpPr>
                <a:spLocks/>
              </p:cNvSpPr>
              <p:nvPr/>
            </p:nvSpPr>
            <p:spPr bwMode="auto">
              <a:xfrm>
                <a:off x="1884" y="2652"/>
                <a:ext cx="2368" cy="20"/>
              </a:xfrm>
              <a:custGeom>
                <a:avLst/>
                <a:gdLst>
                  <a:gd name="T0" fmla="*/ 7 w 1000"/>
                  <a:gd name="T1" fmla="*/ 0 h 8"/>
                  <a:gd name="T2" fmla="*/ 994 w 1000"/>
                  <a:gd name="T3" fmla="*/ 2 h 8"/>
                  <a:gd name="T4" fmla="*/ 987 w 1000"/>
                  <a:gd name="T5" fmla="*/ 4 h 8"/>
                  <a:gd name="T6" fmla="*/ 6 w 1000"/>
                  <a:gd name="T7" fmla="*/ 3 h 8"/>
                  <a:gd name="T8" fmla="*/ 7 w 1000"/>
                  <a:gd name="T9" fmla="*/ 0 h 8"/>
                </a:gdLst>
                <a:ahLst/>
                <a:cxnLst>
                  <a:cxn ang="0">
                    <a:pos x="T0" y="T1"/>
                  </a:cxn>
                  <a:cxn ang="0">
                    <a:pos x="T2" y="T3"/>
                  </a:cxn>
                  <a:cxn ang="0">
                    <a:pos x="T4" y="T5"/>
                  </a:cxn>
                  <a:cxn ang="0">
                    <a:pos x="T6" y="T7"/>
                  </a:cxn>
                  <a:cxn ang="0">
                    <a:pos x="T8" y="T9"/>
                  </a:cxn>
                </a:cxnLst>
                <a:rect l="0" t="0" r="r" b="b"/>
                <a:pathLst>
                  <a:path w="1000" h="8">
                    <a:moveTo>
                      <a:pt x="7" y="0"/>
                    </a:moveTo>
                    <a:cubicBezTo>
                      <a:pt x="19" y="1"/>
                      <a:pt x="987" y="2"/>
                      <a:pt x="994" y="2"/>
                    </a:cubicBezTo>
                    <a:cubicBezTo>
                      <a:pt x="1000" y="2"/>
                      <a:pt x="994" y="4"/>
                      <a:pt x="987" y="4"/>
                    </a:cubicBezTo>
                    <a:cubicBezTo>
                      <a:pt x="770" y="6"/>
                      <a:pt x="183" y="8"/>
                      <a:pt x="6" y="3"/>
                    </a:cubicBezTo>
                    <a:cubicBezTo>
                      <a:pt x="3" y="1"/>
                      <a:pt x="0" y="1"/>
                      <a:pt x="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grpSp>
        <p:grpSp>
          <p:nvGrpSpPr>
            <p:cNvPr id="78863" name="Yellow book"/>
            <p:cNvGrpSpPr>
              <a:grpSpLocks noChangeAspect="1"/>
            </p:cNvGrpSpPr>
            <p:nvPr/>
          </p:nvGrpSpPr>
          <p:grpSpPr bwMode="auto">
            <a:xfrm>
              <a:off x="403956" y="2829491"/>
              <a:ext cx="2127830" cy="1858216"/>
              <a:chOff x="1509" y="1161"/>
              <a:chExt cx="2744" cy="2013"/>
            </a:xfrm>
          </p:grpSpPr>
          <p:sp>
            <p:nvSpPr>
              <p:cNvPr id="78864" name="AutoShape 371"/>
              <p:cNvSpPr>
                <a:spLocks noChangeAspect="1" noChangeArrowheads="1" noTextEdit="1"/>
              </p:cNvSpPr>
              <p:nvPr/>
            </p:nvSpPr>
            <p:spPr bwMode="auto">
              <a:xfrm>
                <a:off x="1509" y="1161"/>
                <a:ext cx="2742" cy="1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379" name="Freeform 373"/>
              <p:cNvSpPr>
                <a:spLocks/>
              </p:cNvSpPr>
              <p:nvPr/>
            </p:nvSpPr>
            <p:spPr bwMode="auto">
              <a:xfrm>
                <a:off x="1547" y="2831"/>
                <a:ext cx="2683" cy="343"/>
              </a:xfrm>
              <a:custGeom>
                <a:avLst/>
                <a:gdLst>
                  <a:gd name="T0" fmla="*/ 196 w 1134"/>
                  <a:gd name="T1" fmla="*/ 0 h 145"/>
                  <a:gd name="T2" fmla="*/ 4 w 1134"/>
                  <a:gd name="T3" fmla="*/ 16 h 145"/>
                  <a:gd name="T4" fmla="*/ 0 w 1134"/>
                  <a:gd name="T5" fmla="*/ 41 h 145"/>
                  <a:gd name="T6" fmla="*/ 0 w 1134"/>
                  <a:gd name="T7" fmla="*/ 52 h 145"/>
                  <a:gd name="T8" fmla="*/ 88 w 1134"/>
                  <a:gd name="T9" fmla="*/ 145 h 145"/>
                  <a:gd name="T10" fmla="*/ 94 w 1134"/>
                  <a:gd name="T11" fmla="*/ 145 h 145"/>
                  <a:gd name="T12" fmla="*/ 1134 w 1134"/>
                  <a:gd name="T13" fmla="*/ 145 h 145"/>
                  <a:gd name="T14" fmla="*/ 1133 w 1134"/>
                  <a:gd name="T15" fmla="*/ 142 h 145"/>
                  <a:gd name="T16" fmla="*/ 1134 w 1134"/>
                  <a:gd name="T17" fmla="*/ 142 h 145"/>
                  <a:gd name="T18" fmla="*/ 1063 w 1134"/>
                  <a:gd name="T19" fmla="*/ 1 h 145"/>
                  <a:gd name="T20" fmla="*/ 221 w 1134"/>
                  <a:gd name="T21" fmla="*/ 0 h 145"/>
                  <a:gd name="T22" fmla="*/ 196 w 1134"/>
                  <a:gd name="T23"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4" h="145">
                    <a:moveTo>
                      <a:pt x="196" y="0"/>
                    </a:moveTo>
                    <a:cubicBezTo>
                      <a:pt x="141" y="0"/>
                      <a:pt x="9" y="1"/>
                      <a:pt x="4" y="16"/>
                    </a:cubicBezTo>
                    <a:cubicBezTo>
                      <a:pt x="1" y="23"/>
                      <a:pt x="0" y="32"/>
                      <a:pt x="0" y="41"/>
                    </a:cubicBezTo>
                    <a:cubicBezTo>
                      <a:pt x="0" y="52"/>
                      <a:pt x="0" y="52"/>
                      <a:pt x="0" y="52"/>
                    </a:cubicBezTo>
                    <a:cubicBezTo>
                      <a:pt x="0" y="98"/>
                      <a:pt x="52" y="144"/>
                      <a:pt x="88" y="145"/>
                    </a:cubicBezTo>
                    <a:cubicBezTo>
                      <a:pt x="90" y="145"/>
                      <a:pt x="92" y="145"/>
                      <a:pt x="94" y="145"/>
                    </a:cubicBezTo>
                    <a:cubicBezTo>
                      <a:pt x="105" y="145"/>
                      <a:pt x="1129" y="145"/>
                      <a:pt x="1134" y="145"/>
                    </a:cubicBezTo>
                    <a:cubicBezTo>
                      <a:pt x="1134" y="145"/>
                      <a:pt x="1134" y="144"/>
                      <a:pt x="1133" y="142"/>
                    </a:cubicBezTo>
                    <a:cubicBezTo>
                      <a:pt x="1133" y="142"/>
                      <a:pt x="1134" y="142"/>
                      <a:pt x="1134" y="142"/>
                    </a:cubicBezTo>
                    <a:cubicBezTo>
                      <a:pt x="1063" y="1"/>
                      <a:pt x="1063" y="1"/>
                      <a:pt x="1063" y="1"/>
                    </a:cubicBezTo>
                    <a:cubicBezTo>
                      <a:pt x="221" y="0"/>
                      <a:pt x="221" y="0"/>
                      <a:pt x="221" y="0"/>
                    </a:cubicBezTo>
                    <a:cubicBezTo>
                      <a:pt x="221" y="0"/>
                      <a:pt x="211" y="0"/>
                      <a:pt x="196" y="0"/>
                    </a:cubicBezTo>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80" name="Freeform 374"/>
              <p:cNvSpPr>
                <a:spLocks/>
              </p:cNvSpPr>
              <p:nvPr/>
            </p:nvSpPr>
            <p:spPr bwMode="auto">
              <a:xfrm>
                <a:off x="1721" y="2788"/>
                <a:ext cx="2527" cy="367"/>
              </a:xfrm>
              <a:custGeom>
                <a:avLst/>
                <a:gdLst>
                  <a:gd name="T0" fmla="*/ 71 w 1067"/>
                  <a:gd name="T1" fmla="*/ 7 h 155"/>
                  <a:gd name="T2" fmla="*/ 19 w 1067"/>
                  <a:gd name="T3" fmla="*/ 52 h 155"/>
                  <a:gd name="T4" fmla="*/ 1067 w 1067"/>
                  <a:gd name="T5" fmla="*/ 155 h 155"/>
                  <a:gd name="T6" fmla="*/ 995 w 1067"/>
                  <a:gd name="T7" fmla="*/ 1 h 155"/>
                  <a:gd name="T8" fmla="*/ 136 w 1067"/>
                  <a:gd name="T9" fmla="*/ 0 h 155"/>
                  <a:gd name="T10" fmla="*/ 71 w 1067"/>
                  <a:gd name="T11" fmla="*/ 7 h 155"/>
                </a:gdLst>
                <a:ahLst/>
                <a:cxnLst>
                  <a:cxn ang="0">
                    <a:pos x="T0" y="T1"/>
                  </a:cxn>
                  <a:cxn ang="0">
                    <a:pos x="T2" y="T3"/>
                  </a:cxn>
                  <a:cxn ang="0">
                    <a:pos x="T4" y="T5"/>
                  </a:cxn>
                  <a:cxn ang="0">
                    <a:pos x="T6" y="T7"/>
                  </a:cxn>
                  <a:cxn ang="0">
                    <a:pos x="T8" y="T9"/>
                  </a:cxn>
                  <a:cxn ang="0">
                    <a:pos x="T10" y="T11"/>
                  </a:cxn>
                </a:cxnLst>
                <a:rect l="0" t="0" r="r" b="b"/>
                <a:pathLst>
                  <a:path w="1067" h="155">
                    <a:moveTo>
                      <a:pt x="71" y="7"/>
                    </a:moveTo>
                    <a:cubicBezTo>
                      <a:pt x="51" y="15"/>
                      <a:pt x="31" y="32"/>
                      <a:pt x="19" y="52"/>
                    </a:cubicBezTo>
                    <a:cubicBezTo>
                      <a:pt x="0" y="87"/>
                      <a:pt x="1067" y="155"/>
                      <a:pt x="1067" y="155"/>
                    </a:cubicBezTo>
                    <a:cubicBezTo>
                      <a:pt x="995" y="1"/>
                      <a:pt x="995" y="1"/>
                      <a:pt x="995" y="1"/>
                    </a:cubicBezTo>
                    <a:cubicBezTo>
                      <a:pt x="136" y="0"/>
                      <a:pt x="136" y="0"/>
                      <a:pt x="136" y="0"/>
                    </a:cubicBezTo>
                    <a:cubicBezTo>
                      <a:pt x="136" y="0"/>
                      <a:pt x="92" y="0"/>
                      <a:pt x="71" y="7"/>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81" name="Freeform 375"/>
              <p:cNvSpPr>
                <a:spLocks/>
              </p:cNvSpPr>
              <p:nvPr/>
            </p:nvSpPr>
            <p:spPr bwMode="auto">
              <a:xfrm>
                <a:off x="1560" y="2677"/>
                <a:ext cx="2641" cy="444"/>
              </a:xfrm>
              <a:custGeom>
                <a:avLst/>
                <a:gdLst>
                  <a:gd name="T0" fmla="*/ 1102 w 1115"/>
                  <a:gd name="T1" fmla="*/ 0 h 188"/>
                  <a:gd name="T2" fmla="*/ 1115 w 1115"/>
                  <a:gd name="T3" fmla="*/ 187 h 188"/>
                  <a:gd name="T4" fmla="*/ 146 w 1115"/>
                  <a:gd name="T5" fmla="*/ 186 h 188"/>
                  <a:gd name="T6" fmla="*/ 110 w 1115"/>
                  <a:gd name="T7" fmla="*/ 187 h 188"/>
                  <a:gd name="T8" fmla="*/ 72 w 1115"/>
                  <a:gd name="T9" fmla="*/ 185 h 188"/>
                  <a:gd name="T10" fmla="*/ 0 w 1115"/>
                  <a:gd name="T11" fmla="*/ 105 h 188"/>
                  <a:gd name="T12" fmla="*/ 68 w 1115"/>
                  <a:gd name="T13" fmla="*/ 7 h 188"/>
                  <a:gd name="T14" fmla="*/ 1102 w 1115"/>
                  <a:gd name="T15" fmla="*/ 0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5" h="188">
                    <a:moveTo>
                      <a:pt x="1102" y="0"/>
                    </a:moveTo>
                    <a:cubicBezTo>
                      <a:pt x="1102" y="0"/>
                      <a:pt x="1052" y="127"/>
                      <a:pt x="1115" y="187"/>
                    </a:cubicBezTo>
                    <a:cubicBezTo>
                      <a:pt x="1115" y="187"/>
                      <a:pt x="290" y="188"/>
                      <a:pt x="146" y="186"/>
                    </a:cubicBezTo>
                    <a:cubicBezTo>
                      <a:pt x="130" y="186"/>
                      <a:pt x="124" y="186"/>
                      <a:pt x="110" y="187"/>
                    </a:cubicBezTo>
                    <a:cubicBezTo>
                      <a:pt x="96" y="187"/>
                      <a:pt x="74" y="185"/>
                      <a:pt x="72" y="185"/>
                    </a:cubicBezTo>
                    <a:cubicBezTo>
                      <a:pt x="53" y="181"/>
                      <a:pt x="0" y="154"/>
                      <a:pt x="0" y="105"/>
                    </a:cubicBezTo>
                    <a:cubicBezTo>
                      <a:pt x="0" y="56"/>
                      <a:pt x="24" y="14"/>
                      <a:pt x="68" y="7"/>
                    </a:cubicBezTo>
                    <a:cubicBezTo>
                      <a:pt x="112" y="0"/>
                      <a:pt x="1102" y="0"/>
                      <a:pt x="1102" y="0"/>
                    </a:cubicBezTo>
                    <a:close/>
                  </a:path>
                </a:pathLst>
              </a:custGeom>
              <a:gradFill>
                <a:gsLst>
                  <a:gs pos="99000">
                    <a:schemeClr val="accent2">
                      <a:lumMod val="60000"/>
                      <a:lumOff val="40000"/>
                    </a:schemeClr>
                  </a:gs>
                  <a:gs pos="0">
                    <a:srgbClr val="E0CEA2">
                      <a:lumMod val="87000"/>
                      <a:lumOff val="13000"/>
                    </a:srgbClr>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82" name="Freeform 376"/>
              <p:cNvSpPr>
                <a:spLocks/>
              </p:cNvSpPr>
              <p:nvPr/>
            </p:nvSpPr>
            <p:spPr bwMode="auto">
              <a:xfrm>
                <a:off x="1545" y="2217"/>
                <a:ext cx="2701" cy="655"/>
              </a:xfrm>
              <a:custGeom>
                <a:avLst/>
                <a:gdLst>
                  <a:gd name="T0" fmla="*/ 1048 w 1141"/>
                  <a:gd name="T1" fmla="*/ 0 h 277"/>
                  <a:gd name="T2" fmla="*/ 199 w 1141"/>
                  <a:gd name="T3" fmla="*/ 0 h 277"/>
                  <a:gd name="T4" fmla="*/ 185 w 1141"/>
                  <a:gd name="T5" fmla="*/ 7 h 277"/>
                  <a:gd name="T6" fmla="*/ 176 w 1141"/>
                  <a:gd name="T7" fmla="*/ 9 h 277"/>
                  <a:gd name="T8" fmla="*/ 175 w 1141"/>
                  <a:gd name="T9" fmla="*/ 9 h 277"/>
                  <a:gd name="T10" fmla="*/ 175 w 1141"/>
                  <a:gd name="T11" fmla="*/ 9 h 277"/>
                  <a:gd name="T12" fmla="*/ 168 w 1141"/>
                  <a:gd name="T13" fmla="*/ 6 h 277"/>
                  <a:gd name="T14" fmla="*/ 149 w 1141"/>
                  <a:gd name="T15" fmla="*/ 0 h 277"/>
                  <a:gd name="T16" fmla="*/ 111 w 1141"/>
                  <a:gd name="T17" fmla="*/ 20 h 277"/>
                  <a:gd name="T18" fmla="*/ 101 w 1141"/>
                  <a:gd name="T19" fmla="*/ 32 h 277"/>
                  <a:gd name="T20" fmla="*/ 92 w 1141"/>
                  <a:gd name="T21" fmla="*/ 45 h 277"/>
                  <a:gd name="T22" fmla="*/ 32 w 1141"/>
                  <a:gd name="T23" fmla="*/ 181 h 277"/>
                  <a:gd name="T24" fmla="*/ 0 w 1141"/>
                  <a:gd name="T25" fmla="*/ 277 h 277"/>
                  <a:gd name="T26" fmla="*/ 93 w 1141"/>
                  <a:gd name="T27" fmla="*/ 197 h 277"/>
                  <a:gd name="T28" fmla="*/ 1141 w 1141"/>
                  <a:gd name="T29" fmla="*/ 186 h 277"/>
                  <a:gd name="T30" fmla="*/ 1048 w 1141"/>
                  <a:gd name="T3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1" h="277">
                    <a:moveTo>
                      <a:pt x="1048" y="0"/>
                    </a:moveTo>
                    <a:cubicBezTo>
                      <a:pt x="929" y="0"/>
                      <a:pt x="207" y="0"/>
                      <a:pt x="199" y="0"/>
                    </a:cubicBezTo>
                    <a:cubicBezTo>
                      <a:pt x="190" y="0"/>
                      <a:pt x="189" y="5"/>
                      <a:pt x="185" y="7"/>
                    </a:cubicBezTo>
                    <a:cubicBezTo>
                      <a:pt x="182" y="8"/>
                      <a:pt x="178" y="9"/>
                      <a:pt x="176" y="9"/>
                    </a:cubicBezTo>
                    <a:cubicBezTo>
                      <a:pt x="175" y="9"/>
                      <a:pt x="175" y="9"/>
                      <a:pt x="175" y="9"/>
                    </a:cubicBezTo>
                    <a:cubicBezTo>
                      <a:pt x="175" y="9"/>
                      <a:pt x="175" y="9"/>
                      <a:pt x="175" y="9"/>
                    </a:cubicBezTo>
                    <a:cubicBezTo>
                      <a:pt x="172" y="9"/>
                      <a:pt x="170" y="7"/>
                      <a:pt x="168" y="6"/>
                    </a:cubicBezTo>
                    <a:cubicBezTo>
                      <a:pt x="164" y="4"/>
                      <a:pt x="160" y="0"/>
                      <a:pt x="149" y="0"/>
                    </a:cubicBezTo>
                    <a:cubicBezTo>
                      <a:pt x="137" y="0"/>
                      <a:pt x="123" y="8"/>
                      <a:pt x="111" y="20"/>
                    </a:cubicBezTo>
                    <a:cubicBezTo>
                      <a:pt x="108" y="23"/>
                      <a:pt x="104" y="27"/>
                      <a:pt x="101" y="32"/>
                    </a:cubicBezTo>
                    <a:cubicBezTo>
                      <a:pt x="98" y="36"/>
                      <a:pt x="95" y="40"/>
                      <a:pt x="92" y="45"/>
                    </a:cubicBezTo>
                    <a:cubicBezTo>
                      <a:pt x="72" y="80"/>
                      <a:pt x="44" y="159"/>
                      <a:pt x="32" y="181"/>
                    </a:cubicBezTo>
                    <a:cubicBezTo>
                      <a:pt x="10" y="219"/>
                      <a:pt x="0" y="248"/>
                      <a:pt x="0" y="277"/>
                    </a:cubicBezTo>
                    <a:cubicBezTo>
                      <a:pt x="0" y="277"/>
                      <a:pt x="34" y="196"/>
                      <a:pt x="93" y="197"/>
                    </a:cubicBezTo>
                    <a:cubicBezTo>
                      <a:pt x="152" y="199"/>
                      <a:pt x="1141" y="186"/>
                      <a:pt x="1141" y="186"/>
                    </a:cubicBezTo>
                    <a:lnTo>
                      <a:pt x="1048" y="0"/>
                    </a:lnTo>
                    <a:close/>
                  </a:path>
                </a:pathLst>
              </a:custGeom>
              <a:gradFill flip="none" rotWithShape="1">
                <a:gsLst>
                  <a:gs pos="19000">
                    <a:schemeClr val="bg2">
                      <a:lumMod val="60000"/>
                      <a:lumOff val="40000"/>
                    </a:schemeClr>
                  </a:gs>
                  <a:gs pos="100000">
                    <a:schemeClr val="bg2">
                      <a:lumMod val="84000"/>
                    </a:schemeClr>
                  </a:gs>
                  <a:gs pos="0">
                    <a:schemeClr val="bg2">
                      <a:lumMod val="75000"/>
                    </a:schemeClr>
                  </a:gs>
                </a:gsLst>
                <a:lin ang="900000" scaled="0"/>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869" name="Freeform 377"/>
              <p:cNvSpPr>
                <a:spLocks/>
              </p:cNvSpPr>
              <p:nvPr/>
            </p:nvSpPr>
            <p:spPr bwMode="auto">
              <a:xfrm>
                <a:off x="1596" y="2825"/>
                <a:ext cx="2537" cy="7"/>
              </a:xfrm>
              <a:custGeom>
                <a:avLst/>
                <a:gdLst>
                  <a:gd name="T0" fmla="*/ 14237 w 1071"/>
                  <a:gd name="T1" fmla="*/ 37 h 3"/>
                  <a:gd name="T2" fmla="*/ 14237 w 1071"/>
                  <a:gd name="T3" fmla="*/ 0 h 3"/>
                  <a:gd name="T4" fmla="*/ 28 w 1071"/>
                  <a:gd name="T5" fmla="*/ 0 h 3"/>
                  <a:gd name="T6" fmla="*/ 0 w 1071"/>
                  <a:gd name="T7" fmla="*/ 37 h 3"/>
                  <a:gd name="T8" fmla="*/ 14237 w 1071"/>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1" h="3">
                    <a:moveTo>
                      <a:pt x="1071" y="3"/>
                    </a:moveTo>
                    <a:cubicBezTo>
                      <a:pt x="1071" y="1"/>
                      <a:pt x="1071" y="2"/>
                      <a:pt x="1071" y="0"/>
                    </a:cubicBezTo>
                    <a:cubicBezTo>
                      <a:pt x="2" y="0"/>
                      <a:pt x="2" y="0"/>
                      <a:pt x="2" y="0"/>
                    </a:cubicBezTo>
                    <a:cubicBezTo>
                      <a:pt x="1" y="2"/>
                      <a:pt x="1" y="1"/>
                      <a:pt x="0" y="3"/>
                    </a:cubicBezTo>
                    <a:lnTo>
                      <a:pt x="1071"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0" name="Freeform 378"/>
              <p:cNvSpPr>
                <a:spLocks/>
              </p:cNvSpPr>
              <p:nvPr/>
            </p:nvSpPr>
            <p:spPr bwMode="auto">
              <a:xfrm>
                <a:off x="1594" y="2773"/>
                <a:ext cx="2550" cy="12"/>
              </a:xfrm>
              <a:custGeom>
                <a:avLst/>
                <a:gdLst>
                  <a:gd name="T0" fmla="*/ 14268 w 1077"/>
                  <a:gd name="T1" fmla="*/ 70 h 5"/>
                  <a:gd name="T2" fmla="*/ 14296 w 1077"/>
                  <a:gd name="T3" fmla="*/ 12 h 5"/>
                  <a:gd name="T4" fmla="*/ 50 w 1077"/>
                  <a:gd name="T5" fmla="*/ 29 h 5"/>
                  <a:gd name="T6" fmla="*/ 40 w 1077"/>
                  <a:gd name="T7" fmla="*/ 0 h 5"/>
                  <a:gd name="T8" fmla="*/ 0 w 1077"/>
                  <a:gd name="T9" fmla="*/ 70 h 5"/>
                  <a:gd name="T10" fmla="*/ 14268 w 1077"/>
                  <a:gd name="T11" fmla="*/ 7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77" h="5">
                    <a:moveTo>
                      <a:pt x="1075" y="5"/>
                    </a:moveTo>
                    <a:cubicBezTo>
                      <a:pt x="1076" y="3"/>
                      <a:pt x="1076" y="3"/>
                      <a:pt x="1077" y="1"/>
                    </a:cubicBezTo>
                    <a:cubicBezTo>
                      <a:pt x="4" y="2"/>
                      <a:pt x="4" y="2"/>
                      <a:pt x="4" y="2"/>
                    </a:cubicBezTo>
                    <a:cubicBezTo>
                      <a:pt x="3" y="2"/>
                      <a:pt x="3" y="0"/>
                      <a:pt x="3" y="0"/>
                    </a:cubicBezTo>
                    <a:cubicBezTo>
                      <a:pt x="2" y="2"/>
                      <a:pt x="1" y="4"/>
                      <a:pt x="0" y="5"/>
                    </a:cubicBezTo>
                    <a:lnTo>
                      <a:pt x="1075" y="5"/>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1" name="Freeform 379"/>
              <p:cNvSpPr>
                <a:spLocks/>
              </p:cNvSpPr>
              <p:nvPr/>
            </p:nvSpPr>
            <p:spPr bwMode="auto">
              <a:xfrm>
                <a:off x="1563" y="2875"/>
                <a:ext cx="2565" cy="7"/>
              </a:xfrm>
              <a:custGeom>
                <a:avLst/>
                <a:gdLst>
                  <a:gd name="T0" fmla="*/ 14388 w 1083"/>
                  <a:gd name="T1" fmla="*/ 37 h 3"/>
                  <a:gd name="T2" fmla="*/ 14388 w 1083"/>
                  <a:gd name="T3" fmla="*/ 0 h 3"/>
                  <a:gd name="T4" fmla="*/ 28 w 1083"/>
                  <a:gd name="T5" fmla="*/ 0 h 3"/>
                  <a:gd name="T6" fmla="*/ 0 w 1083"/>
                  <a:gd name="T7" fmla="*/ 37 h 3"/>
                  <a:gd name="T8" fmla="*/ 14388 w 1083"/>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3" h="3">
                    <a:moveTo>
                      <a:pt x="1083" y="3"/>
                    </a:moveTo>
                    <a:cubicBezTo>
                      <a:pt x="1083" y="1"/>
                      <a:pt x="1083" y="2"/>
                      <a:pt x="1083" y="0"/>
                    </a:cubicBezTo>
                    <a:cubicBezTo>
                      <a:pt x="2" y="0"/>
                      <a:pt x="2" y="0"/>
                      <a:pt x="2" y="0"/>
                    </a:cubicBezTo>
                    <a:cubicBezTo>
                      <a:pt x="1" y="2"/>
                      <a:pt x="1" y="1"/>
                      <a:pt x="0" y="3"/>
                    </a:cubicBezTo>
                    <a:lnTo>
                      <a:pt x="1083"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2" name="Freeform 380"/>
              <p:cNvSpPr>
                <a:spLocks/>
              </p:cNvSpPr>
              <p:nvPr/>
            </p:nvSpPr>
            <p:spPr bwMode="auto">
              <a:xfrm>
                <a:off x="1641" y="3064"/>
                <a:ext cx="2522" cy="10"/>
              </a:xfrm>
              <a:custGeom>
                <a:avLst/>
                <a:gdLst>
                  <a:gd name="T0" fmla="*/ 14142 w 1065"/>
                  <a:gd name="T1" fmla="*/ 63 h 4"/>
                  <a:gd name="T2" fmla="*/ 14104 w 1065"/>
                  <a:gd name="T3" fmla="*/ 0 h 4"/>
                  <a:gd name="T4" fmla="*/ 0 w 1065"/>
                  <a:gd name="T5" fmla="*/ 20 h 4"/>
                  <a:gd name="T6" fmla="*/ 40 w 1065"/>
                  <a:gd name="T7" fmla="*/ 63 h 4"/>
                  <a:gd name="T8" fmla="*/ 14142 w 1065"/>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5" h="4">
                    <a:moveTo>
                      <a:pt x="1065" y="4"/>
                    </a:moveTo>
                    <a:cubicBezTo>
                      <a:pt x="1064" y="2"/>
                      <a:pt x="1063" y="2"/>
                      <a:pt x="1062" y="0"/>
                    </a:cubicBezTo>
                    <a:cubicBezTo>
                      <a:pt x="0" y="1"/>
                      <a:pt x="0" y="1"/>
                      <a:pt x="0" y="1"/>
                    </a:cubicBezTo>
                    <a:cubicBezTo>
                      <a:pt x="2" y="3"/>
                      <a:pt x="0" y="2"/>
                      <a:pt x="3" y="4"/>
                    </a:cubicBezTo>
                    <a:lnTo>
                      <a:pt x="1065"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3" name="Freeform 381"/>
              <p:cNvSpPr>
                <a:spLocks/>
              </p:cNvSpPr>
              <p:nvPr/>
            </p:nvSpPr>
            <p:spPr bwMode="auto">
              <a:xfrm>
                <a:off x="1589" y="2969"/>
                <a:ext cx="2539" cy="10"/>
              </a:xfrm>
              <a:custGeom>
                <a:avLst/>
                <a:gdLst>
                  <a:gd name="T0" fmla="*/ 28 w 1072"/>
                  <a:gd name="T1" fmla="*/ 63 h 4"/>
                  <a:gd name="T2" fmla="*/ 14244 w 1072"/>
                  <a:gd name="T3" fmla="*/ 63 h 4"/>
                  <a:gd name="T4" fmla="*/ 14244 w 1072"/>
                  <a:gd name="T5" fmla="*/ 0 h 4"/>
                  <a:gd name="T6" fmla="*/ 0 w 1072"/>
                  <a:gd name="T7" fmla="*/ 0 h 4"/>
                  <a:gd name="T8" fmla="*/ 28 w 1072"/>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2" y="4"/>
                    </a:moveTo>
                    <a:cubicBezTo>
                      <a:pt x="1072" y="4"/>
                      <a:pt x="1072" y="4"/>
                      <a:pt x="1072" y="4"/>
                    </a:cubicBezTo>
                    <a:cubicBezTo>
                      <a:pt x="1072" y="1"/>
                      <a:pt x="1072" y="2"/>
                      <a:pt x="1072" y="0"/>
                    </a:cubicBezTo>
                    <a:cubicBezTo>
                      <a:pt x="0" y="0"/>
                      <a:pt x="0" y="0"/>
                      <a:pt x="0" y="0"/>
                    </a:cubicBezTo>
                    <a:cubicBezTo>
                      <a:pt x="1" y="2"/>
                      <a:pt x="1" y="1"/>
                      <a:pt x="2" y="4"/>
                    </a:cubicBez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4" name="Freeform 382"/>
              <p:cNvSpPr>
                <a:spLocks/>
              </p:cNvSpPr>
              <p:nvPr/>
            </p:nvSpPr>
            <p:spPr bwMode="auto">
              <a:xfrm>
                <a:off x="1587" y="2920"/>
                <a:ext cx="2538" cy="9"/>
              </a:xfrm>
              <a:custGeom>
                <a:avLst/>
                <a:gdLst>
                  <a:gd name="T0" fmla="*/ 14227 w 1072"/>
                  <a:gd name="T1" fmla="*/ 45 h 4"/>
                  <a:gd name="T2" fmla="*/ 14227 w 1072"/>
                  <a:gd name="T3" fmla="*/ 0 h 4"/>
                  <a:gd name="T4" fmla="*/ 0 w 1072"/>
                  <a:gd name="T5" fmla="*/ 11 h 4"/>
                  <a:gd name="T6" fmla="*/ 0 w 1072"/>
                  <a:gd name="T7" fmla="*/ 45 h 4"/>
                  <a:gd name="T8" fmla="*/ 14227 w 1072"/>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 h="4">
                    <a:moveTo>
                      <a:pt x="1072" y="4"/>
                    </a:moveTo>
                    <a:cubicBezTo>
                      <a:pt x="1072" y="3"/>
                      <a:pt x="1072" y="1"/>
                      <a:pt x="1072" y="0"/>
                    </a:cubicBezTo>
                    <a:cubicBezTo>
                      <a:pt x="0" y="1"/>
                      <a:pt x="0" y="1"/>
                      <a:pt x="0" y="1"/>
                    </a:cubicBezTo>
                    <a:cubicBezTo>
                      <a:pt x="0" y="3"/>
                      <a:pt x="0" y="4"/>
                      <a:pt x="0" y="4"/>
                    </a:cubicBezTo>
                    <a:lnTo>
                      <a:pt x="1072" y="4"/>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75" name="Freeform 383"/>
              <p:cNvSpPr>
                <a:spLocks/>
              </p:cNvSpPr>
              <p:nvPr/>
            </p:nvSpPr>
            <p:spPr bwMode="auto">
              <a:xfrm>
                <a:off x="1613" y="3017"/>
                <a:ext cx="2524" cy="7"/>
              </a:xfrm>
              <a:custGeom>
                <a:avLst/>
                <a:gdLst>
                  <a:gd name="T0" fmla="*/ 14150 w 1066"/>
                  <a:gd name="T1" fmla="*/ 37 h 3"/>
                  <a:gd name="T2" fmla="*/ 14121 w 1066"/>
                  <a:gd name="T3" fmla="*/ 0 h 3"/>
                  <a:gd name="T4" fmla="*/ 0 w 1066"/>
                  <a:gd name="T5" fmla="*/ 0 h 3"/>
                  <a:gd name="T6" fmla="*/ 28 w 1066"/>
                  <a:gd name="T7" fmla="*/ 37 h 3"/>
                  <a:gd name="T8" fmla="*/ 14150 w 1066"/>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66" h="3">
                    <a:moveTo>
                      <a:pt x="1066" y="3"/>
                    </a:moveTo>
                    <a:cubicBezTo>
                      <a:pt x="1065" y="1"/>
                      <a:pt x="1065" y="2"/>
                      <a:pt x="1064" y="0"/>
                    </a:cubicBezTo>
                    <a:cubicBezTo>
                      <a:pt x="0" y="0"/>
                      <a:pt x="0" y="0"/>
                      <a:pt x="0" y="0"/>
                    </a:cubicBezTo>
                    <a:cubicBezTo>
                      <a:pt x="1" y="2"/>
                      <a:pt x="0" y="1"/>
                      <a:pt x="2" y="3"/>
                    </a:cubicBezTo>
                    <a:lnTo>
                      <a:pt x="1066" y="3"/>
                    </a:lnTo>
                    <a:close/>
                  </a:path>
                </a:pathLst>
              </a:custGeom>
              <a:gradFill rotWithShape="0">
                <a:gsLst>
                  <a:gs pos="0">
                    <a:srgbClr val="D5BD82"/>
                  </a:gs>
                  <a:gs pos="96001">
                    <a:srgbClr val="D7C088"/>
                  </a:gs>
                  <a:gs pos="100000">
                    <a:srgbClr val="D7C088"/>
                  </a:gs>
                </a:gsLst>
                <a:lin ang="900000"/>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390" name="Freeform 384"/>
              <p:cNvSpPr>
                <a:spLocks/>
              </p:cNvSpPr>
              <p:nvPr/>
            </p:nvSpPr>
            <p:spPr bwMode="auto">
              <a:xfrm>
                <a:off x="1759" y="2225"/>
                <a:ext cx="181" cy="449"/>
              </a:xfrm>
              <a:custGeom>
                <a:avLst/>
                <a:gdLst>
                  <a:gd name="T0" fmla="*/ 170 w 180"/>
                  <a:gd name="T1" fmla="*/ 0 h 448"/>
                  <a:gd name="T2" fmla="*/ 0 w 180"/>
                  <a:gd name="T3" fmla="*/ 429 h 448"/>
                  <a:gd name="T4" fmla="*/ 31 w 180"/>
                  <a:gd name="T5" fmla="*/ 448 h 448"/>
                  <a:gd name="T6" fmla="*/ 180 w 180"/>
                  <a:gd name="T7" fmla="*/ 5 h 448"/>
                  <a:gd name="T8" fmla="*/ 170 w 180"/>
                  <a:gd name="T9" fmla="*/ 0 h 448"/>
                </a:gdLst>
                <a:ahLst/>
                <a:cxnLst>
                  <a:cxn ang="0">
                    <a:pos x="T0" y="T1"/>
                  </a:cxn>
                  <a:cxn ang="0">
                    <a:pos x="T2" y="T3"/>
                  </a:cxn>
                  <a:cxn ang="0">
                    <a:pos x="T4" y="T5"/>
                  </a:cxn>
                  <a:cxn ang="0">
                    <a:pos x="T6" y="T7"/>
                  </a:cxn>
                  <a:cxn ang="0">
                    <a:pos x="T8" y="T9"/>
                  </a:cxn>
                </a:cxnLst>
                <a:rect l="0" t="0" r="r" b="b"/>
                <a:pathLst>
                  <a:path w="180" h="448">
                    <a:moveTo>
                      <a:pt x="170" y="0"/>
                    </a:moveTo>
                    <a:lnTo>
                      <a:pt x="0" y="429"/>
                    </a:lnTo>
                    <a:lnTo>
                      <a:pt x="31" y="448"/>
                    </a:lnTo>
                    <a:lnTo>
                      <a:pt x="180" y="5"/>
                    </a:lnTo>
                    <a:lnTo>
                      <a:pt x="170" y="0"/>
                    </a:lnTo>
                    <a:close/>
                  </a:path>
                </a:pathLst>
              </a:custGeom>
              <a:solidFill>
                <a:schemeClr val="bg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91" name="Freeform 385"/>
              <p:cNvSpPr>
                <a:spLocks/>
              </p:cNvSpPr>
              <p:nvPr/>
            </p:nvSpPr>
            <p:spPr bwMode="auto">
              <a:xfrm>
                <a:off x="1701" y="2217"/>
                <a:ext cx="205" cy="443"/>
              </a:xfrm>
              <a:custGeom>
                <a:avLst/>
                <a:gdLst>
                  <a:gd name="T0" fmla="*/ 196 w 206"/>
                  <a:gd name="T1" fmla="*/ 0 h 443"/>
                  <a:gd name="T2" fmla="*/ 0 w 206"/>
                  <a:gd name="T3" fmla="*/ 443 h 443"/>
                  <a:gd name="T4" fmla="*/ 33 w 206"/>
                  <a:gd name="T5" fmla="*/ 441 h 443"/>
                  <a:gd name="T6" fmla="*/ 206 w 206"/>
                  <a:gd name="T7" fmla="*/ 2 h 443"/>
                  <a:gd name="T8" fmla="*/ 196 w 206"/>
                  <a:gd name="T9" fmla="*/ 0 h 443"/>
                </a:gdLst>
                <a:ahLst/>
                <a:cxnLst>
                  <a:cxn ang="0">
                    <a:pos x="T0" y="T1"/>
                  </a:cxn>
                  <a:cxn ang="0">
                    <a:pos x="T2" y="T3"/>
                  </a:cxn>
                  <a:cxn ang="0">
                    <a:pos x="T4" y="T5"/>
                  </a:cxn>
                  <a:cxn ang="0">
                    <a:pos x="T6" y="T7"/>
                  </a:cxn>
                  <a:cxn ang="0">
                    <a:pos x="T8" y="T9"/>
                  </a:cxn>
                </a:cxnLst>
                <a:rect l="0" t="0" r="r" b="b"/>
                <a:pathLst>
                  <a:path w="206" h="443">
                    <a:moveTo>
                      <a:pt x="196" y="0"/>
                    </a:moveTo>
                    <a:lnTo>
                      <a:pt x="0" y="443"/>
                    </a:lnTo>
                    <a:lnTo>
                      <a:pt x="33" y="441"/>
                    </a:lnTo>
                    <a:lnTo>
                      <a:pt x="206" y="2"/>
                    </a:lnTo>
                    <a:lnTo>
                      <a:pt x="196" y="0"/>
                    </a:lnTo>
                    <a:close/>
                  </a:path>
                </a:pathLst>
              </a:custGeom>
              <a:solidFill>
                <a:schemeClr val="bg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392" name="Freeform 386"/>
              <p:cNvSpPr>
                <a:spLocks/>
              </p:cNvSpPr>
              <p:nvPr/>
            </p:nvSpPr>
            <p:spPr bwMode="auto">
              <a:xfrm>
                <a:off x="1860" y="2232"/>
                <a:ext cx="123" cy="439"/>
              </a:xfrm>
              <a:custGeom>
                <a:avLst/>
                <a:gdLst>
                  <a:gd name="T0" fmla="*/ 109 w 123"/>
                  <a:gd name="T1" fmla="*/ 5 h 439"/>
                  <a:gd name="T2" fmla="*/ 0 w 123"/>
                  <a:gd name="T3" fmla="*/ 439 h 439"/>
                  <a:gd name="T4" fmla="*/ 33 w 123"/>
                  <a:gd name="T5" fmla="*/ 429 h 439"/>
                  <a:gd name="T6" fmla="*/ 123 w 123"/>
                  <a:gd name="T7" fmla="*/ 0 h 439"/>
                  <a:gd name="T8" fmla="*/ 109 w 123"/>
                  <a:gd name="T9" fmla="*/ 5 h 439"/>
                </a:gdLst>
                <a:ahLst/>
                <a:cxnLst>
                  <a:cxn ang="0">
                    <a:pos x="T0" y="T1"/>
                  </a:cxn>
                  <a:cxn ang="0">
                    <a:pos x="T2" y="T3"/>
                  </a:cxn>
                  <a:cxn ang="0">
                    <a:pos x="T4" y="T5"/>
                  </a:cxn>
                  <a:cxn ang="0">
                    <a:pos x="T6" y="T7"/>
                  </a:cxn>
                  <a:cxn ang="0">
                    <a:pos x="T8" y="T9"/>
                  </a:cxn>
                </a:cxnLst>
                <a:rect l="0" t="0" r="r" b="b"/>
                <a:pathLst>
                  <a:path w="123" h="439">
                    <a:moveTo>
                      <a:pt x="109" y="5"/>
                    </a:moveTo>
                    <a:lnTo>
                      <a:pt x="0" y="439"/>
                    </a:lnTo>
                    <a:lnTo>
                      <a:pt x="33" y="429"/>
                    </a:lnTo>
                    <a:lnTo>
                      <a:pt x="123" y="0"/>
                    </a:lnTo>
                    <a:lnTo>
                      <a:pt x="109" y="5"/>
                    </a:lnTo>
                    <a:close/>
                  </a:path>
                </a:pathLst>
              </a:custGeom>
              <a:solidFill>
                <a:schemeClr val="bg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78879" name="Freeform 387"/>
              <p:cNvSpPr>
                <a:spLocks/>
              </p:cNvSpPr>
              <p:nvPr/>
            </p:nvSpPr>
            <p:spPr bwMode="auto">
              <a:xfrm>
                <a:off x="1559" y="2676"/>
                <a:ext cx="2611" cy="391"/>
              </a:xfrm>
              <a:custGeom>
                <a:avLst/>
                <a:gdLst>
                  <a:gd name="T0" fmla="*/ 1340 w 1103"/>
                  <a:gd name="T1" fmla="*/ 467 h 165"/>
                  <a:gd name="T2" fmla="*/ 14497 w 1103"/>
                  <a:gd name="T3" fmla="*/ 427 h 165"/>
                  <a:gd name="T4" fmla="*/ 14632 w 1103"/>
                  <a:gd name="T5" fmla="*/ 0 h 165"/>
                  <a:gd name="T6" fmla="*/ 914 w 1103"/>
                  <a:gd name="T7" fmla="*/ 95 h 165"/>
                  <a:gd name="T8" fmla="*/ 12 w 1103"/>
                  <a:gd name="T9" fmla="*/ 1398 h 165"/>
                  <a:gd name="T10" fmla="*/ 357 w 1103"/>
                  <a:gd name="T11" fmla="*/ 2128 h 165"/>
                  <a:gd name="T12" fmla="*/ 516 w 1103"/>
                  <a:gd name="T13" fmla="*/ 2197 h 165"/>
                  <a:gd name="T14" fmla="*/ 1340 w 1103"/>
                  <a:gd name="T15" fmla="*/ 467 h 1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03" h="165">
                    <a:moveTo>
                      <a:pt x="101" y="35"/>
                    </a:moveTo>
                    <a:cubicBezTo>
                      <a:pt x="194" y="25"/>
                      <a:pt x="976" y="32"/>
                      <a:pt x="1093" y="32"/>
                    </a:cubicBezTo>
                    <a:cubicBezTo>
                      <a:pt x="1098" y="13"/>
                      <a:pt x="1103" y="0"/>
                      <a:pt x="1103" y="0"/>
                    </a:cubicBezTo>
                    <a:cubicBezTo>
                      <a:pt x="1103" y="0"/>
                      <a:pt x="113" y="0"/>
                      <a:pt x="69" y="7"/>
                    </a:cubicBezTo>
                    <a:cubicBezTo>
                      <a:pt x="25" y="14"/>
                      <a:pt x="1" y="56"/>
                      <a:pt x="1" y="105"/>
                    </a:cubicBezTo>
                    <a:cubicBezTo>
                      <a:pt x="1" y="128"/>
                      <a:pt x="13" y="147"/>
                      <a:pt x="27" y="160"/>
                    </a:cubicBezTo>
                    <a:cubicBezTo>
                      <a:pt x="31" y="162"/>
                      <a:pt x="35" y="163"/>
                      <a:pt x="39" y="165"/>
                    </a:cubicBezTo>
                    <a:cubicBezTo>
                      <a:pt x="39" y="165"/>
                      <a:pt x="0" y="46"/>
                      <a:pt x="101" y="3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0" name="Freeform 388"/>
              <p:cNvSpPr>
                <a:spLocks/>
              </p:cNvSpPr>
              <p:nvPr/>
            </p:nvSpPr>
            <p:spPr bwMode="auto">
              <a:xfrm>
                <a:off x="1599" y="2825"/>
                <a:ext cx="69" cy="7"/>
              </a:xfrm>
              <a:custGeom>
                <a:avLst/>
                <a:gdLst>
                  <a:gd name="T0" fmla="*/ 362 w 29"/>
                  <a:gd name="T1" fmla="*/ 37 h 3"/>
                  <a:gd name="T2" fmla="*/ 390 w 29"/>
                  <a:gd name="T3" fmla="*/ 0 h 3"/>
                  <a:gd name="T4" fmla="*/ 12 w 29"/>
                  <a:gd name="T5" fmla="*/ 0 h 3"/>
                  <a:gd name="T6" fmla="*/ 0 w 29"/>
                  <a:gd name="T7" fmla="*/ 37 h 3"/>
                  <a:gd name="T8" fmla="*/ 362 w 29"/>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27" y="3"/>
                    </a:moveTo>
                    <a:cubicBezTo>
                      <a:pt x="29" y="1"/>
                      <a:pt x="27" y="2"/>
                      <a:pt x="29" y="0"/>
                    </a:cubicBezTo>
                    <a:cubicBezTo>
                      <a:pt x="1" y="0"/>
                      <a:pt x="1" y="0"/>
                      <a:pt x="1" y="0"/>
                    </a:cubicBezTo>
                    <a:cubicBezTo>
                      <a:pt x="0" y="2"/>
                      <a:pt x="0" y="1"/>
                      <a:pt x="0" y="3"/>
                    </a:cubicBezTo>
                    <a:lnTo>
                      <a:pt x="2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1" name="Freeform 389"/>
              <p:cNvSpPr>
                <a:spLocks/>
              </p:cNvSpPr>
              <p:nvPr/>
            </p:nvSpPr>
            <p:spPr bwMode="auto">
              <a:xfrm>
                <a:off x="1623" y="2777"/>
                <a:ext cx="101" cy="8"/>
              </a:xfrm>
              <a:custGeom>
                <a:avLst/>
                <a:gdLst>
                  <a:gd name="T0" fmla="*/ 479 w 43"/>
                  <a:gd name="T1" fmla="*/ 56 h 3"/>
                  <a:gd name="T2" fmla="*/ 557 w 43"/>
                  <a:gd name="T3" fmla="*/ 0 h 3"/>
                  <a:gd name="T4" fmla="*/ 49 w 43"/>
                  <a:gd name="T5" fmla="*/ 0 h 3"/>
                  <a:gd name="T6" fmla="*/ 0 w 43"/>
                  <a:gd name="T7" fmla="*/ 56 h 3"/>
                  <a:gd name="T8" fmla="*/ 479 w 43"/>
                  <a:gd name="T9" fmla="*/ 56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
                    <a:moveTo>
                      <a:pt x="37" y="3"/>
                    </a:moveTo>
                    <a:cubicBezTo>
                      <a:pt x="40" y="3"/>
                      <a:pt x="39" y="3"/>
                      <a:pt x="43" y="0"/>
                    </a:cubicBezTo>
                    <a:cubicBezTo>
                      <a:pt x="4" y="0"/>
                      <a:pt x="4" y="0"/>
                      <a:pt x="4" y="0"/>
                    </a:cubicBezTo>
                    <a:cubicBezTo>
                      <a:pt x="3" y="0"/>
                      <a:pt x="1" y="2"/>
                      <a:pt x="0" y="3"/>
                    </a:cubicBezTo>
                    <a:lnTo>
                      <a:pt x="37"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2" name="Freeform 390"/>
              <p:cNvSpPr>
                <a:spLocks/>
              </p:cNvSpPr>
              <p:nvPr/>
            </p:nvSpPr>
            <p:spPr bwMode="auto">
              <a:xfrm>
                <a:off x="1592" y="2969"/>
                <a:ext cx="42" cy="10"/>
              </a:xfrm>
              <a:custGeom>
                <a:avLst/>
                <a:gdLst>
                  <a:gd name="T0" fmla="*/ 28 w 18"/>
                  <a:gd name="T1" fmla="*/ 63 h 4"/>
                  <a:gd name="T2" fmla="*/ 229 w 18"/>
                  <a:gd name="T3" fmla="*/ 63 h 4"/>
                  <a:gd name="T4" fmla="*/ 229 w 18"/>
                  <a:gd name="T5" fmla="*/ 0 h 4"/>
                  <a:gd name="T6" fmla="*/ 0 w 18"/>
                  <a:gd name="T7" fmla="*/ 0 h 4"/>
                  <a:gd name="T8" fmla="*/ 28 w 18"/>
                  <a:gd name="T9" fmla="*/ 6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4">
                    <a:moveTo>
                      <a:pt x="2" y="4"/>
                    </a:moveTo>
                    <a:cubicBezTo>
                      <a:pt x="18" y="4"/>
                      <a:pt x="18" y="4"/>
                      <a:pt x="18" y="4"/>
                    </a:cubicBezTo>
                    <a:cubicBezTo>
                      <a:pt x="18" y="1"/>
                      <a:pt x="18" y="2"/>
                      <a:pt x="18" y="0"/>
                    </a:cubicBezTo>
                    <a:cubicBezTo>
                      <a:pt x="0" y="0"/>
                      <a:pt x="0" y="0"/>
                      <a:pt x="0" y="0"/>
                    </a:cubicBezTo>
                    <a:cubicBezTo>
                      <a:pt x="0" y="2"/>
                      <a:pt x="1" y="1"/>
                      <a:pt x="2" y="4"/>
                    </a:cubicBez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3" name="Freeform 391"/>
              <p:cNvSpPr>
                <a:spLocks/>
              </p:cNvSpPr>
              <p:nvPr/>
            </p:nvSpPr>
            <p:spPr bwMode="auto">
              <a:xfrm>
                <a:off x="1608" y="3017"/>
                <a:ext cx="33" cy="9"/>
              </a:xfrm>
              <a:custGeom>
                <a:avLst/>
                <a:gdLst>
                  <a:gd name="T0" fmla="*/ 184 w 14"/>
                  <a:gd name="T1" fmla="*/ 45 h 4"/>
                  <a:gd name="T2" fmla="*/ 156 w 14"/>
                  <a:gd name="T3" fmla="*/ 0 h 4"/>
                  <a:gd name="T4" fmla="*/ 0 w 14"/>
                  <a:gd name="T5" fmla="*/ 0 h 4"/>
                  <a:gd name="T6" fmla="*/ 50 w 14"/>
                  <a:gd name="T7" fmla="*/ 45 h 4"/>
                  <a:gd name="T8" fmla="*/ 184 w 14"/>
                  <a:gd name="T9" fmla="*/ 45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4">
                    <a:moveTo>
                      <a:pt x="14" y="4"/>
                    </a:moveTo>
                    <a:cubicBezTo>
                      <a:pt x="13" y="2"/>
                      <a:pt x="13" y="2"/>
                      <a:pt x="12" y="0"/>
                    </a:cubicBezTo>
                    <a:cubicBezTo>
                      <a:pt x="0" y="0"/>
                      <a:pt x="0" y="0"/>
                      <a:pt x="0" y="0"/>
                    </a:cubicBezTo>
                    <a:cubicBezTo>
                      <a:pt x="2" y="2"/>
                      <a:pt x="2" y="2"/>
                      <a:pt x="4" y="4"/>
                    </a:cubicBezTo>
                    <a:lnTo>
                      <a:pt x="14" y="4"/>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78884" name="Freeform 392"/>
              <p:cNvSpPr>
                <a:spLocks/>
              </p:cNvSpPr>
              <p:nvPr/>
            </p:nvSpPr>
            <p:spPr bwMode="auto">
              <a:xfrm>
                <a:off x="1561" y="2922"/>
                <a:ext cx="76" cy="7"/>
              </a:xfrm>
              <a:custGeom>
                <a:avLst/>
                <a:gdLst>
                  <a:gd name="T0" fmla="*/ 418 w 32"/>
                  <a:gd name="T1" fmla="*/ 37 h 3"/>
                  <a:gd name="T2" fmla="*/ 430 w 32"/>
                  <a:gd name="T3" fmla="*/ 0 h 3"/>
                  <a:gd name="T4" fmla="*/ 0 w 32"/>
                  <a:gd name="T5" fmla="*/ 0 h 3"/>
                  <a:gd name="T6" fmla="*/ 0 w 32"/>
                  <a:gd name="T7" fmla="*/ 12 h 3"/>
                  <a:gd name="T8" fmla="*/ 0 w 32"/>
                  <a:gd name="T9" fmla="*/ 37 h 3"/>
                  <a:gd name="T10" fmla="*/ 418 w 32"/>
                  <a:gd name="T11" fmla="*/ 37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
                    <a:moveTo>
                      <a:pt x="31" y="3"/>
                    </a:moveTo>
                    <a:cubicBezTo>
                      <a:pt x="32" y="1"/>
                      <a:pt x="32" y="2"/>
                      <a:pt x="32" y="0"/>
                    </a:cubicBezTo>
                    <a:cubicBezTo>
                      <a:pt x="0" y="0"/>
                      <a:pt x="0" y="0"/>
                      <a:pt x="0" y="0"/>
                    </a:cubicBezTo>
                    <a:cubicBezTo>
                      <a:pt x="0" y="2"/>
                      <a:pt x="0" y="0"/>
                      <a:pt x="0" y="1"/>
                    </a:cubicBezTo>
                    <a:cubicBezTo>
                      <a:pt x="0" y="2"/>
                      <a:pt x="0" y="3"/>
                      <a:pt x="0" y="3"/>
                    </a:cubicBezTo>
                    <a:lnTo>
                      <a:pt x="31"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pic>
            <p:nvPicPr>
              <p:cNvPr id="78885" name="Picture 3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 y="3048"/>
                <a:ext cx="36" cy="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86" name="Freeform 394"/>
              <p:cNvSpPr>
                <a:spLocks/>
              </p:cNvSpPr>
              <p:nvPr/>
            </p:nvSpPr>
            <p:spPr bwMode="auto">
              <a:xfrm>
                <a:off x="1563" y="2875"/>
                <a:ext cx="83" cy="7"/>
              </a:xfrm>
              <a:custGeom>
                <a:avLst/>
                <a:gdLst>
                  <a:gd name="T0" fmla="*/ 439 w 35"/>
                  <a:gd name="T1" fmla="*/ 37 h 3"/>
                  <a:gd name="T2" fmla="*/ 467 w 35"/>
                  <a:gd name="T3" fmla="*/ 0 h 3"/>
                  <a:gd name="T4" fmla="*/ 28 w 35"/>
                  <a:gd name="T5" fmla="*/ 0 h 3"/>
                  <a:gd name="T6" fmla="*/ 0 w 35"/>
                  <a:gd name="T7" fmla="*/ 37 h 3"/>
                  <a:gd name="T8" fmla="*/ 439 w 35"/>
                  <a:gd name="T9" fmla="*/ 3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 h="3">
                    <a:moveTo>
                      <a:pt x="33" y="3"/>
                    </a:moveTo>
                    <a:cubicBezTo>
                      <a:pt x="34" y="1"/>
                      <a:pt x="34" y="2"/>
                      <a:pt x="35" y="0"/>
                    </a:cubicBezTo>
                    <a:cubicBezTo>
                      <a:pt x="2" y="0"/>
                      <a:pt x="2" y="0"/>
                      <a:pt x="2" y="0"/>
                    </a:cubicBezTo>
                    <a:cubicBezTo>
                      <a:pt x="1" y="2"/>
                      <a:pt x="1" y="1"/>
                      <a:pt x="0" y="3"/>
                    </a:cubicBezTo>
                    <a:lnTo>
                      <a:pt x="33" y="3"/>
                    </a:lnTo>
                    <a:close/>
                  </a:path>
                </a:pathLst>
              </a:custGeom>
              <a:solidFill>
                <a:srgbClr val="CBAA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401" name="Freeform 395"/>
              <p:cNvSpPr>
                <a:spLocks/>
              </p:cNvSpPr>
              <p:nvPr/>
            </p:nvSpPr>
            <p:spPr bwMode="auto">
              <a:xfrm>
                <a:off x="1509" y="2650"/>
                <a:ext cx="2739" cy="512"/>
              </a:xfrm>
              <a:custGeom>
                <a:avLst/>
                <a:gdLst>
                  <a:gd name="T0" fmla="*/ 97 w 1157"/>
                  <a:gd name="T1" fmla="*/ 216 h 216"/>
                  <a:gd name="T2" fmla="*/ 91 w 1157"/>
                  <a:gd name="T3" fmla="*/ 216 h 216"/>
                  <a:gd name="T4" fmla="*/ 0 w 1157"/>
                  <a:gd name="T5" fmla="*/ 115 h 216"/>
                  <a:gd name="T6" fmla="*/ 0 w 1157"/>
                  <a:gd name="T7" fmla="*/ 103 h 216"/>
                  <a:gd name="T8" fmla="*/ 30 w 1157"/>
                  <a:gd name="T9" fmla="*/ 32 h 216"/>
                  <a:gd name="T10" fmla="*/ 97 w 1157"/>
                  <a:gd name="T11" fmla="*/ 1 h 216"/>
                  <a:gd name="T12" fmla="*/ 123 w 1157"/>
                  <a:gd name="T13" fmla="*/ 10 h 216"/>
                  <a:gd name="T14" fmla="*/ 133 w 1157"/>
                  <a:gd name="T15" fmla="*/ 13 h 216"/>
                  <a:gd name="T16" fmla="*/ 133 w 1157"/>
                  <a:gd name="T17" fmla="*/ 13 h 216"/>
                  <a:gd name="T18" fmla="*/ 134 w 1157"/>
                  <a:gd name="T19" fmla="*/ 13 h 216"/>
                  <a:gd name="T20" fmla="*/ 146 w 1157"/>
                  <a:gd name="T21" fmla="*/ 10 h 216"/>
                  <a:gd name="T22" fmla="*/ 165 w 1157"/>
                  <a:gd name="T23" fmla="*/ 2 h 216"/>
                  <a:gd name="T24" fmla="*/ 1155 w 1157"/>
                  <a:gd name="T25" fmla="*/ 3 h 216"/>
                  <a:gd name="T26" fmla="*/ 1119 w 1157"/>
                  <a:gd name="T27" fmla="*/ 25 h 216"/>
                  <a:gd name="T28" fmla="*/ 164 w 1157"/>
                  <a:gd name="T29" fmla="*/ 25 h 216"/>
                  <a:gd name="T30" fmla="*/ 150 w 1157"/>
                  <a:gd name="T31" fmla="*/ 29 h 216"/>
                  <a:gd name="T32" fmla="*/ 133 w 1157"/>
                  <a:gd name="T33" fmla="*/ 33 h 216"/>
                  <a:gd name="T34" fmla="*/ 116 w 1157"/>
                  <a:gd name="T35" fmla="*/ 29 h 216"/>
                  <a:gd name="T36" fmla="*/ 98 w 1157"/>
                  <a:gd name="T37" fmla="*/ 25 h 216"/>
                  <a:gd name="T38" fmla="*/ 98 w 1157"/>
                  <a:gd name="T39" fmla="*/ 25 h 216"/>
                  <a:gd name="T40" fmla="*/ 98 w 1157"/>
                  <a:gd name="T41" fmla="*/ 25 h 216"/>
                  <a:gd name="T42" fmla="*/ 58 w 1157"/>
                  <a:gd name="T43" fmla="*/ 47 h 216"/>
                  <a:gd name="T44" fmla="*/ 33 w 1157"/>
                  <a:gd name="T45" fmla="*/ 103 h 216"/>
                  <a:gd name="T46" fmla="*/ 33 w 1157"/>
                  <a:gd name="T47" fmla="*/ 115 h 216"/>
                  <a:gd name="T48" fmla="*/ 100 w 1157"/>
                  <a:gd name="T49" fmla="*/ 193 h 216"/>
                  <a:gd name="T50" fmla="*/ 120 w 1157"/>
                  <a:gd name="T51" fmla="*/ 190 h 216"/>
                  <a:gd name="T52" fmla="*/ 135 w 1157"/>
                  <a:gd name="T53" fmla="*/ 186 h 216"/>
                  <a:gd name="T54" fmla="*/ 151 w 1157"/>
                  <a:gd name="T55" fmla="*/ 191 h 216"/>
                  <a:gd name="T56" fmla="*/ 158 w 1157"/>
                  <a:gd name="T57" fmla="*/ 193 h 216"/>
                  <a:gd name="T58" fmla="*/ 1114 w 1157"/>
                  <a:gd name="T59" fmla="*/ 192 h 216"/>
                  <a:gd name="T60" fmla="*/ 1157 w 1157"/>
                  <a:gd name="T61" fmla="*/ 216 h 216"/>
                  <a:gd name="T62" fmla="*/ 158 w 1157"/>
                  <a:gd name="T63" fmla="*/ 216 h 216"/>
                  <a:gd name="T64" fmla="*/ 142 w 1157"/>
                  <a:gd name="T65" fmla="*/ 208 h 216"/>
                  <a:gd name="T66" fmla="*/ 134 w 1157"/>
                  <a:gd name="T67" fmla="*/ 206 h 216"/>
                  <a:gd name="T68" fmla="*/ 126 w 1157"/>
                  <a:gd name="T69" fmla="*/ 207 h 216"/>
                  <a:gd name="T70" fmla="*/ 97 w 1157"/>
                  <a:gd name="T7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7" h="216">
                    <a:moveTo>
                      <a:pt x="97" y="216"/>
                    </a:moveTo>
                    <a:cubicBezTo>
                      <a:pt x="95" y="216"/>
                      <a:pt x="93" y="216"/>
                      <a:pt x="91" y="216"/>
                    </a:cubicBezTo>
                    <a:cubicBezTo>
                      <a:pt x="54" y="215"/>
                      <a:pt x="0" y="165"/>
                      <a:pt x="0" y="115"/>
                    </a:cubicBezTo>
                    <a:cubicBezTo>
                      <a:pt x="0" y="103"/>
                      <a:pt x="0" y="103"/>
                      <a:pt x="0" y="103"/>
                    </a:cubicBezTo>
                    <a:cubicBezTo>
                      <a:pt x="0" y="71"/>
                      <a:pt x="19" y="43"/>
                      <a:pt x="30" y="32"/>
                    </a:cubicBezTo>
                    <a:cubicBezTo>
                      <a:pt x="46" y="16"/>
                      <a:pt x="82" y="1"/>
                      <a:pt x="97" y="1"/>
                    </a:cubicBezTo>
                    <a:cubicBezTo>
                      <a:pt x="111" y="0"/>
                      <a:pt x="118" y="7"/>
                      <a:pt x="123" y="10"/>
                    </a:cubicBezTo>
                    <a:cubicBezTo>
                      <a:pt x="126" y="11"/>
                      <a:pt x="129" y="13"/>
                      <a:pt x="133" y="13"/>
                    </a:cubicBezTo>
                    <a:cubicBezTo>
                      <a:pt x="133" y="13"/>
                      <a:pt x="133" y="13"/>
                      <a:pt x="133" y="13"/>
                    </a:cubicBezTo>
                    <a:cubicBezTo>
                      <a:pt x="134" y="13"/>
                      <a:pt x="134" y="13"/>
                      <a:pt x="134" y="13"/>
                    </a:cubicBezTo>
                    <a:cubicBezTo>
                      <a:pt x="137" y="13"/>
                      <a:pt x="142" y="12"/>
                      <a:pt x="146" y="10"/>
                    </a:cubicBezTo>
                    <a:cubicBezTo>
                      <a:pt x="152" y="8"/>
                      <a:pt x="153" y="1"/>
                      <a:pt x="165" y="2"/>
                    </a:cubicBezTo>
                    <a:cubicBezTo>
                      <a:pt x="175" y="2"/>
                      <a:pt x="997" y="4"/>
                      <a:pt x="1155" y="3"/>
                    </a:cubicBezTo>
                    <a:cubicBezTo>
                      <a:pt x="1155" y="3"/>
                      <a:pt x="1152" y="26"/>
                      <a:pt x="1119" y="25"/>
                    </a:cubicBezTo>
                    <a:cubicBezTo>
                      <a:pt x="1008" y="24"/>
                      <a:pt x="174" y="26"/>
                      <a:pt x="164" y="25"/>
                    </a:cubicBezTo>
                    <a:cubicBezTo>
                      <a:pt x="159" y="25"/>
                      <a:pt x="155" y="27"/>
                      <a:pt x="150" y="29"/>
                    </a:cubicBezTo>
                    <a:cubicBezTo>
                      <a:pt x="145" y="31"/>
                      <a:pt x="140" y="34"/>
                      <a:pt x="133" y="33"/>
                    </a:cubicBezTo>
                    <a:cubicBezTo>
                      <a:pt x="125" y="33"/>
                      <a:pt x="120" y="31"/>
                      <a:pt x="116" y="29"/>
                    </a:cubicBezTo>
                    <a:cubicBezTo>
                      <a:pt x="112" y="27"/>
                      <a:pt x="109" y="25"/>
                      <a:pt x="98" y="25"/>
                    </a:cubicBezTo>
                    <a:cubicBezTo>
                      <a:pt x="98" y="25"/>
                      <a:pt x="98" y="25"/>
                      <a:pt x="98" y="25"/>
                    </a:cubicBezTo>
                    <a:cubicBezTo>
                      <a:pt x="98" y="25"/>
                      <a:pt x="98" y="25"/>
                      <a:pt x="98" y="25"/>
                    </a:cubicBezTo>
                    <a:cubicBezTo>
                      <a:pt x="87" y="25"/>
                      <a:pt x="71" y="34"/>
                      <a:pt x="58" y="47"/>
                    </a:cubicBezTo>
                    <a:cubicBezTo>
                      <a:pt x="42" y="63"/>
                      <a:pt x="33" y="83"/>
                      <a:pt x="33" y="103"/>
                    </a:cubicBezTo>
                    <a:cubicBezTo>
                      <a:pt x="33" y="115"/>
                      <a:pt x="33" y="115"/>
                      <a:pt x="33" y="115"/>
                    </a:cubicBezTo>
                    <a:cubicBezTo>
                      <a:pt x="33" y="158"/>
                      <a:pt x="73" y="191"/>
                      <a:pt x="100" y="193"/>
                    </a:cubicBezTo>
                    <a:cubicBezTo>
                      <a:pt x="113" y="193"/>
                      <a:pt x="116" y="191"/>
                      <a:pt x="120" y="190"/>
                    </a:cubicBezTo>
                    <a:cubicBezTo>
                      <a:pt x="123" y="188"/>
                      <a:pt x="127" y="186"/>
                      <a:pt x="135" y="186"/>
                    </a:cubicBezTo>
                    <a:cubicBezTo>
                      <a:pt x="144" y="187"/>
                      <a:pt x="148" y="189"/>
                      <a:pt x="151" y="191"/>
                    </a:cubicBezTo>
                    <a:cubicBezTo>
                      <a:pt x="153" y="192"/>
                      <a:pt x="154" y="193"/>
                      <a:pt x="158" y="193"/>
                    </a:cubicBezTo>
                    <a:cubicBezTo>
                      <a:pt x="168" y="192"/>
                      <a:pt x="999" y="194"/>
                      <a:pt x="1114" y="192"/>
                    </a:cubicBezTo>
                    <a:cubicBezTo>
                      <a:pt x="1152" y="192"/>
                      <a:pt x="1157" y="216"/>
                      <a:pt x="1157" y="216"/>
                    </a:cubicBezTo>
                    <a:cubicBezTo>
                      <a:pt x="1153" y="216"/>
                      <a:pt x="171" y="216"/>
                      <a:pt x="158" y="216"/>
                    </a:cubicBezTo>
                    <a:cubicBezTo>
                      <a:pt x="151" y="216"/>
                      <a:pt x="146" y="210"/>
                      <a:pt x="142" y="208"/>
                    </a:cubicBezTo>
                    <a:cubicBezTo>
                      <a:pt x="140" y="207"/>
                      <a:pt x="139" y="206"/>
                      <a:pt x="134" y="206"/>
                    </a:cubicBezTo>
                    <a:cubicBezTo>
                      <a:pt x="130" y="206"/>
                      <a:pt x="128" y="206"/>
                      <a:pt x="126" y="207"/>
                    </a:cubicBezTo>
                    <a:cubicBezTo>
                      <a:pt x="121" y="210"/>
                      <a:pt x="108" y="216"/>
                      <a:pt x="97" y="216"/>
                    </a:cubicBezTo>
                    <a:close/>
                  </a:path>
                </a:pathLst>
              </a:custGeom>
              <a:gradFill>
                <a:gsLst>
                  <a:gs pos="100000">
                    <a:schemeClr val="bg2">
                      <a:lumMod val="75000"/>
                    </a:schemeClr>
                  </a:gs>
                  <a:gs pos="0">
                    <a:schemeClr val="bg2"/>
                  </a:gs>
                </a:gsLst>
                <a:lin ang="900000" scaled="0"/>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402" name="Freeform 396"/>
              <p:cNvSpPr>
                <a:spLocks/>
              </p:cNvSpPr>
              <p:nvPr/>
            </p:nvSpPr>
            <p:spPr bwMode="auto">
              <a:xfrm>
                <a:off x="1884" y="2653"/>
                <a:ext cx="2369" cy="18"/>
              </a:xfrm>
              <a:custGeom>
                <a:avLst/>
                <a:gdLst>
                  <a:gd name="T0" fmla="*/ 7 w 1000"/>
                  <a:gd name="T1" fmla="*/ 0 h 8"/>
                  <a:gd name="T2" fmla="*/ 994 w 1000"/>
                  <a:gd name="T3" fmla="*/ 2 h 8"/>
                  <a:gd name="T4" fmla="*/ 987 w 1000"/>
                  <a:gd name="T5" fmla="*/ 4 h 8"/>
                  <a:gd name="T6" fmla="*/ 6 w 1000"/>
                  <a:gd name="T7" fmla="*/ 3 h 8"/>
                  <a:gd name="T8" fmla="*/ 7 w 1000"/>
                  <a:gd name="T9" fmla="*/ 0 h 8"/>
                </a:gdLst>
                <a:ahLst/>
                <a:cxnLst>
                  <a:cxn ang="0">
                    <a:pos x="T0" y="T1"/>
                  </a:cxn>
                  <a:cxn ang="0">
                    <a:pos x="T2" y="T3"/>
                  </a:cxn>
                  <a:cxn ang="0">
                    <a:pos x="T4" y="T5"/>
                  </a:cxn>
                  <a:cxn ang="0">
                    <a:pos x="T6" y="T7"/>
                  </a:cxn>
                  <a:cxn ang="0">
                    <a:pos x="T8" y="T9"/>
                  </a:cxn>
                </a:cxnLst>
                <a:rect l="0" t="0" r="r" b="b"/>
                <a:pathLst>
                  <a:path w="1000" h="8">
                    <a:moveTo>
                      <a:pt x="7" y="0"/>
                    </a:moveTo>
                    <a:cubicBezTo>
                      <a:pt x="19" y="1"/>
                      <a:pt x="987" y="2"/>
                      <a:pt x="994" y="2"/>
                    </a:cubicBezTo>
                    <a:cubicBezTo>
                      <a:pt x="1000" y="2"/>
                      <a:pt x="994" y="4"/>
                      <a:pt x="987" y="4"/>
                    </a:cubicBezTo>
                    <a:cubicBezTo>
                      <a:pt x="770" y="6"/>
                      <a:pt x="183" y="8"/>
                      <a:pt x="6" y="3"/>
                    </a:cubicBezTo>
                    <a:cubicBezTo>
                      <a:pt x="3" y="1"/>
                      <a:pt x="0" y="1"/>
                      <a:pt x="7" y="0"/>
                    </a:cubicBezTo>
                    <a:close/>
                  </a:path>
                </a:pathLst>
              </a:custGeom>
              <a:solidFill>
                <a:schemeClr val="bg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grpSp>
      </p:grpSp>
      <p:grpSp>
        <p:nvGrpSpPr>
          <p:cNvPr id="128" name="Pencil"/>
          <p:cNvGrpSpPr/>
          <p:nvPr/>
        </p:nvGrpSpPr>
        <p:grpSpPr>
          <a:xfrm rot="21347954">
            <a:off x="7921987" y="5948671"/>
            <a:ext cx="2102031" cy="349949"/>
            <a:chOff x="836868" y="3937649"/>
            <a:chExt cx="5037137" cy="628940"/>
          </a:xfrm>
          <a:effectLst>
            <a:outerShdw blurRad="50800" dist="38100" dir="5400000" algn="t" rotWithShape="0">
              <a:prstClr val="black">
                <a:alpha val="40000"/>
              </a:prstClr>
            </a:outerShdw>
          </a:effectLst>
        </p:grpSpPr>
        <p:sp>
          <p:nvSpPr>
            <p:cNvPr id="129" name="AutoShape 3"/>
            <p:cNvSpPr>
              <a:spLocks noChangeAspect="1" noChangeArrowheads="1" noTextEdit="1"/>
            </p:cNvSpPr>
            <p:nvPr/>
          </p:nvSpPr>
          <p:spPr bwMode="auto">
            <a:xfrm>
              <a:off x="836868" y="3937649"/>
              <a:ext cx="5034329" cy="626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dirty="0">
                <a:latin typeface="Arial" charset="0"/>
                <a:cs typeface="Arial" charset="0"/>
              </a:endParaRPr>
            </a:p>
          </p:txBody>
        </p:sp>
        <p:sp>
          <p:nvSpPr>
            <p:cNvPr id="130" name="Rectangle 5"/>
            <p:cNvSpPr>
              <a:spLocks noChangeArrowheads="1"/>
            </p:cNvSpPr>
            <p:nvPr/>
          </p:nvSpPr>
          <p:spPr bwMode="auto">
            <a:xfrm>
              <a:off x="2355871" y="4149635"/>
              <a:ext cx="1837685" cy="14039"/>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dirty="0">
                <a:latin typeface="Arial" charset="0"/>
                <a:cs typeface="Arial" charset="0"/>
              </a:endParaRPr>
            </a:p>
          </p:txBody>
        </p:sp>
        <p:sp>
          <p:nvSpPr>
            <p:cNvPr id="131" name="Rectangle 6"/>
            <p:cNvSpPr>
              <a:spLocks noChangeArrowheads="1"/>
            </p:cNvSpPr>
            <p:nvPr/>
          </p:nvSpPr>
          <p:spPr bwMode="auto">
            <a:xfrm>
              <a:off x="2355871" y="4472529"/>
              <a:ext cx="1837685" cy="14039"/>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dirty="0">
                <a:latin typeface="Arial" charset="0"/>
                <a:cs typeface="Arial" charset="0"/>
              </a:endParaRPr>
            </a:p>
          </p:txBody>
        </p:sp>
        <p:sp>
          <p:nvSpPr>
            <p:cNvPr id="132" name="Freeform 7"/>
            <p:cNvSpPr>
              <a:spLocks/>
            </p:cNvSpPr>
            <p:nvPr/>
          </p:nvSpPr>
          <p:spPr bwMode="auto">
            <a:xfrm>
              <a:off x="839676" y="4089268"/>
              <a:ext cx="422569" cy="320086"/>
            </a:xfrm>
            <a:custGeom>
              <a:avLst/>
              <a:gdLst>
                <a:gd name="T0" fmla="*/ 114 w 127"/>
                <a:gd name="T1" fmla="*/ 0 h 95"/>
                <a:gd name="T2" fmla="*/ 0 w 127"/>
                <a:gd name="T3" fmla="*/ 48 h 95"/>
                <a:gd name="T4" fmla="*/ 119 w 127"/>
                <a:gd name="T5" fmla="*/ 95 h 95"/>
                <a:gd name="T6" fmla="*/ 114 w 127"/>
                <a:gd name="T7" fmla="*/ 0 h 95"/>
              </a:gdLst>
              <a:ahLst/>
              <a:cxnLst>
                <a:cxn ang="0">
                  <a:pos x="T0" y="T1"/>
                </a:cxn>
                <a:cxn ang="0">
                  <a:pos x="T2" y="T3"/>
                </a:cxn>
                <a:cxn ang="0">
                  <a:pos x="T4" y="T5"/>
                </a:cxn>
                <a:cxn ang="0">
                  <a:pos x="T6" y="T7"/>
                </a:cxn>
              </a:cxnLst>
              <a:rect l="0" t="0" r="r" b="b"/>
              <a:pathLst>
                <a:path w="127" h="95">
                  <a:moveTo>
                    <a:pt x="114" y="0"/>
                  </a:moveTo>
                  <a:cubicBezTo>
                    <a:pt x="96" y="8"/>
                    <a:pt x="0" y="29"/>
                    <a:pt x="0" y="48"/>
                  </a:cubicBezTo>
                  <a:cubicBezTo>
                    <a:pt x="0" y="66"/>
                    <a:pt x="101" y="90"/>
                    <a:pt x="119" y="95"/>
                  </a:cubicBezTo>
                  <a:cubicBezTo>
                    <a:pt x="122" y="75"/>
                    <a:pt x="127" y="25"/>
                    <a:pt x="114" y="0"/>
                  </a:cubicBezTo>
                  <a:close/>
                </a:path>
              </a:pathLst>
            </a:custGeom>
            <a:solidFill>
              <a:srgbClr val="1C1C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3" name="Freeform 8"/>
            <p:cNvSpPr>
              <a:spLocks/>
            </p:cNvSpPr>
            <p:nvPr/>
          </p:nvSpPr>
          <p:spPr bwMode="auto">
            <a:xfrm>
              <a:off x="5249276" y="3944668"/>
              <a:ext cx="624729" cy="621921"/>
            </a:xfrm>
            <a:custGeom>
              <a:avLst/>
              <a:gdLst>
                <a:gd name="T0" fmla="*/ 146 w 188"/>
                <a:gd name="T1" fmla="*/ 185 h 185"/>
                <a:gd name="T2" fmla="*/ 188 w 188"/>
                <a:gd name="T3" fmla="*/ 88 h 185"/>
                <a:gd name="T4" fmla="*/ 147 w 188"/>
                <a:gd name="T5" fmla="*/ 0 h 185"/>
                <a:gd name="T6" fmla="*/ 68 w 188"/>
                <a:gd name="T7" fmla="*/ 0 h 185"/>
                <a:gd name="T8" fmla="*/ 0 w 188"/>
                <a:gd name="T9" fmla="*/ 92 h 185"/>
                <a:gd name="T10" fmla="*/ 67 w 188"/>
                <a:gd name="T11" fmla="*/ 185 h 185"/>
                <a:gd name="T12" fmla="*/ 146 w 188"/>
                <a:gd name="T13" fmla="*/ 185 h 185"/>
              </a:gdLst>
              <a:ahLst/>
              <a:cxnLst>
                <a:cxn ang="0">
                  <a:pos x="T0" y="T1"/>
                </a:cxn>
                <a:cxn ang="0">
                  <a:pos x="T2" y="T3"/>
                </a:cxn>
                <a:cxn ang="0">
                  <a:pos x="T4" y="T5"/>
                </a:cxn>
                <a:cxn ang="0">
                  <a:pos x="T6" y="T7"/>
                </a:cxn>
                <a:cxn ang="0">
                  <a:pos x="T8" y="T9"/>
                </a:cxn>
                <a:cxn ang="0">
                  <a:pos x="T10" y="T11"/>
                </a:cxn>
                <a:cxn ang="0">
                  <a:pos x="T12" y="T13"/>
                </a:cxn>
              </a:cxnLst>
              <a:rect l="0" t="0" r="r" b="b"/>
              <a:pathLst>
                <a:path w="188" h="185">
                  <a:moveTo>
                    <a:pt x="146" y="185"/>
                  </a:moveTo>
                  <a:cubicBezTo>
                    <a:pt x="164" y="185"/>
                    <a:pt x="187" y="178"/>
                    <a:pt x="188" y="88"/>
                  </a:cubicBezTo>
                  <a:cubicBezTo>
                    <a:pt x="188" y="22"/>
                    <a:pt x="165" y="0"/>
                    <a:pt x="147" y="0"/>
                  </a:cubicBezTo>
                  <a:cubicBezTo>
                    <a:pt x="139" y="0"/>
                    <a:pt x="75" y="0"/>
                    <a:pt x="68" y="0"/>
                  </a:cubicBezTo>
                  <a:cubicBezTo>
                    <a:pt x="50" y="0"/>
                    <a:pt x="1" y="41"/>
                    <a:pt x="0" y="92"/>
                  </a:cubicBezTo>
                  <a:cubicBezTo>
                    <a:pt x="0" y="143"/>
                    <a:pt x="49" y="185"/>
                    <a:pt x="67" y="185"/>
                  </a:cubicBezTo>
                  <a:cubicBezTo>
                    <a:pt x="75" y="185"/>
                    <a:pt x="138" y="185"/>
                    <a:pt x="146" y="185"/>
                  </a:cubicBezTo>
                  <a:close/>
                </a:path>
              </a:pathLst>
            </a:custGeom>
            <a:gradFill flip="none" rotWithShape="1">
              <a:gsLst>
                <a:gs pos="20000">
                  <a:schemeClr val="accent3">
                    <a:lumMod val="60000"/>
                    <a:lumOff val="40000"/>
                  </a:schemeClr>
                </a:gs>
                <a:gs pos="60000">
                  <a:schemeClr val="accent3"/>
                </a:gs>
              </a:gsLst>
              <a:path path="circle">
                <a:fillToRect l="50000" t="50000" r="50000" b="50000"/>
              </a:path>
              <a:tileRect/>
            </a:gradFill>
            <a:ln>
              <a:noFill/>
            </a:ln>
          </p:spPr>
          <p:txBody>
            <a:bodyPr/>
            <a:lstStyle/>
            <a:p>
              <a:pPr>
                <a:defRPr/>
              </a:pPr>
              <a:endParaRPr lang="en-US" dirty="0">
                <a:latin typeface="Arial" charset="0"/>
                <a:cs typeface="Arial" charset="0"/>
              </a:endParaRPr>
            </a:p>
          </p:txBody>
        </p:sp>
        <p:sp>
          <p:nvSpPr>
            <p:cNvPr id="134" name="Freeform 9"/>
            <p:cNvSpPr>
              <a:spLocks/>
            </p:cNvSpPr>
            <p:nvPr/>
          </p:nvSpPr>
          <p:spPr bwMode="auto">
            <a:xfrm>
              <a:off x="5599062" y="4080097"/>
              <a:ext cx="168466" cy="289200"/>
            </a:xfrm>
            <a:custGeom>
              <a:avLst/>
              <a:gdLst>
                <a:gd name="T0" fmla="*/ 28 w 51"/>
                <a:gd name="T1" fmla="*/ 86 h 86"/>
                <a:gd name="T2" fmla="*/ 0 w 51"/>
                <a:gd name="T3" fmla="*/ 45 h 86"/>
                <a:gd name="T4" fmla="*/ 22 w 51"/>
                <a:gd name="T5" fmla="*/ 0 h 86"/>
                <a:gd name="T6" fmla="*/ 51 w 51"/>
                <a:gd name="T7" fmla="*/ 40 h 86"/>
                <a:gd name="T8" fmla="*/ 28 w 51"/>
                <a:gd name="T9" fmla="*/ 86 h 86"/>
              </a:gdLst>
              <a:ahLst/>
              <a:cxnLst>
                <a:cxn ang="0">
                  <a:pos x="T0" y="T1"/>
                </a:cxn>
                <a:cxn ang="0">
                  <a:pos x="T2" y="T3"/>
                </a:cxn>
                <a:cxn ang="0">
                  <a:pos x="T4" y="T5"/>
                </a:cxn>
                <a:cxn ang="0">
                  <a:pos x="T6" y="T7"/>
                </a:cxn>
                <a:cxn ang="0">
                  <a:pos x="T8" y="T9"/>
                </a:cxn>
              </a:cxnLst>
              <a:rect l="0" t="0" r="r" b="b"/>
              <a:pathLst>
                <a:path w="51" h="86">
                  <a:moveTo>
                    <a:pt x="28" y="86"/>
                  </a:moveTo>
                  <a:cubicBezTo>
                    <a:pt x="15" y="86"/>
                    <a:pt x="0" y="64"/>
                    <a:pt x="0" y="45"/>
                  </a:cubicBezTo>
                  <a:cubicBezTo>
                    <a:pt x="1" y="25"/>
                    <a:pt x="8" y="0"/>
                    <a:pt x="22" y="0"/>
                  </a:cubicBezTo>
                  <a:cubicBezTo>
                    <a:pt x="35" y="0"/>
                    <a:pt x="51" y="21"/>
                    <a:pt x="51" y="40"/>
                  </a:cubicBezTo>
                  <a:cubicBezTo>
                    <a:pt x="51" y="60"/>
                    <a:pt x="41" y="86"/>
                    <a:pt x="28" y="86"/>
                  </a:cubicBezTo>
                  <a:close/>
                </a:path>
              </a:pathLst>
            </a:custGeom>
            <a:gradFill>
              <a:gsLst>
                <a:gs pos="20000">
                  <a:schemeClr val="accent3">
                    <a:lumMod val="46000"/>
                    <a:lumOff val="54000"/>
                  </a:schemeClr>
                </a:gs>
                <a:gs pos="60000">
                  <a:schemeClr val="accent3">
                    <a:lumMod val="48000"/>
                    <a:lumOff val="52000"/>
                  </a:schemeClr>
                </a:gs>
              </a:gsLst>
              <a:path path="circle">
                <a:fillToRect l="50000" t="50000" r="50000" b="50000"/>
              </a:path>
            </a:gradFill>
            <a:ln>
              <a:noFill/>
            </a:ln>
          </p:spPr>
          <p:txBody>
            <a:bodyPr/>
            <a:lstStyle/>
            <a:p>
              <a:pPr>
                <a:defRPr/>
              </a:pPr>
              <a:endParaRPr lang="en-US" dirty="0">
                <a:latin typeface="Arial" charset="0"/>
                <a:cs typeface="Arial" charset="0"/>
              </a:endParaRPr>
            </a:p>
          </p:txBody>
        </p:sp>
        <p:sp>
          <p:nvSpPr>
            <p:cNvPr id="135" name="Freeform 10"/>
            <p:cNvSpPr>
              <a:spLocks/>
            </p:cNvSpPr>
            <p:nvPr/>
          </p:nvSpPr>
          <p:spPr bwMode="auto">
            <a:xfrm>
              <a:off x="5620614" y="4104060"/>
              <a:ext cx="153023" cy="130561"/>
            </a:xfrm>
            <a:custGeom>
              <a:avLst/>
              <a:gdLst>
                <a:gd name="T0" fmla="*/ 6 w 46"/>
                <a:gd name="T1" fmla="*/ 9 h 39"/>
                <a:gd name="T2" fmla="*/ 9 w 46"/>
                <a:gd name="T3" fmla="*/ 31 h 39"/>
                <a:gd name="T4" fmla="*/ 35 w 46"/>
                <a:gd name="T5" fmla="*/ 33 h 39"/>
                <a:gd name="T6" fmla="*/ 19 w 46"/>
                <a:gd name="T7" fmla="*/ 1 h 39"/>
                <a:gd name="T8" fmla="*/ 6 w 46"/>
                <a:gd name="T9" fmla="*/ 9 h 39"/>
              </a:gdLst>
              <a:ahLst/>
              <a:cxnLst>
                <a:cxn ang="0">
                  <a:pos x="T0" y="T1"/>
                </a:cxn>
                <a:cxn ang="0">
                  <a:pos x="T2" y="T3"/>
                </a:cxn>
                <a:cxn ang="0">
                  <a:pos x="T4" y="T5"/>
                </a:cxn>
                <a:cxn ang="0">
                  <a:pos x="T6" y="T7"/>
                </a:cxn>
                <a:cxn ang="0">
                  <a:pos x="T8" y="T9"/>
                </a:cxn>
              </a:cxnLst>
              <a:rect l="0" t="0" r="r" b="b"/>
              <a:pathLst>
                <a:path w="46" h="39">
                  <a:moveTo>
                    <a:pt x="6" y="9"/>
                  </a:moveTo>
                  <a:cubicBezTo>
                    <a:pt x="5" y="13"/>
                    <a:pt x="0" y="23"/>
                    <a:pt x="9" y="31"/>
                  </a:cubicBezTo>
                  <a:cubicBezTo>
                    <a:pt x="16" y="37"/>
                    <a:pt x="28" y="39"/>
                    <a:pt x="35" y="33"/>
                  </a:cubicBezTo>
                  <a:cubicBezTo>
                    <a:pt x="46" y="22"/>
                    <a:pt x="32" y="0"/>
                    <a:pt x="19" y="1"/>
                  </a:cubicBezTo>
                  <a:cubicBezTo>
                    <a:pt x="12" y="1"/>
                    <a:pt x="7" y="7"/>
                    <a:pt x="6" y="9"/>
                  </a:cubicBezTo>
                  <a:close/>
                </a:path>
              </a:pathLst>
            </a:custGeom>
            <a:gradFill>
              <a:gsLst>
                <a:gs pos="17000">
                  <a:schemeClr val="accent3">
                    <a:lumMod val="25000"/>
                    <a:lumOff val="75000"/>
                  </a:schemeClr>
                </a:gs>
                <a:gs pos="67000">
                  <a:schemeClr val="accent3">
                    <a:lumMod val="47000"/>
                    <a:lumOff val="53000"/>
                  </a:schemeClr>
                </a:gs>
              </a:gsLst>
              <a:path path="circle">
                <a:fillToRect l="50000" t="50000" r="50000" b="50000"/>
              </a:path>
            </a:gradFill>
            <a:ln>
              <a:noFill/>
            </a:ln>
          </p:spPr>
          <p:txBody>
            <a:bodyPr/>
            <a:lstStyle/>
            <a:p>
              <a:pPr>
                <a:defRPr/>
              </a:pPr>
              <a:endParaRPr lang="en-US" dirty="0">
                <a:latin typeface="Arial" charset="0"/>
                <a:cs typeface="Arial" charset="0"/>
              </a:endParaRPr>
            </a:p>
          </p:txBody>
        </p:sp>
        <p:sp>
          <p:nvSpPr>
            <p:cNvPr id="136" name="Freeform 11"/>
            <p:cNvSpPr>
              <a:spLocks/>
            </p:cNvSpPr>
            <p:nvPr/>
          </p:nvSpPr>
          <p:spPr bwMode="auto">
            <a:xfrm>
              <a:off x="1408249" y="3944668"/>
              <a:ext cx="3702043" cy="609286"/>
            </a:xfrm>
            <a:custGeom>
              <a:avLst/>
              <a:gdLst>
                <a:gd name="T0" fmla="*/ 96 w 1114"/>
                <a:gd name="T1" fmla="*/ 180 h 181"/>
                <a:gd name="T2" fmla="*/ 4 w 1114"/>
                <a:gd name="T3" fmla="*/ 95 h 181"/>
                <a:gd name="T4" fmla="*/ 97 w 1114"/>
                <a:gd name="T5" fmla="*/ 0 h 181"/>
                <a:gd name="T6" fmla="*/ 1114 w 1114"/>
                <a:gd name="T7" fmla="*/ 1 h 181"/>
                <a:gd name="T8" fmla="*/ 1113 w 1114"/>
                <a:gd name="T9" fmla="*/ 181 h 181"/>
                <a:gd name="T10" fmla="*/ 96 w 1114"/>
                <a:gd name="T11" fmla="*/ 180 h 181"/>
              </a:gdLst>
              <a:ahLst/>
              <a:cxnLst>
                <a:cxn ang="0">
                  <a:pos x="T0" y="T1"/>
                </a:cxn>
                <a:cxn ang="0">
                  <a:pos x="T2" y="T3"/>
                </a:cxn>
                <a:cxn ang="0">
                  <a:pos x="T4" y="T5"/>
                </a:cxn>
                <a:cxn ang="0">
                  <a:pos x="T6" y="T7"/>
                </a:cxn>
                <a:cxn ang="0">
                  <a:pos x="T8" y="T9"/>
                </a:cxn>
                <a:cxn ang="0">
                  <a:pos x="T10" y="T11"/>
                </a:cxn>
              </a:cxnLst>
              <a:rect l="0" t="0" r="r" b="b"/>
              <a:pathLst>
                <a:path w="1114" h="181">
                  <a:moveTo>
                    <a:pt x="96" y="180"/>
                  </a:moveTo>
                  <a:cubicBezTo>
                    <a:pt x="96" y="180"/>
                    <a:pt x="8" y="138"/>
                    <a:pt x="4" y="95"/>
                  </a:cubicBezTo>
                  <a:cubicBezTo>
                    <a:pt x="0" y="52"/>
                    <a:pt x="97" y="0"/>
                    <a:pt x="97" y="0"/>
                  </a:cubicBezTo>
                  <a:cubicBezTo>
                    <a:pt x="1114" y="1"/>
                    <a:pt x="1114" y="1"/>
                    <a:pt x="1114" y="1"/>
                  </a:cubicBezTo>
                  <a:cubicBezTo>
                    <a:pt x="1113" y="181"/>
                    <a:pt x="1113" y="181"/>
                    <a:pt x="1113" y="181"/>
                  </a:cubicBezTo>
                  <a:lnTo>
                    <a:pt x="96" y="18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7" name="Freeform 12"/>
            <p:cNvSpPr>
              <a:spLocks/>
            </p:cNvSpPr>
            <p:nvPr/>
          </p:nvSpPr>
          <p:spPr bwMode="auto">
            <a:xfrm>
              <a:off x="1458789" y="4152443"/>
              <a:ext cx="3661330" cy="240064"/>
            </a:xfrm>
            <a:custGeom>
              <a:avLst/>
              <a:gdLst>
                <a:gd name="T0" fmla="*/ 1086 w 1102"/>
                <a:gd name="T1" fmla="*/ 0 h 71"/>
                <a:gd name="T2" fmla="*/ 1041 w 1102"/>
                <a:gd name="T3" fmla="*/ 63 h 71"/>
                <a:gd name="T4" fmla="*/ 0 w 1102"/>
                <a:gd name="T5" fmla="*/ 67 h 71"/>
                <a:gd name="T6" fmla="*/ 1089 w 1102"/>
                <a:gd name="T7" fmla="*/ 71 h 71"/>
                <a:gd name="T8" fmla="*/ 1086 w 1102"/>
                <a:gd name="T9" fmla="*/ 0 h 71"/>
              </a:gdLst>
              <a:ahLst/>
              <a:cxnLst>
                <a:cxn ang="0">
                  <a:pos x="T0" y="T1"/>
                </a:cxn>
                <a:cxn ang="0">
                  <a:pos x="T2" y="T3"/>
                </a:cxn>
                <a:cxn ang="0">
                  <a:pos x="T4" y="T5"/>
                </a:cxn>
                <a:cxn ang="0">
                  <a:pos x="T6" y="T7"/>
                </a:cxn>
                <a:cxn ang="0">
                  <a:pos x="T8" y="T9"/>
                </a:cxn>
              </a:cxnLst>
              <a:rect l="0" t="0" r="r" b="b"/>
              <a:pathLst>
                <a:path w="1102" h="71">
                  <a:moveTo>
                    <a:pt x="1086" y="0"/>
                  </a:moveTo>
                  <a:cubicBezTo>
                    <a:pt x="1091" y="51"/>
                    <a:pt x="1088" y="64"/>
                    <a:pt x="1041" y="63"/>
                  </a:cubicBezTo>
                  <a:cubicBezTo>
                    <a:pt x="995" y="63"/>
                    <a:pt x="0" y="67"/>
                    <a:pt x="0" y="67"/>
                  </a:cubicBezTo>
                  <a:cubicBezTo>
                    <a:pt x="1089" y="71"/>
                    <a:pt x="1089" y="71"/>
                    <a:pt x="1089" y="71"/>
                  </a:cubicBezTo>
                  <a:cubicBezTo>
                    <a:pt x="1089" y="71"/>
                    <a:pt x="1102" y="1"/>
                    <a:pt x="1086" y="0"/>
                  </a:cubicBezTo>
                  <a:close/>
                </a:path>
              </a:pathLst>
            </a:custGeom>
            <a:gradFill>
              <a:gsLst>
                <a:gs pos="0">
                  <a:schemeClr val="accent5">
                    <a:lumMod val="60000"/>
                    <a:lumOff val="40000"/>
                  </a:schemeClr>
                </a:gs>
                <a:gs pos="100000">
                  <a:schemeClr val="accent5"/>
                </a:gs>
              </a:gsLst>
              <a:path path="circl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8" name="Freeform 13"/>
            <p:cNvSpPr>
              <a:spLocks/>
            </p:cNvSpPr>
            <p:nvPr/>
          </p:nvSpPr>
          <p:spPr bwMode="auto">
            <a:xfrm>
              <a:off x="1468616" y="3944668"/>
              <a:ext cx="3967377" cy="192332"/>
            </a:xfrm>
            <a:custGeom>
              <a:avLst/>
              <a:gdLst>
                <a:gd name="T0" fmla="*/ 0 w 2826"/>
                <a:gd name="T1" fmla="*/ 134 h 137"/>
                <a:gd name="T2" fmla="*/ 177 w 2826"/>
                <a:gd name="T3" fmla="*/ 0 h 137"/>
                <a:gd name="T4" fmla="*/ 2826 w 2826"/>
                <a:gd name="T5" fmla="*/ 2 h 137"/>
                <a:gd name="T6" fmla="*/ 2819 w 2826"/>
                <a:gd name="T7" fmla="*/ 137 h 137"/>
                <a:gd name="T8" fmla="*/ 0 w 2826"/>
                <a:gd name="T9" fmla="*/ 134 h 137"/>
              </a:gdLst>
              <a:ahLst/>
              <a:cxnLst>
                <a:cxn ang="0">
                  <a:pos x="T0" y="T1"/>
                </a:cxn>
                <a:cxn ang="0">
                  <a:pos x="T2" y="T3"/>
                </a:cxn>
                <a:cxn ang="0">
                  <a:pos x="T4" y="T5"/>
                </a:cxn>
                <a:cxn ang="0">
                  <a:pos x="T6" y="T7"/>
                </a:cxn>
                <a:cxn ang="0">
                  <a:pos x="T8" y="T9"/>
                </a:cxn>
              </a:cxnLst>
              <a:rect l="0" t="0" r="r" b="b"/>
              <a:pathLst>
                <a:path w="2826" h="137">
                  <a:moveTo>
                    <a:pt x="0" y="134"/>
                  </a:moveTo>
                  <a:lnTo>
                    <a:pt x="177" y="0"/>
                  </a:lnTo>
                  <a:lnTo>
                    <a:pt x="2826" y="2"/>
                  </a:lnTo>
                  <a:lnTo>
                    <a:pt x="2819" y="137"/>
                  </a:lnTo>
                  <a:lnTo>
                    <a:pt x="0" y="134"/>
                  </a:lnTo>
                  <a:close/>
                </a:path>
              </a:pathLst>
            </a:custGeom>
            <a:gradFill flip="none" rotWithShape="1">
              <a:gsLst>
                <a:gs pos="0">
                  <a:schemeClr val="accent5">
                    <a:lumMod val="75000"/>
                  </a:schemeClr>
                </a:gs>
                <a:gs pos="100000">
                  <a:schemeClr val="bg2"/>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39" name="Freeform 14"/>
            <p:cNvSpPr>
              <a:spLocks/>
            </p:cNvSpPr>
            <p:nvPr/>
          </p:nvSpPr>
          <p:spPr bwMode="auto">
            <a:xfrm>
              <a:off x="1481251" y="3947476"/>
              <a:ext cx="3675369" cy="209179"/>
            </a:xfrm>
            <a:custGeom>
              <a:avLst/>
              <a:gdLst>
                <a:gd name="T0" fmla="*/ 1060 w 1106"/>
                <a:gd name="T1" fmla="*/ 0 h 62"/>
                <a:gd name="T2" fmla="*/ 1048 w 1106"/>
                <a:gd name="T3" fmla="*/ 53 h 62"/>
                <a:gd name="T4" fmla="*/ 0 w 1106"/>
                <a:gd name="T5" fmla="*/ 54 h 62"/>
                <a:gd name="T6" fmla="*/ 1077 w 1106"/>
                <a:gd name="T7" fmla="*/ 59 h 62"/>
                <a:gd name="T8" fmla="*/ 1060 w 1106"/>
                <a:gd name="T9" fmla="*/ 0 h 62"/>
              </a:gdLst>
              <a:ahLst/>
              <a:cxnLst>
                <a:cxn ang="0">
                  <a:pos x="T0" y="T1"/>
                </a:cxn>
                <a:cxn ang="0">
                  <a:pos x="T2" y="T3"/>
                </a:cxn>
                <a:cxn ang="0">
                  <a:pos x="T4" y="T5"/>
                </a:cxn>
                <a:cxn ang="0">
                  <a:pos x="T6" y="T7"/>
                </a:cxn>
                <a:cxn ang="0">
                  <a:pos x="T8" y="T9"/>
                </a:cxn>
              </a:cxnLst>
              <a:rect l="0" t="0" r="r" b="b"/>
              <a:pathLst>
                <a:path w="1106" h="62">
                  <a:moveTo>
                    <a:pt x="1060" y="0"/>
                  </a:moveTo>
                  <a:cubicBezTo>
                    <a:pt x="1060" y="0"/>
                    <a:pt x="1092" y="52"/>
                    <a:pt x="1048" y="53"/>
                  </a:cubicBezTo>
                  <a:cubicBezTo>
                    <a:pt x="1012" y="54"/>
                    <a:pt x="0" y="54"/>
                    <a:pt x="0" y="54"/>
                  </a:cubicBezTo>
                  <a:cubicBezTo>
                    <a:pt x="0" y="54"/>
                    <a:pt x="1049" y="62"/>
                    <a:pt x="1077" y="59"/>
                  </a:cubicBezTo>
                  <a:cubicBezTo>
                    <a:pt x="1106" y="56"/>
                    <a:pt x="1060" y="0"/>
                    <a:pt x="1060" y="0"/>
                  </a:cubicBezTo>
                  <a:close/>
                </a:path>
              </a:pathLst>
            </a:custGeom>
            <a:gradFill>
              <a:gsLst>
                <a:gs pos="0">
                  <a:schemeClr val="accent5">
                    <a:lumMod val="60000"/>
                    <a:lumOff val="40000"/>
                  </a:schemeClr>
                </a:gs>
                <a:gs pos="100000">
                  <a:schemeClr val="accent5"/>
                </a:gs>
              </a:gsLst>
              <a:path path="circl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0" name="Freeform 15"/>
            <p:cNvSpPr>
              <a:spLocks/>
            </p:cNvSpPr>
            <p:nvPr/>
          </p:nvSpPr>
          <p:spPr bwMode="auto">
            <a:xfrm>
              <a:off x="1468616" y="4381276"/>
              <a:ext cx="3967377" cy="185313"/>
            </a:xfrm>
            <a:custGeom>
              <a:avLst/>
              <a:gdLst>
                <a:gd name="T0" fmla="*/ 0 w 2826"/>
                <a:gd name="T1" fmla="*/ 0 h 132"/>
                <a:gd name="T2" fmla="*/ 2816 w 2826"/>
                <a:gd name="T3" fmla="*/ 3 h 132"/>
                <a:gd name="T4" fmla="*/ 2826 w 2826"/>
                <a:gd name="T5" fmla="*/ 132 h 132"/>
                <a:gd name="T6" fmla="*/ 194 w 2826"/>
                <a:gd name="T7" fmla="*/ 130 h 132"/>
                <a:gd name="T8" fmla="*/ 0 w 2826"/>
                <a:gd name="T9" fmla="*/ 0 h 132"/>
              </a:gdLst>
              <a:ahLst/>
              <a:cxnLst>
                <a:cxn ang="0">
                  <a:pos x="T0" y="T1"/>
                </a:cxn>
                <a:cxn ang="0">
                  <a:pos x="T2" y="T3"/>
                </a:cxn>
                <a:cxn ang="0">
                  <a:pos x="T4" y="T5"/>
                </a:cxn>
                <a:cxn ang="0">
                  <a:pos x="T6" y="T7"/>
                </a:cxn>
                <a:cxn ang="0">
                  <a:pos x="T8" y="T9"/>
                </a:cxn>
              </a:cxnLst>
              <a:rect l="0" t="0" r="r" b="b"/>
              <a:pathLst>
                <a:path w="2826" h="132">
                  <a:moveTo>
                    <a:pt x="0" y="0"/>
                  </a:moveTo>
                  <a:lnTo>
                    <a:pt x="2816" y="3"/>
                  </a:lnTo>
                  <a:lnTo>
                    <a:pt x="2826" y="132"/>
                  </a:lnTo>
                  <a:lnTo>
                    <a:pt x="194" y="130"/>
                  </a:lnTo>
                  <a:lnTo>
                    <a:pt x="0" y="0"/>
                  </a:lnTo>
                  <a:close/>
                </a:path>
              </a:pathLst>
            </a:custGeom>
            <a:solidFill>
              <a:srgbClr val="D480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1" name="Freeform 16"/>
            <p:cNvSpPr>
              <a:spLocks/>
            </p:cNvSpPr>
            <p:nvPr/>
          </p:nvSpPr>
          <p:spPr bwMode="auto">
            <a:xfrm>
              <a:off x="4993770" y="3944668"/>
              <a:ext cx="113715" cy="621921"/>
            </a:xfrm>
            <a:custGeom>
              <a:avLst/>
              <a:gdLst>
                <a:gd name="T0" fmla="*/ 0 w 34"/>
                <a:gd name="T1" fmla="*/ 0 h 185"/>
                <a:gd name="T2" fmla="*/ 23 w 34"/>
                <a:gd name="T3" fmla="*/ 92 h 185"/>
                <a:gd name="T4" fmla="*/ 0 w 34"/>
                <a:gd name="T5" fmla="*/ 185 h 185"/>
                <a:gd name="T6" fmla="*/ 34 w 34"/>
                <a:gd name="T7" fmla="*/ 94 h 185"/>
                <a:gd name="T8" fmla="*/ 0 w 34"/>
                <a:gd name="T9" fmla="*/ 0 h 185"/>
              </a:gdLst>
              <a:ahLst/>
              <a:cxnLst>
                <a:cxn ang="0">
                  <a:pos x="T0" y="T1"/>
                </a:cxn>
                <a:cxn ang="0">
                  <a:pos x="T2" y="T3"/>
                </a:cxn>
                <a:cxn ang="0">
                  <a:pos x="T4" y="T5"/>
                </a:cxn>
                <a:cxn ang="0">
                  <a:pos x="T6" y="T7"/>
                </a:cxn>
                <a:cxn ang="0">
                  <a:pos x="T8" y="T9"/>
                </a:cxn>
              </a:cxnLst>
              <a:rect l="0" t="0" r="r" b="b"/>
              <a:pathLst>
                <a:path w="34" h="185">
                  <a:moveTo>
                    <a:pt x="0" y="0"/>
                  </a:moveTo>
                  <a:cubicBezTo>
                    <a:pt x="0" y="0"/>
                    <a:pt x="24" y="24"/>
                    <a:pt x="23" y="92"/>
                  </a:cubicBezTo>
                  <a:cubicBezTo>
                    <a:pt x="22" y="161"/>
                    <a:pt x="0" y="185"/>
                    <a:pt x="0" y="185"/>
                  </a:cubicBezTo>
                  <a:cubicBezTo>
                    <a:pt x="0" y="185"/>
                    <a:pt x="34" y="171"/>
                    <a:pt x="34" y="94"/>
                  </a:cubicBezTo>
                  <a:cubicBezTo>
                    <a:pt x="34" y="17"/>
                    <a:pt x="0" y="0"/>
                    <a:pt x="0" y="0"/>
                  </a:cubicBezTo>
                  <a:close/>
                </a:path>
              </a:pathLst>
            </a:custGeom>
            <a:solidFill>
              <a:srgbClr val="B159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2" name="Freeform 17"/>
            <p:cNvSpPr>
              <a:spLocks/>
            </p:cNvSpPr>
            <p:nvPr/>
          </p:nvSpPr>
          <p:spPr bwMode="auto">
            <a:xfrm>
              <a:off x="4983942" y="3944668"/>
              <a:ext cx="578400" cy="621921"/>
            </a:xfrm>
            <a:custGeom>
              <a:avLst/>
              <a:gdLst>
                <a:gd name="T0" fmla="*/ 30 w 174"/>
                <a:gd name="T1" fmla="*/ 92 h 185"/>
                <a:gd name="T2" fmla="*/ 0 w 174"/>
                <a:gd name="T3" fmla="*/ 185 h 185"/>
                <a:gd name="T4" fmla="*/ 4 w 174"/>
                <a:gd name="T5" fmla="*/ 185 h 185"/>
                <a:gd name="T6" fmla="*/ 140 w 174"/>
                <a:gd name="T7" fmla="*/ 185 h 185"/>
                <a:gd name="T8" fmla="*/ 174 w 174"/>
                <a:gd name="T9" fmla="*/ 93 h 185"/>
                <a:gd name="T10" fmla="*/ 141 w 174"/>
                <a:gd name="T11" fmla="*/ 0 h 185"/>
                <a:gd name="T12" fmla="*/ 5 w 174"/>
                <a:gd name="T13" fmla="*/ 0 h 185"/>
                <a:gd name="T14" fmla="*/ 0 w 174"/>
                <a:gd name="T15" fmla="*/ 0 h 185"/>
                <a:gd name="T16" fmla="*/ 30 w 174"/>
                <a:gd name="T17"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85">
                  <a:moveTo>
                    <a:pt x="30" y="92"/>
                  </a:moveTo>
                  <a:cubicBezTo>
                    <a:pt x="30" y="141"/>
                    <a:pt x="19" y="181"/>
                    <a:pt x="0" y="185"/>
                  </a:cubicBezTo>
                  <a:cubicBezTo>
                    <a:pt x="1" y="185"/>
                    <a:pt x="3" y="185"/>
                    <a:pt x="4" y="185"/>
                  </a:cubicBezTo>
                  <a:cubicBezTo>
                    <a:pt x="13" y="185"/>
                    <a:pt x="132" y="185"/>
                    <a:pt x="140" y="185"/>
                  </a:cubicBezTo>
                  <a:cubicBezTo>
                    <a:pt x="160" y="185"/>
                    <a:pt x="174" y="144"/>
                    <a:pt x="174" y="93"/>
                  </a:cubicBezTo>
                  <a:cubicBezTo>
                    <a:pt x="174" y="42"/>
                    <a:pt x="161" y="0"/>
                    <a:pt x="141" y="0"/>
                  </a:cubicBezTo>
                  <a:cubicBezTo>
                    <a:pt x="132" y="0"/>
                    <a:pt x="14" y="0"/>
                    <a:pt x="5" y="0"/>
                  </a:cubicBezTo>
                  <a:cubicBezTo>
                    <a:pt x="3" y="0"/>
                    <a:pt x="2" y="0"/>
                    <a:pt x="0" y="0"/>
                  </a:cubicBezTo>
                  <a:cubicBezTo>
                    <a:pt x="19" y="3"/>
                    <a:pt x="30" y="43"/>
                    <a:pt x="30" y="92"/>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143" name="Freeform 18"/>
            <p:cNvSpPr>
              <a:spLocks/>
            </p:cNvSpPr>
            <p:nvPr/>
          </p:nvSpPr>
          <p:spPr bwMode="auto">
            <a:xfrm>
              <a:off x="4993770" y="3940457"/>
              <a:ext cx="578400" cy="626132"/>
            </a:xfrm>
            <a:custGeom>
              <a:avLst/>
              <a:gdLst>
                <a:gd name="T0" fmla="*/ 30 w 174"/>
                <a:gd name="T1" fmla="*/ 93 h 186"/>
                <a:gd name="T2" fmla="*/ 0 w 174"/>
                <a:gd name="T3" fmla="*/ 185 h 186"/>
                <a:gd name="T4" fmla="*/ 4 w 174"/>
                <a:gd name="T5" fmla="*/ 185 h 186"/>
                <a:gd name="T6" fmla="*/ 140 w 174"/>
                <a:gd name="T7" fmla="*/ 186 h 186"/>
                <a:gd name="T8" fmla="*/ 174 w 174"/>
                <a:gd name="T9" fmla="*/ 93 h 186"/>
                <a:gd name="T10" fmla="*/ 141 w 174"/>
                <a:gd name="T11" fmla="*/ 0 h 186"/>
                <a:gd name="T12" fmla="*/ 5 w 174"/>
                <a:gd name="T13" fmla="*/ 0 h 186"/>
                <a:gd name="T14" fmla="*/ 0 w 174"/>
                <a:gd name="T15" fmla="*/ 0 h 186"/>
                <a:gd name="T16" fmla="*/ 30 w 174"/>
                <a:gd name="T17"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86">
                  <a:moveTo>
                    <a:pt x="30" y="93"/>
                  </a:moveTo>
                  <a:cubicBezTo>
                    <a:pt x="30" y="141"/>
                    <a:pt x="18" y="181"/>
                    <a:pt x="0" y="185"/>
                  </a:cubicBezTo>
                  <a:cubicBezTo>
                    <a:pt x="1" y="185"/>
                    <a:pt x="3" y="185"/>
                    <a:pt x="4" y="185"/>
                  </a:cubicBezTo>
                  <a:cubicBezTo>
                    <a:pt x="13" y="185"/>
                    <a:pt x="131" y="186"/>
                    <a:pt x="140" y="186"/>
                  </a:cubicBezTo>
                  <a:cubicBezTo>
                    <a:pt x="160" y="186"/>
                    <a:pt x="173" y="144"/>
                    <a:pt x="174" y="93"/>
                  </a:cubicBezTo>
                  <a:cubicBezTo>
                    <a:pt x="174" y="42"/>
                    <a:pt x="161" y="0"/>
                    <a:pt x="141" y="0"/>
                  </a:cubicBezTo>
                  <a:cubicBezTo>
                    <a:pt x="132" y="0"/>
                    <a:pt x="14" y="0"/>
                    <a:pt x="5" y="0"/>
                  </a:cubicBezTo>
                  <a:cubicBezTo>
                    <a:pt x="3" y="0"/>
                    <a:pt x="1" y="0"/>
                    <a:pt x="0" y="0"/>
                  </a:cubicBezTo>
                  <a:cubicBezTo>
                    <a:pt x="19" y="3"/>
                    <a:pt x="30" y="44"/>
                    <a:pt x="30" y="93"/>
                  </a:cubicBezTo>
                  <a:close/>
                </a:path>
              </a:pathLst>
            </a:custGeom>
            <a:gradFill flip="none" rotWithShape="1">
              <a:gsLst>
                <a:gs pos="80000">
                  <a:schemeClr val="bg1">
                    <a:lumMod val="65000"/>
                  </a:schemeClr>
                </a:gs>
                <a:gs pos="69000">
                  <a:schemeClr val="bg1">
                    <a:lumMod val="75000"/>
                  </a:schemeClr>
                </a:gs>
                <a:gs pos="61000">
                  <a:schemeClr val="bg1">
                    <a:lumMod val="95000"/>
                  </a:schemeClr>
                </a:gs>
                <a:gs pos="44000">
                  <a:schemeClr val="bg1"/>
                </a:gs>
                <a:gs pos="34000">
                  <a:schemeClr val="bg1">
                    <a:lumMod val="75000"/>
                  </a:schemeClr>
                </a:gs>
                <a:gs pos="0">
                  <a:schemeClr val="bg1">
                    <a:lumMod val="95000"/>
                  </a:schemeClr>
                </a:gs>
                <a:gs pos="100000">
                  <a:schemeClr val="tx1">
                    <a:lumMod val="75000"/>
                    <a:lumOff val="25000"/>
                  </a:schemeClr>
                </a:gs>
                <a:gs pos="88000">
                  <a:schemeClr val="tx1">
                    <a:lumMod val="50000"/>
                    <a:lumOff val="50000"/>
                  </a:schemeClr>
                </a:gs>
                <a:gs pos="84000">
                  <a:schemeClr val="bg1">
                    <a:lumMod val="85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4" name="Freeform 19"/>
            <p:cNvSpPr>
              <a:spLocks/>
            </p:cNvSpPr>
            <p:nvPr/>
          </p:nvSpPr>
          <p:spPr bwMode="auto">
            <a:xfrm>
              <a:off x="5409319" y="3944668"/>
              <a:ext cx="136177" cy="621921"/>
            </a:xfrm>
            <a:custGeom>
              <a:avLst/>
              <a:gdLst>
                <a:gd name="T0" fmla="*/ 41 w 41"/>
                <a:gd name="T1" fmla="*/ 93 h 185"/>
                <a:gd name="T2" fmla="*/ 13 w 41"/>
                <a:gd name="T3" fmla="*/ 0 h 185"/>
                <a:gd name="T4" fmla="*/ 7 w 41"/>
                <a:gd name="T5" fmla="*/ 0 h 185"/>
                <a:gd name="T6" fmla="*/ 0 w 41"/>
                <a:gd name="T7" fmla="*/ 0 h 185"/>
                <a:gd name="T8" fmla="*/ 31 w 41"/>
                <a:gd name="T9" fmla="*/ 93 h 185"/>
                <a:gd name="T10" fmla="*/ 0 w 41"/>
                <a:gd name="T11" fmla="*/ 185 h 185"/>
                <a:gd name="T12" fmla="*/ 6 w 41"/>
                <a:gd name="T13" fmla="*/ 185 h 185"/>
                <a:gd name="T14" fmla="*/ 12 w 41"/>
                <a:gd name="T15" fmla="*/ 185 h 185"/>
                <a:gd name="T16" fmla="*/ 41 w 41"/>
                <a:gd name="T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185">
                  <a:moveTo>
                    <a:pt x="41" y="93"/>
                  </a:moveTo>
                  <a:cubicBezTo>
                    <a:pt x="41" y="45"/>
                    <a:pt x="31" y="6"/>
                    <a:pt x="13" y="0"/>
                  </a:cubicBezTo>
                  <a:cubicBezTo>
                    <a:pt x="10" y="0"/>
                    <a:pt x="8" y="0"/>
                    <a:pt x="7" y="0"/>
                  </a:cubicBezTo>
                  <a:cubicBezTo>
                    <a:pt x="5" y="0"/>
                    <a:pt x="2" y="0"/>
                    <a:pt x="0" y="0"/>
                  </a:cubicBezTo>
                  <a:cubicBezTo>
                    <a:pt x="19" y="3"/>
                    <a:pt x="31" y="43"/>
                    <a:pt x="31" y="93"/>
                  </a:cubicBezTo>
                  <a:cubicBezTo>
                    <a:pt x="30" y="141"/>
                    <a:pt x="19" y="181"/>
                    <a:pt x="0" y="185"/>
                  </a:cubicBezTo>
                  <a:cubicBezTo>
                    <a:pt x="1" y="185"/>
                    <a:pt x="4" y="185"/>
                    <a:pt x="6" y="185"/>
                  </a:cubicBezTo>
                  <a:cubicBezTo>
                    <a:pt x="7" y="185"/>
                    <a:pt x="9" y="185"/>
                    <a:pt x="12" y="185"/>
                  </a:cubicBezTo>
                  <a:cubicBezTo>
                    <a:pt x="30" y="180"/>
                    <a:pt x="41" y="140"/>
                    <a:pt x="41" y="93"/>
                  </a:cubicBezTo>
                  <a:close/>
                </a:path>
              </a:pathLst>
            </a:custGeom>
            <a:gradFill>
              <a:gsLst>
                <a:gs pos="36000">
                  <a:schemeClr val="bg1">
                    <a:lumMod val="85000"/>
                  </a:schemeClr>
                </a:gs>
                <a:gs pos="41000">
                  <a:schemeClr val="bg1">
                    <a:lumMod val="75000"/>
                  </a:schemeClr>
                </a:gs>
                <a:gs pos="0">
                  <a:schemeClr val="bg1">
                    <a:lumMod val="95000"/>
                  </a:schemeClr>
                </a:gs>
                <a:gs pos="100000">
                  <a:schemeClr val="tx1">
                    <a:lumMod val="65000"/>
                    <a:lumOff val="35000"/>
                  </a:schemeClr>
                </a:gs>
                <a:gs pos="51000">
                  <a:schemeClr val="bg1">
                    <a:lumMod val="65000"/>
                  </a:schemeClr>
                </a:gs>
                <a:gs pos="71250">
                  <a:schemeClr val="tx1">
                    <a:lumMod val="50000"/>
                    <a:lumOff val="50000"/>
                  </a:schemeClr>
                </a:gs>
                <a:gs pos="84000">
                  <a:schemeClr val="bg1">
                    <a:lumMod val="6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5" name="Freeform 19"/>
            <p:cNvSpPr>
              <a:spLocks/>
            </p:cNvSpPr>
            <p:nvPr/>
          </p:nvSpPr>
          <p:spPr bwMode="auto">
            <a:xfrm>
              <a:off x="5023282" y="3940457"/>
              <a:ext cx="136177" cy="621921"/>
            </a:xfrm>
            <a:custGeom>
              <a:avLst/>
              <a:gdLst>
                <a:gd name="T0" fmla="*/ 41 w 41"/>
                <a:gd name="T1" fmla="*/ 93 h 185"/>
                <a:gd name="T2" fmla="*/ 13 w 41"/>
                <a:gd name="T3" fmla="*/ 0 h 185"/>
                <a:gd name="T4" fmla="*/ 7 w 41"/>
                <a:gd name="T5" fmla="*/ 0 h 185"/>
                <a:gd name="T6" fmla="*/ 0 w 41"/>
                <a:gd name="T7" fmla="*/ 0 h 185"/>
                <a:gd name="T8" fmla="*/ 31 w 41"/>
                <a:gd name="T9" fmla="*/ 93 h 185"/>
                <a:gd name="T10" fmla="*/ 0 w 41"/>
                <a:gd name="T11" fmla="*/ 185 h 185"/>
                <a:gd name="T12" fmla="*/ 6 w 41"/>
                <a:gd name="T13" fmla="*/ 185 h 185"/>
                <a:gd name="T14" fmla="*/ 12 w 41"/>
                <a:gd name="T15" fmla="*/ 185 h 185"/>
                <a:gd name="T16" fmla="*/ 41 w 41"/>
                <a:gd name="T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185">
                  <a:moveTo>
                    <a:pt x="41" y="93"/>
                  </a:moveTo>
                  <a:cubicBezTo>
                    <a:pt x="41" y="45"/>
                    <a:pt x="31" y="6"/>
                    <a:pt x="13" y="0"/>
                  </a:cubicBezTo>
                  <a:cubicBezTo>
                    <a:pt x="10" y="0"/>
                    <a:pt x="8" y="0"/>
                    <a:pt x="7" y="0"/>
                  </a:cubicBezTo>
                  <a:cubicBezTo>
                    <a:pt x="5" y="0"/>
                    <a:pt x="2" y="0"/>
                    <a:pt x="0" y="0"/>
                  </a:cubicBezTo>
                  <a:cubicBezTo>
                    <a:pt x="19" y="3"/>
                    <a:pt x="31" y="43"/>
                    <a:pt x="31" y="93"/>
                  </a:cubicBezTo>
                  <a:cubicBezTo>
                    <a:pt x="30" y="141"/>
                    <a:pt x="19" y="181"/>
                    <a:pt x="0" y="185"/>
                  </a:cubicBezTo>
                  <a:cubicBezTo>
                    <a:pt x="1" y="185"/>
                    <a:pt x="4" y="185"/>
                    <a:pt x="6" y="185"/>
                  </a:cubicBezTo>
                  <a:cubicBezTo>
                    <a:pt x="7" y="185"/>
                    <a:pt x="9" y="185"/>
                    <a:pt x="12" y="185"/>
                  </a:cubicBezTo>
                  <a:cubicBezTo>
                    <a:pt x="30" y="180"/>
                    <a:pt x="41" y="140"/>
                    <a:pt x="41" y="93"/>
                  </a:cubicBezTo>
                  <a:close/>
                </a:path>
              </a:pathLst>
            </a:custGeom>
            <a:gradFill>
              <a:gsLst>
                <a:gs pos="36000">
                  <a:schemeClr val="bg1">
                    <a:lumMod val="85000"/>
                  </a:schemeClr>
                </a:gs>
                <a:gs pos="41000">
                  <a:schemeClr val="bg1">
                    <a:lumMod val="75000"/>
                  </a:schemeClr>
                </a:gs>
                <a:gs pos="0">
                  <a:schemeClr val="bg1">
                    <a:lumMod val="95000"/>
                  </a:schemeClr>
                </a:gs>
                <a:gs pos="100000">
                  <a:schemeClr val="tx1">
                    <a:lumMod val="65000"/>
                    <a:lumOff val="35000"/>
                  </a:schemeClr>
                </a:gs>
                <a:gs pos="51000">
                  <a:schemeClr val="bg1">
                    <a:lumMod val="65000"/>
                  </a:schemeClr>
                </a:gs>
                <a:gs pos="71250">
                  <a:schemeClr val="tx1">
                    <a:lumMod val="50000"/>
                    <a:lumOff val="50000"/>
                  </a:schemeClr>
                </a:gs>
                <a:gs pos="84000">
                  <a:schemeClr val="bg1">
                    <a:lumMod val="6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6" name="Freeform 20"/>
            <p:cNvSpPr>
              <a:spLocks/>
            </p:cNvSpPr>
            <p:nvPr/>
          </p:nvSpPr>
          <p:spPr bwMode="auto">
            <a:xfrm>
              <a:off x="5419146" y="3944668"/>
              <a:ext cx="133369" cy="621921"/>
            </a:xfrm>
            <a:custGeom>
              <a:avLst/>
              <a:gdLst>
                <a:gd name="T0" fmla="*/ 39 w 40"/>
                <a:gd name="T1" fmla="*/ 93 h 185"/>
                <a:gd name="T2" fmla="*/ 11 w 40"/>
                <a:gd name="T3" fmla="*/ 0 h 185"/>
                <a:gd name="T4" fmla="*/ 5 w 40"/>
                <a:gd name="T5" fmla="*/ 0 h 185"/>
                <a:gd name="T6" fmla="*/ 0 w 40"/>
                <a:gd name="T7" fmla="*/ 0 h 185"/>
                <a:gd name="T8" fmla="*/ 30 w 40"/>
                <a:gd name="T9" fmla="*/ 93 h 185"/>
                <a:gd name="T10" fmla="*/ 0 w 40"/>
                <a:gd name="T11" fmla="*/ 185 h 185"/>
                <a:gd name="T12" fmla="*/ 4 w 40"/>
                <a:gd name="T13" fmla="*/ 185 h 185"/>
                <a:gd name="T14" fmla="*/ 10 w 40"/>
                <a:gd name="T15" fmla="*/ 185 h 185"/>
                <a:gd name="T16" fmla="*/ 39 w 40"/>
                <a:gd name="T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85">
                  <a:moveTo>
                    <a:pt x="39" y="93"/>
                  </a:moveTo>
                  <a:cubicBezTo>
                    <a:pt x="40" y="45"/>
                    <a:pt x="29" y="6"/>
                    <a:pt x="11" y="0"/>
                  </a:cubicBezTo>
                  <a:cubicBezTo>
                    <a:pt x="8" y="0"/>
                    <a:pt x="6" y="0"/>
                    <a:pt x="5" y="0"/>
                  </a:cubicBezTo>
                  <a:cubicBezTo>
                    <a:pt x="4" y="0"/>
                    <a:pt x="2" y="0"/>
                    <a:pt x="0" y="0"/>
                  </a:cubicBezTo>
                  <a:cubicBezTo>
                    <a:pt x="19" y="3"/>
                    <a:pt x="30" y="43"/>
                    <a:pt x="30" y="93"/>
                  </a:cubicBezTo>
                  <a:cubicBezTo>
                    <a:pt x="30" y="141"/>
                    <a:pt x="19" y="181"/>
                    <a:pt x="0" y="185"/>
                  </a:cubicBezTo>
                  <a:cubicBezTo>
                    <a:pt x="1" y="185"/>
                    <a:pt x="3" y="185"/>
                    <a:pt x="4" y="185"/>
                  </a:cubicBezTo>
                  <a:cubicBezTo>
                    <a:pt x="6" y="185"/>
                    <a:pt x="8" y="185"/>
                    <a:pt x="10" y="185"/>
                  </a:cubicBezTo>
                  <a:cubicBezTo>
                    <a:pt x="28" y="180"/>
                    <a:pt x="39" y="141"/>
                    <a:pt x="39" y="93"/>
                  </a:cubicBezTo>
                  <a:close/>
                </a:path>
              </a:pathLst>
            </a:custGeom>
            <a:gradFill>
              <a:gsLst>
                <a:gs pos="44000">
                  <a:schemeClr val="bg1"/>
                </a:gs>
                <a:gs pos="0">
                  <a:schemeClr val="bg1">
                    <a:lumMod val="95000"/>
                  </a:schemeClr>
                </a:gs>
                <a:gs pos="100000">
                  <a:schemeClr val="bg1">
                    <a:lumMod val="75000"/>
                  </a:schemeClr>
                </a:gs>
                <a:gs pos="81000">
                  <a:schemeClr val="tx1">
                    <a:lumMod val="50000"/>
                    <a:lumOff val="50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7" name="Freeform 22"/>
            <p:cNvSpPr>
              <a:spLocks/>
            </p:cNvSpPr>
            <p:nvPr/>
          </p:nvSpPr>
          <p:spPr bwMode="auto">
            <a:xfrm>
              <a:off x="5027463" y="3940457"/>
              <a:ext cx="146004" cy="623324"/>
            </a:xfrm>
            <a:custGeom>
              <a:avLst/>
              <a:gdLst>
                <a:gd name="T0" fmla="*/ 43 w 44"/>
                <a:gd name="T1" fmla="*/ 93 h 185"/>
                <a:gd name="T2" fmla="*/ 15 w 44"/>
                <a:gd name="T3" fmla="*/ 0 h 185"/>
                <a:gd name="T4" fmla="*/ 0 w 44"/>
                <a:gd name="T5" fmla="*/ 0 h 185"/>
                <a:gd name="T6" fmla="*/ 31 w 44"/>
                <a:gd name="T7" fmla="*/ 93 h 185"/>
                <a:gd name="T8" fmla="*/ 1 w 44"/>
                <a:gd name="T9" fmla="*/ 185 h 185"/>
                <a:gd name="T10" fmla="*/ 14 w 44"/>
                <a:gd name="T11" fmla="*/ 185 h 185"/>
                <a:gd name="T12" fmla="*/ 43 w 44"/>
                <a:gd name="T13" fmla="*/ 93 h 185"/>
              </a:gdLst>
              <a:ahLst/>
              <a:cxnLst>
                <a:cxn ang="0">
                  <a:pos x="T0" y="T1"/>
                </a:cxn>
                <a:cxn ang="0">
                  <a:pos x="T2" y="T3"/>
                </a:cxn>
                <a:cxn ang="0">
                  <a:pos x="T4" y="T5"/>
                </a:cxn>
                <a:cxn ang="0">
                  <a:pos x="T6" y="T7"/>
                </a:cxn>
                <a:cxn ang="0">
                  <a:pos x="T8" y="T9"/>
                </a:cxn>
                <a:cxn ang="0">
                  <a:pos x="T10" y="T11"/>
                </a:cxn>
                <a:cxn ang="0">
                  <a:pos x="T12" y="T13"/>
                </a:cxn>
              </a:cxnLst>
              <a:rect l="0" t="0" r="r" b="b"/>
              <a:pathLst>
                <a:path w="44" h="185">
                  <a:moveTo>
                    <a:pt x="43" y="93"/>
                  </a:moveTo>
                  <a:cubicBezTo>
                    <a:pt x="44" y="45"/>
                    <a:pt x="33" y="6"/>
                    <a:pt x="15" y="0"/>
                  </a:cubicBezTo>
                  <a:cubicBezTo>
                    <a:pt x="13" y="0"/>
                    <a:pt x="2" y="0"/>
                    <a:pt x="0" y="0"/>
                  </a:cubicBezTo>
                  <a:cubicBezTo>
                    <a:pt x="19" y="4"/>
                    <a:pt x="32" y="44"/>
                    <a:pt x="31" y="93"/>
                  </a:cubicBezTo>
                  <a:cubicBezTo>
                    <a:pt x="31" y="141"/>
                    <a:pt x="20" y="181"/>
                    <a:pt x="1" y="185"/>
                  </a:cubicBezTo>
                  <a:cubicBezTo>
                    <a:pt x="3" y="185"/>
                    <a:pt x="12" y="185"/>
                    <a:pt x="14" y="185"/>
                  </a:cubicBezTo>
                  <a:cubicBezTo>
                    <a:pt x="33" y="180"/>
                    <a:pt x="43" y="141"/>
                    <a:pt x="43" y="93"/>
                  </a:cubicBezTo>
                  <a:close/>
                </a:path>
              </a:pathLst>
            </a:custGeom>
            <a:gradFill>
              <a:gsLst>
                <a:gs pos="61000">
                  <a:schemeClr val="bg1">
                    <a:lumMod val="75000"/>
                  </a:schemeClr>
                </a:gs>
                <a:gs pos="33000">
                  <a:schemeClr val="bg1">
                    <a:lumMod val="95000"/>
                  </a:schemeClr>
                </a:gs>
                <a:gs pos="0">
                  <a:schemeClr val="bg1">
                    <a:lumMod val="95000"/>
                  </a:schemeClr>
                </a:gs>
                <a:gs pos="100000">
                  <a:schemeClr val="bg1">
                    <a:lumMod val="85000"/>
                  </a:schemeClr>
                </a:gs>
                <a:gs pos="79000">
                  <a:schemeClr val="tx1">
                    <a:lumMod val="50000"/>
                    <a:lumOff val="50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8" name="Freeform 23"/>
            <p:cNvSpPr>
              <a:spLocks/>
            </p:cNvSpPr>
            <p:nvPr/>
          </p:nvSpPr>
          <p:spPr bwMode="auto">
            <a:xfrm>
              <a:off x="1225744" y="3944668"/>
              <a:ext cx="627536" cy="619113"/>
            </a:xfrm>
            <a:custGeom>
              <a:avLst/>
              <a:gdLst>
                <a:gd name="T0" fmla="*/ 0 w 189"/>
                <a:gd name="T1" fmla="*/ 49 h 184"/>
                <a:gd name="T2" fmla="*/ 149 w 189"/>
                <a:gd name="T3" fmla="*/ 0 h 184"/>
                <a:gd name="T4" fmla="*/ 150 w 189"/>
                <a:gd name="T5" fmla="*/ 58 h 184"/>
                <a:gd name="T6" fmla="*/ 176 w 189"/>
                <a:gd name="T7" fmla="*/ 93 h 184"/>
                <a:gd name="T8" fmla="*/ 149 w 189"/>
                <a:gd name="T9" fmla="*/ 129 h 184"/>
                <a:gd name="T10" fmla="*/ 156 w 189"/>
                <a:gd name="T11" fmla="*/ 184 h 184"/>
                <a:gd name="T12" fmla="*/ 0 w 189"/>
                <a:gd name="T13" fmla="*/ 137 h 184"/>
                <a:gd name="T14" fmla="*/ 0 w 189"/>
                <a:gd name="T15" fmla="*/ 49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9" h="184">
                  <a:moveTo>
                    <a:pt x="0" y="49"/>
                  </a:moveTo>
                  <a:cubicBezTo>
                    <a:pt x="149" y="0"/>
                    <a:pt x="149" y="0"/>
                    <a:pt x="149" y="0"/>
                  </a:cubicBezTo>
                  <a:cubicBezTo>
                    <a:pt x="149" y="0"/>
                    <a:pt x="189" y="27"/>
                    <a:pt x="150" y="58"/>
                  </a:cubicBezTo>
                  <a:cubicBezTo>
                    <a:pt x="150" y="58"/>
                    <a:pt x="176" y="65"/>
                    <a:pt x="176" y="93"/>
                  </a:cubicBezTo>
                  <a:cubicBezTo>
                    <a:pt x="176" y="121"/>
                    <a:pt x="149" y="129"/>
                    <a:pt x="149" y="129"/>
                  </a:cubicBezTo>
                  <a:cubicBezTo>
                    <a:pt x="149" y="129"/>
                    <a:pt x="186" y="157"/>
                    <a:pt x="156" y="184"/>
                  </a:cubicBezTo>
                  <a:cubicBezTo>
                    <a:pt x="0" y="137"/>
                    <a:pt x="0" y="137"/>
                    <a:pt x="0" y="137"/>
                  </a:cubicBezTo>
                  <a:cubicBezTo>
                    <a:pt x="0" y="137"/>
                    <a:pt x="15" y="84"/>
                    <a:pt x="0" y="49"/>
                  </a:cubicBezTo>
                  <a:close/>
                </a:path>
              </a:pathLst>
            </a:custGeom>
            <a:solidFill>
              <a:srgbClr val="D47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29" name="Freeform 24"/>
            <p:cNvSpPr>
              <a:spLocks/>
            </p:cNvSpPr>
            <p:nvPr/>
          </p:nvSpPr>
          <p:spPr bwMode="auto">
            <a:xfrm>
              <a:off x="1218725" y="3944668"/>
              <a:ext cx="631748" cy="619113"/>
            </a:xfrm>
            <a:custGeom>
              <a:avLst/>
              <a:gdLst>
                <a:gd name="T0" fmla="*/ 0 w 190"/>
                <a:gd name="T1" fmla="*/ 43 h 184"/>
                <a:gd name="T2" fmla="*/ 150 w 190"/>
                <a:gd name="T3" fmla="*/ 0 h 184"/>
                <a:gd name="T4" fmla="*/ 151 w 190"/>
                <a:gd name="T5" fmla="*/ 58 h 184"/>
                <a:gd name="T6" fmla="*/ 177 w 190"/>
                <a:gd name="T7" fmla="*/ 93 h 184"/>
                <a:gd name="T8" fmla="*/ 150 w 190"/>
                <a:gd name="T9" fmla="*/ 129 h 184"/>
                <a:gd name="T10" fmla="*/ 157 w 190"/>
                <a:gd name="T11" fmla="*/ 184 h 184"/>
                <a:gd name="T12" fmla="*/ 2 w 190"/>
                <a:gd name="T13" fmla="*/ 137 h 184"/>
                <a:gd name="T14" fmla="*/ 0 w 190"/>
                <a:gd name="T15" fmla="*/ 43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84">
                  <a:moveTo>
                    <a:pt x="0" y="43"/>
                  </a:moveTo>
                  <a:cubicBezTo>
                    <a:pt x="150" y="0"/>
                    <a:pt x="150" y="0"/>
                    <a:pt x="150" y="0"/>
                  </a:cubicBezTo>
                  <a:cubicBezTo>
                    <a:pt x="150" y="0"/>
                    <a:pt x="190" y="27"/>
                    <a:pt x="151" y="58"/>
                  </a:cubicBezTo>
                  <a:cubicBezTo>
                    <a:pt x="151" y="58"/>
                    <a:pt x="177" y="65"/>
                    <a:pt x="177" y="93"/>
                  </a:cubicBezTo>
                  <a:cubicBezTo>
                    <a:pt x="177" y="121"/>
                    <a:pt x="150" y="129"/>
                    <a:pt x="150" y="129"/>
                  </a:cubicBezTo>
                  <a:cubicBezTo>
                    <a:pt x="150" y="129"/>
                    <a:pt x="187" y="157"/>
                    <a:pt x="157" y="184"/>
                  </a:cubicBezTo>
                  <a:cubicBezTo>
                    <a:pt x="2" y="137"/>
                    <a:pt x="2" y="137"/>
                    <a:pt x="2" y="137"/>
                  </a:cubicBezTo>
                  <a:cubicBezTo>
                    <a:pt x="2" y="137"/>
                    <a:pt x="15" y="78"/>
                    <a:pt x="0" y="43"/>
                  </a:cubicBezTo>
                  <a:close/>
                </a:path>
              </a:pathLst>
            </a:custGeom>
            <a:gradFill>
              <a:gsLst>
                <a:gs pos="1000">
                  <a:schemeClr val="accent2">
                    <a:lumMod val="20000"/>
                    <a:lumOff val="80000"/>
                  </a:schemeClr>
                </a:gs>
                <a:gs pos="69000">
                  <a:schemeClr val="accent2"/>
                </a:gs>
                <a:gs pos="89000">
                  <a:schemeClr val="accent2">
                    <a:lumMod val="66000"/>
                    <a:lumOff val="34000"/>
                  </a:schemeClr>
                </a:gs>
              </a:gsLst>
              <a:lin ang="6000000" scaled="0"/>
            </a:gradFill>
            <a:ln>
              <a:noFill/>
            </a:ln>
          </p:spPr>
          <p:txBody>
            <a:bodyPr/>
            <a:lstStyle/>
            <a:p>
              <a:pPr>
                <a:defRPr/>
              </a:pPr>
              <a:endParaRPr lang="en-US" dirty="0">
                <a:latin typeface="Arial" charset="0"/>
                <a:cs typeface="Arial" charset="0"/>
              </a:endParaRPr>
            </a:p>
          </p:txBody>
        </p:sp>
        <p:sp>
          <p:nvSpPr>
            <p:cNvPr id="230" name="Freeform 25"/>
            <p:cNvSpPr>
              <a:spLocks/>
            </p:cNvSpPr>
            <p:nvPr/>
          </p:nvSpPr>
          <p:spPr bwMode="auto">
            <a:xfrm>
              <a:off x="1218725" y="3944668"/>
              <a:ext cx="631748" cy="279373"/>
            </a:xfrm>
            <a:custGeom>
              <a:avLst/>
              <a:gdLst>
                <a:gd name="T0" fmla="*/ 174 w 190"/>
                <a:gd name="T1" fmla="*/ 77 h 83"/>
                <a:gd name="T2" fmla="*/ 151 w 190"/>
                <a:gd name="T3" fmla="*/ 58 h 83"/>
                <a:gd name="T4" fmla="*/ 150 w 190"/>
                <a:gd name="T5" fmla="*/ 0 h 83"/>
                <a:gd name="T6" fmla="*/ 0 w 190"/>
                <a:gd name="T7" fmla="*/ 43 h 83"/>
                <a:gd name="T8" fmla="*/ 9 w 190"/>
                <a:gd name="T9" fmla="*/ 83 h 83"/>
                <a:gd name="T10" fmla="*/ 174 w 190"/>
                <a:gd name="T11" fmla="*/ 77 h 83"/>
              </a:gdLst>
              <a:ahLst/>
              <a:cxnLst>
                <a:cxn ang="0">
                  <a:pos x="T0" y="T1"/>
                </a:cxn>
                <a:cxn ang="0">
                  <a:pos x="T2" y="T3"/>
                </a:cxn>
                <a:cxn ang="0">
                  <a:pos x="T4" y="T5"/>
                </a:cxn>
                <a:cxn ang="0">
                  <a:pos x="T6" y="T7"/>
                </a:cxn>
                <a:cxn ang="0">
                  <a:pos x="T8" y="T9"/>
                </a:cxn>
                <a:cxn ang="0">
                  <a:pos x="T10" y="T11"/>
                </a:cxn>
              </a:cxnLst>
              <a:rect l="0" t="0" r="r" b="b"/>
              <a:pathLst>
                <a:path w="190" h="83">
                  <a:moveTo>
                    <a:pt x="174" y="77"/>
                  </a:moveTo>
                  <a:cubicBezTo>
                    <a:pt x="167" y="62"/>
                    <a:pt x="151" y="58"/>
                    <a:pt x="151" y="58"/>
                  </a:cubicBezTo>
                  <a:cubicBezTo>
                    <a:pt x="190" y="27"/>
                    <a:pt x="150" y="0"/>
                    <a:pt x="150" y="0"/>
                  </a:cubicBezTo>
                  <a:cubicBezTo>
                    <a:pt x="0" y="43"/>
                    <a:pt x="0" y="43"/>
                    <a:pt x="0" y="43"/>
                  </a:cubicBezTo>
                  <a:cubicBezTo>
                    <a:pt x="4" y="52"/>
                    <a:pt x="8" y="74"/>
                    <a:pt x="9" y="83"/>
                  </a:cubicBezTo>
                  <a:lnTo>
                    <a:pt x="174" y="77"/>
                  </a:lnTo>
                  <a:close/>
                </a:path>
              </a:pathLst>
            </a:custGeom>
            <a:gradFill flip="none" rotWithShape="1">
              <a:gsLst>
                <a:gs pos="0">
                  <a:schemeClr val="accent2">
                    <a:lumMod val="20000"/>
                    <a:lumOff val="80000"/>
                  </a:schemeClr>
                </a:gs>
                <a:gs pos="59000">
                  <a:schemeClr val="accent2">
                    <a:lumMod val="59000"/>
                    <a:lumOff val="41000"/>
                  </a:schemeClr>
                </a:gs>
                <a:gs pos="47000">
                  <a:schemeClr val="accent2"/>
                </a:gs>
              </a:gsLst>
              <a:lin ang="4500000" scaled="0"/>
              <a:tileRect/>
            </a:gradFill>
            <a:ln>
              <a:noFill/>
            </a:ln>
          </p:spPr>
          <p:txBody>
            <a:bodyPr/>
            <a:lstStyle/>
            <a:p>
              <a:pPr>
                <a:defRPr/>
              </a:pPr>
              <a:endParaRPr lang="en-US" dirty="0">
                <a:latin typeface="Arial" charset="0"/>
                <a:cs typeface="Arial" charset="0"/>
              </a:endParaRPr>
            </a:p>
          </p:txBody>
        </p:sp>
        <p:sp>
          <p:nvSpPr>
            <p:cNvPr id="231" name="Freeform 26"/>
            <p:cNvSpPr>
              <a:spLocks/>
            </p:cNvSpPr>
            <p:nvPr/>
          </p:nvSpPr>
          <p:spPr bwMode="auto">
            <a:xfrm>
              <a:off x="1242591" y="4058383"/>
              <a:ext cx="564362" cy="228833"/>
            </a:xfrm>
            <a:custGeom>
              <a:avLst/>
              <a:gdLst>
                <a:gd name="T0" fmla="*/ 0 w 170"/>
                <a:gd name="T1" fmla="*/ 34 h 68"/>
                <a:gd name="T2" fmla="*/ 2 w 170"/>
                <a:gd name="T3" fmla="*/ 58 h 68"/>
                <a:gd name="T4" fmla="*/ 169 w 170"/>
                <a:gd name="T5" fmla="*/ 68 h 68"/>
                <a:gd name="T6" fmla="*/ 170 w 170"/>
                <a:gd name="T7" fmla="*/ 59 h 68"/>
                <a:gd name="T8" fmla="*/ 144 w 170"/>
                <a:gd name="T9" fmla="*/ 24 h 68"/>
                <a:gd name="T10" fmla="*/ 161 w 170"/>
                <a:gd name="T11" fmla="*/ 0 h 68"/>
                <a:gd name="T12" fmla="*/ 0 w 170"/>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170" h="68">
                  <a:moveTo>
                    <a:pt x="0" y="34"/>
                  </a:moveTo>
                  <a:cubicBezTo>
                    <a:pt x="1" y="40"/>
                    <a:pt x="2" y="52"/>
                    <a:pt x="2" y="58"/>
                  </a:cubicBezTo>
                  <a:cubicBezTo>
                    <a:pt x="169" y="68"/>
                    <a:pt x="169" y="68"/>
                    <a:pt x="169" y="68"/>
                  </a:cubicBezTo>
                  <a:cubicBezTo>
                    <a:pt x="169" y="65"/>
                    <a:pt x="170" y="62"/>
                    <a:pt x="170" y="59"/>
                  </a:cubicBezTo>
                  <a:cubicBezTo>
                    <a:pt x="170" y="31"/>
                    <a:pt x="144" y="24"/>
                    <a:pt x="144" y="24"/>
                  </a:cubicBezTo>
                  <a:cubicBezTo>
                    <a:pt x="151" y="18"/>
                    <a:pt x="159" y="7"/>
                    <a:pt x="161" y="0"/>
                  </a:cubicBezTo>
                  <a:lnTo>
                    <a:pt x="0" y="34"/>
                  </a:lnTo>
                  <a:close/>
                </a:path>
              </a:pathLst>
            </a:custGeom>
            <a:gradFill>
              <a:gsLst>
                <a:gs pos="1000">
                  <a:schemeClr val="accent2">
                    <a:lumMod val="20000"/>
                    <a:lumOff val="80000"/>
                  </a:schemeClr>
                </a:gs>
                <a:gs pos="57000">
                  <a:schemeClr val="accent2">
                    <a:lumMod val="59000"/>
                    <a:lumOff val="41000"/>
                  </a:schemeClr>
                </a:gs>
              </a:gsLst>
              <a:lin ang="4800000" scaled="0"/>
            </a:gradFill>
            <a:ln>
              <a:noFill/>
            </a:ln>
          </p:spPr>
          <p:txBody>
            <a:bodyPr/>
            <a:lstStyle/>
            <a:p>
              <a:pPr>
                <a:defRPr/>
              </a:pPr>
              <a:endParaRPr lang="en-US" dirty="0">
                <a:latin typeface="Arial" charset="0"/>
                <a:cs typeface="Arial" charset="0"/>
              </a:endParaRPr>
            </a:p>
          </p:txBody>
        </p:sp>
        <p:sp>
          <p:nvSpPr>
            <p:cNvPr id="232" name="Freeform 27"/>
            <p:cNvSpPr>
              <a:spLocks/>
            </p:cNvSpPr>
            <p:nvPr/>
          </p:nvSpPr>
          <p:spPr bwMode="auto">
            <a:xfrm>
              <a:off x="856522" y="4176309"/>
              <a:ext cx="388876" cy="110907"/>
            </a:xfrm>
            <a:custGeom>
              <a:avLst/>
              <a:gdLst>
                <a:gd name="T0" fmla="*/ 89 w 117"/>
                <a:gd name="T1" fmla="*/ 7 h 33"/>
                <a:gd name="T2" fmla="*/ 115 w 117"/>
                <a:gd name="T3" fmla="*/ 13 h 33"/>
                <a:gd name="T4" fmla="*/ 99 w 117"/>
                <a:gd name="T5" fmla="*/ 24 h 33"/>
                <a:gd name="T6" fmla="*/ 0 w 117"/>
                <a:gd name="T7" fmla="*/ 23 h 33"/>
                <a:gd name="T8" fmla="*/ 89 w 117"/>
                <a:gd name="T9" fmla="*/ 7 h 33"/>
              </a:gdLst>
              <a:ahLst/>
              <a:cxnLst>
                <a:cxn ang="0">
                  <a:pos x="T0" y="T1"/>
                </a:cxn>
                <a:cxn ang="0">
                  <a:pos x="T2" y="T3"/>
                </a:cxn>
                <a:cxn ang="0">
                  <a:pos x="T4" y="T5"/>
                </a:cxn>
                <a:cxn ang="0">
                  <a:pos x="T6" y="T7"/>
                </a:cxn>
                <a:cxn ang="0">
                  <a:pos x="T8" y="T9"/>
                </a:cxn>
              </a:cxnLst>
              <a:rect l="0" t="0" r="r" b="b"/>
              <a:pathLst>
                <a:path w="117" h="33">
                  <a:moveTo>
                    <a:pt x="89" y="7"/>
                  </a:moveTo>
                  <a:cubicBezTo>
                    <a:pt x="109" y="5"/>
                    <a:pt x="115" y="0"/>
                    <a:pt x="115" y="13"/>
                  </a:cubicBezTo>
                  <a:cubicBezTo>
                    <a:pt x="116" y="24"/>
                    <a:pt x="117" y="22"/>
                    <a:pt x="99" y="24"/>
                  </a:cubicBezTo>
                  <a:cubicBezTo>
                    <a:pt x="87" y="25"/>
                    <a:pt x="0" y="33"/>
                    <a:pt x="0" y="23"/>
                  </a:cubicBezTo>
                  <a:cubicBezTo>
                    <a:pt x="0" y="18"/>
                    <a:pt x="79" y="9"/>
                    <a:pt x="89" y="7"/>
                  </a:cubicBezTo>
                  <a:close/>
                </a:path>
              </a:pathLst>
            </a:custGeom>
            <a:gradFill flip="none" rotWithShape="1">
              <a:gsLst>
                <a:gs pos="1000">
                  <a:schemeClr val="tx1">
                    <a:lumMod val="75000"/>
                    <a:lumOff val="25000"/>
                  </a:schemeClr>
                </a:gs>
                <a:gs pos="89000">
                  <a:schemeClr val="bg1">
                    <a:lumMod val="65000"/>
                  </a:schemeClr>
                </a:gs>
              </a:gsLst>
              <a:lin ang="0" scaled="1"/>
              <a:tileRect/>
            </a:gradFill>
            <a:ln>
              <a:noFill/>
            </a:ln>
          </p:spPr>
          <p:txBody>
            <a:bodyPr/>
            <a:lstStyle/>
            <a:p>
              <a:pPr>
                <a:defRPr/>
              </a:pPr>
              <a:endParaRPr lang="en-US" dirty="0">
                <a:latin typeface="Arial" charset="0"/>
                <a:cs typeface="Arial" charset="0"/>
              </a:endParaRPr>
            </a:p>
          </p:txBody>
        </p:sp>
        <p:sp>
          <p:nvSpPr>
            <p:cNvPr id="233" name="Freeform 28"/>
            <p:cNvSpPr>
              <a:spLocks/>
            </p:cNvSpPr>
            <p:nvPr/>
          </p:nvSpPr>
          <p:spPr bwMode="auto">
            <a:xfrm>
              <a:off x="5521630" y="4325121"/>
              <a:ext cx="325701" cy="238660"/>
            </a:xfrm>
            <a:custGeom>
              <a:avLst/>
              <a:gdLst>
                <a:gd name="T0" fmla="*/ 24 w 98"/>
                <a:gd name="T1" fmla="*/ 10 h 71"/>
                <a:gd name="T2" fmla="*/ 17 w 98"/>
                <a:gd name="T3" fmla="*/ 4 h 71"/>
                <a:gd name="T4" fmla="*/ 14 w 98"/>
                <a:gd name="T5" fmla="*/ 28 h 71"/>
                <a:gd name="T6" fmla="*/ 3 w 98"/>
                <a:gd name="T7" fmla="*/ 57 h 71"/>
                <a:gd name="T8" fmla="*/ 21 w 98"/>
                <a:gd name="T9" fmla="*/ 69 h 71"/>
                <a:gd name="T10" fmla="*/ 82 w 98"/>
                <a:gd name="T11" fmla="*/ 63 h 71"/>
                <a:gd name="T12" fmla="*/ 90 w 98"/>
                <a:gd name="T13" fmla="*/ 37 h 71"/>
                <a:gd name="T14" fmla="*/ 41 w 98"/>
                <a:gd name="T15" fmla="*/ 59 h 71"/>
                <a:gd name="T16" fmla="*/ 23 w 98"/>
                <a:gd name="T17" fmla="*/ 44 h 71"/>
                <a:gd name="T18" fmla="*/ 24 w 98"/>
                <a:gd name="T19" fmla="*/ 1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71">
                  <a:moveTo>
                    <a:pt x="24" y="10"/>
                  </a:moveTo>
                  <a:cubicBezTo>
                    <a:pt x="22" y="5"/>
                    <a:pt x="18" y="0"/>
                    <a:pt x="17" y="4"/>
                  </a:cubicBezTo>
                  <a:cubicBezTo>
                    <a:pt x="15" y="9"/>
                    <a:pt x="15" y="20"/>
                    <a:pt x="14" y="28"/>
                  </a:cubicBezTo>
                  <a:cubicBezTo>
                    <a:pt x="13" y="36"/>
                    <a:pt x="5" y="49"/>
                    <a:pt x="3" y="57"/>
                  </a:cubicBezTo>
                  <a:cubicBezTo>
                    <a:pt x="0" y="67"/>
                    <a:pt x="12" y="69"/>
                    <a:pt x="21" y="69"/>
                  </a:cubicBezTo>
                  <a:cubicBezTo>
                    <a:pt x="35" y="70"/>
                    <a:pt x="75" y="71"/>
                    <a:pt x="82" y="63"/>
                  </a:cubicBezTo>
                  <a:cubicBezTo>
                    <a:pt x="86" y="58"/>
                    <a:pt x="98" y="38"/>
                    <a:pt x="90" y="37"/>
                  </a:cubicBezTo>
                  <a:cubicBezTo>
                    <a:pt x="83" y="37"/>
                    <a:pt x="71" y="59"/>
                    <a:pt x="41" y="59"/>
                  </a:cubicBezTo>
                  <a:cubicBezTo>
                    <a:pt x="26" y="59"/>
                    <a:pt x="26" y="50"/>
                    <a:pt x="23" y="44"/>
                  </a:cubicBezTo>
                  <a:cubicBezTo>
                    <a:pt x="17" y="34"/>
                    <a:pt x="26" y="16"/>
                    <a:pt x="24" y="10"/>
                  </a:cubicBezTo>
                  <a:close/>
                </a:path>
              </a:pathLst>
            </a:custGeom>
            <a:gradFill>
              <a:gsLst>
                <a:gs pos="0">
                  <a:schemeClr val="accent3">
                    <a:lumMod val="60000"/>
                    <a:lumOff val="40000"/>
                  </a:schemeClr>
                </a:gs>
                <a:gs pos="60000">
                  <a:schemeClr val="accent3">
                    <a:lumMod val="93000"/>
                  </a:schemeClr>
                </a:gs>
              </a:gsLst>
              <a:path path="circle">
                <a:fillToRect l="50000" t="50000" r="50000" b="50000"/>
              </a:path>
            </a:gradFill>
            <a:ln>
              <a:noFill/>
            </a:ln>
          </p:spPr>
          <p:txBody>
            <a:bodyPr/>
            <a:lstStyle/>
            <a:p>
              <a:pPr>
                <a:defRPr/>
              </a:pPr>
              <a:endParaRPr lang="en-US" dirty="0">
                <a:latin typeface="Arial" charset="0"/>
                <a:cs typeface="Arial" charset="0"/>
              </a:endParaRPr>
            </a:p>
          </p:txBody>
        </p:sp>
        <p:sp>
          <p:nvSpPr>
            <p:cNvPr id="234" name="Freeform 29"/>
            <p:cNvSpPr>
              <a:spLocks/>
            </p:cNvSpPr>
            <p:nvPr/>
          </p:nvSpPr>
          <p:spPr bwMode="auto">
            <a:xfrm>
              <a:off x="1770451" y="3968534"/>
              <a:ext cx="3306148" cy="96868"/>
            </a:xfrm>
            <a:custGeom>
              <a:avLst/>
              <a:gdLst>
                <a:gd name="T0" fmla="*/ 0 w 995"/>
                <a:gd name="T1" fmla="*/ 0 h 29"/>
                <a:gd name="T2" fmla="*/ 921 w 995"/>
                <a:gd name="T3" fmla="*/ 0 h 29"/>
                <a:gd name="T4" fmla="*/ 964 w 995"/>
                <a:gd name="T5" fmla="*/ 1 h 29"/>
                <a:gd name="T6" fmla="*/ 970 w 995"/>
                <a:gd name="T7" fmla="*/ 29 h 29"/>
                <a:gd name="T8" fmla="*/ 13 w 995"/>
                <a:gd name="T9" fmla="*/ 27 h 29"/>
                <a:gd name="T10" fmla="*/ 12 w 995"/>
                <a:gd name="T11" fmla="*/ 14 h 29"/>
                <a:gd name="T12" fmla="*/ 0 w 995"/>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995" h="29">
                  <a:moveTo>
                    <a:pt x="0" y="0"/>
                  </a:moveTo>
                  <a:cubicBezTo>
                    <a:pt x="0" y="0"/>
                    <a:pt x="903" y="0"/>
                    <a:pt x="921" y="0"/>
                  </a:cubicBezTo>
                  <a:cubicBezTo>
                    <a:pt x="931" y="0"/>
                    <a:pt x="955" y="1"/>
                    <a:pt x="964" y="1"/>
                  </a:cubicBezTo>
                  <a:cubicBezTo>
                    <a:pt x="973" y="1"/>
                    <a:pt x="995" y="28"/>
                    <a:pt x="970" y="29"/>
                  </a:cubicBezTo>
                  <a:cubicBezTo>
                    <a:pt x="957" y="29"/>
                    <a:pt x="13" y="27"/>
                    <a:pt x="13" y="27"/>
                  </a:cubicBezTo>
                  <a:cubicBezTo>
                    <a:pt x="13" y="27"/>
                    <a:pt x="13" y="20"/>
                    <a:pt x="12" y="14"/>
                  </a:cubicBezTo>
                  <a:cubicBezTo>
                    <a:pt x="11" y="7"/>
                    <a:pt x="0" y="0"/>
                    <a:pt x="0" y="0"/>
                  </a:cubicBezTo>
                  <a:close/>
                </a:path>
              </a:pathLst>
            </a:custGeom>
            <a:gradFill flip="none" rotWithShape="1">
              <a:gsLst>
                <a:gs pos="0">
                  <a:schemeClr val="accent5">
                    <a:lumMod val="75000"/>
                  </a:schemeClr>
                </a:gs>
                <a:gs pos="100000">
                  <a:schemeClr val="accent5"/>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5" name="Freeform 30"/>
            <p:cNvSpPr>
              <a:spLocks/>
            </p:cNvSpPr>
            <p:nvPr/>
          </p:nvSpPr>
          <p:spPr bwMode="auto">
            <a:xfrm>
              <a:off x="1770451" y="4429008"/>
              <a:ext cx="3306148" cy="127753"/>
            </a:xfrm>
            <a:custGeom>
              <a:avLst/>
              <a:gdLst>
                <a:gd name="T0" fmla="*/ 0 w 995"/>
                <a:gd name="T1" fmla="*/ 37 h 38"/>
                <a:gd name="T2" fmla="*/ 918 w 995"/>
                <a:gd name="T3" fmla="*/ 38 h 38"/>
                <a:gd name="T4" fmla="*/ 961 w 995"/>
                <a:gd name="T5" fmla="*/ 38 h 38"/>
                <a:gd name="T6" fmla="*/ 970 w 995"/>
                <a:gd name="T7" fmla="*/ 0 h 38"/>
                <a:gd name="T8" fmla="*/ 4 w 995"/>
                <a:gd name="T9" fmla="*/ 0 h 38"/>
                <a:gd name="T10" fmla="*/ 8 w 995"/>
                <a:gd name="T11" fmla="*/ 24 h 38"/>
                <a:gd name="T12" fmla="*/ 0 w 995"/>
                <a:gd name="T13" fmla="*/ 37 h 38"/>
              </a:gdLst>
              <a:ahLst/>
              <a:cxnLst>
                <a:cxn ang="0">
                  <a:pos x="T0" y="T1"/>
                </a:cxn>
                <a:cxn ang="0">
                  <a:pos x="T2" y="T3"/>
                </a:cxn>
                <a:cxn ang="0">
                  <a:pos x="T4" y="T5"/>
                </a:cxn>
                <a:cxn ang="0">
                  <a:pos x="T6" y="T7"/>
                </a:cxn>
                <a:cxn ang="0">
                  <a:pos x="T8" y="T9"/>
                </a:cxn>
                <a:cxn ang="0">
                  <a:pos x="T10" y="T11"/>
                </a:cxn>
                <a:cxn ang="0">
                  <a:pos x="T12" y="T13"/>
                </a:cxn>
              </a:cxnLst>
              <a:rect l="0" t="0" r="r" b="b"/>
              <a:pathLst>
                <a:path w="995" h="38">
                  <a:moveTo>
                    <a:pt x="0" y="37"/>
                  </a:moveTo>
                  <a:cubicBezTo>
                    <a:pt x="0" y="37"/>
                    <a:pt x="900" y="38"/>
                    <a:pt x="918" y="38"/>
                  </a:cubicBezTo>
                  <a:cubicBezTo>
                    <a:pt x="928" y="38"/>
                    <a:pt x="952" y="38"/>
                    <a:pt x="961" y="38"/>
                  </a:cubicBezTo>
                  <a:cubicBezTo>
                    <a:pt x="969" y="38"/>
                    <a:pt x="995" y="0"/>
                    <a:pt x="970" y="0"/>
                  </a:cubicBezTo>
                  <a:cubicBezTo>
                    <a:pt x="958" y="0"/>
                    <a:pt x="4" y="0"/>
                    <a:pt x="4" y="0"/>
                  </a:cubicBezTo>
                  <a:cubicBezTo>
                    <a:pt x="3" y="0"/>
                    <a:pt x="11" y="10"/>
                    <a:pt x="8" y="24"/>
                  </a:cubicBezTo>
                  <a:cubicBezTo>
                    <a:pt x="7" y="31"/>
                    <a:pt x="0" y="37"/>
                    <a:pt x="0" y="37"/>
                  </a:cubicBezTo>
                  <a:close/>
                </a:path>
              </a:pathLst>
            </a:custGeom>
            <a:gradFill flip="none" rotWithShape="1">
              <a:gsLst>
                <a:gs pos="0">
                  <a:schemeClr val="bg2">
                    <a:lumMod val="80000"/>
                  </a:schemeClr>
                </a:gs>
                <a:gs pos="100000">
                  <a:schemeClr val="bg2">
                    <a:lumMod val="99000"/>
                  </a:schemeClr>
                </a:gs>
              </a:gsLst>
              <a:lin ang="54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6" name="Freeform 31"/>
            <p:cNvSpPr>
              <a:spLocks/>
            </p:cNvSpPr>
            <p:nvPr/>
          </p:nvSpPr>
          <p:spPr bwMode="auto">
            <a:xfrm>
              <a:off x="5528649" y="4065402"/>
              <a:ext cx="30885" cy="235853"/>
            </a:xfrm>
            <a:custGeom>
              <a:avLst/>
              <a:gdLst>
                <a:gd name="T0" fmla="*/ 0 w 9"/>
                <a:gd name="T1" fmla="*/ 0 h 70"/>
                <a:gd name="T2" fmla="*/ 6 w 9"/>
                <a:gd name="T3" fmla="*/ 70 h 70"/>
                <a:gd name="T4" fmla="*/ 0 w 9"/>
                <a:gd name="T5" fmla="*/ 0 h 70"/>
              </a:gdLst>
              <a:ahLst/>
              <a:cxnLst>
                <a:cxn ang="0">
                  <a:pos x="T0" y="T1"/>
                </a:cxn>
                <a:cxn ang="0">
                  <a:pos x="T2" y="T3"/>
                </a:cxn>
                <a:cxn ang="0">
                  <a:pos x="T4" y="T5"/>
                </a:cxn>
              </a:cxnLst>
              <a:rect l="0" t="0" r="r" b="b"/>
              <a:pathLst>
                <a:path w="9" h="70">
                  <a:moveTo>
                    <a:pt x="0" y="0"/>
                  </a:moveTo>
                  <a:cubicBezTo>
                    <a:pt x="0" y="0"/>
                    <a:pt x="9" y="28"/>
                    <a:pt x="6" y="70"/>
                  </a:cubicBezTo>
                  <a:cubicBezTo>
                    <a:pt x="6" y="70"/>
                    <a:pt x="7" y="3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7" name="Freeform 32"/>
            <p:cNvSpPr>
              <a:spLocks/>
            </p:cNvSpPr>
            <p:nvPr/>
          </p:nvSpPr>
          <p:spPr bwMode="auto">
            <a:xfrm>
              <a:off x="5146793" y="4062595"/>
              <a:ext cx="33693" cy="235853"/>
            </a:xfrm>
            <a:custGeom>
              <a:avLst/>
              <a:gdLst>
                <a:gd name="T0" fmla="*/ 0 w 10"/>
                <a:gd name="T1" fmla="*/ 0 h 70"/>
                <a:gd name="T2" fmla="*/ 7 w 10"/>
                <a:gd name="T3" fmla="*/ 70 h 70"/>
                <a:gd name="T4" fmla="*/ 0 w 10"/>
                <a:gd name="T5" fmla="*/ 0 h 70"/>
              </a:gdLst>
              <a:ahLst/>
              <a:cxnLst>
                <a:cxn ang="0">
                  <a:pos x="T0" y="T1"/>
                </a:cxn>
                <a:cxn ang="0">
                  <a:pos x="T2" y="T3"/>
                </a:cxn>
                <a:cxn ang="0">
                  <a:pos x="T4" y="T5"/>
                </a:cxn>
              </a:cxnLst>
              <a:rect l="0" t="0" r="r" b="b"/>
              <a:pathLst>
                <a:path w="10" h="70">
                  <a:moveTo>
                    <a:pt x="0" y="0"/>
                  </a:moveTo>
                  <a:cubicBezTo>
                    <a:pt x="0" y="0"/>
                    <a:pt x="10" y="28"/>
                    <a:pt x="7" y="70"/>
                  </a:cubicBezTo>
                  <a:cubicBezTo>
                    <a:pt x="7" y="70"/>
                    <a:pt x="7" y="35"/>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38" name="Oval 33"/>
            <p:cNvSpPr>
              <a:spLocks noChangeArrowheads="1"/>
            </p:cNvSpPr>
            <p:nvPr/>
          </p:nvSpPr>
          <p:spPr bwMode="auto">
            <a:xfrm>
              <a:off x="5285777" y="4472529"/>
              <a:ext cx="57559" cy="37905"/>
            </a:xfrm>
            <a:prstGeom prst="ellipse">
              <a:avLst/>
            </a:pr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3" name="Oval 34"/>
            <p:cNvSpPr>
              <a:spLocks noChangeArrowheads="1"/>
            </p:cNvSpPr>
            <p:nvPr/>
          </p:nvSpPr>
          <p:spPr bwMode="auto">
            <a:xfrm>
              <a:off x="5280162" y="3981169"/>
              <a:ext cx="56155" cy="30885"/>
            </a:xfrm>
            <a:prstGeom prst="ellipse">
              <a:avLst/>
            </a:pr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4" name="Freeform 35"/>
            <p:cNvSpPr>
              <a:spLocks/>
            </p:cNvSpPr>
            <p:nvPr/>
          </p:nvSpPr>
          <p:spPr bwMode="auto">
            <a:xfrm>
              <a:off x="2436458" y="4027127"/>
              <a:ext cx="2212522" cy="328508"/>
            </a:xfrm>
            <a:custGeom>
              <a:avLst/>
              <a:gdLst>
                <a:gd name="T0" fmla="*/ 334 w 666"/>
                <a:gd name="T1" fmla="*/ 1 h 67"/>
                <a:gd name="T2" fmla="*/ 1 w 666"/>
                <a:gd name="T3" fmla="*/ 32 h 67"/>
                <a:gd name="T4" fmla="*/ 332 w 666"/>
                <a:gd name="T5" fmla="*/ 66 h 67"/>
                <a:gd name="T6" fmla="*/ 665 w 666"/>
                <a:gd name="T7" fmla="*/ 35 h 67"/>
                <a:gd name="T8" fmla="*/ 334 w 666"/>
                <a:gd name="T9" fmla="*/ 1 h 67"/>
              </a:gdLst>
              <a:ahLst/>
              <a:cxnLst>
                <a:cxn ang="0">
                  <a:pos x="T0" y="T1"/>
                </a:cxn>
                <a:cxn ang="0">
                  <a:pos x="T2" y="T3"/>
                </a:cxn>
                <a:cxn ang="0">
                  <a:pos x="T4" y="T5"/>
                </a:cxn>
                <a:cxn ang="0">
                  <a:pos x="T6" y="T7"/>
                </a:cxn>
                <a:cxn ang="0">
                  <a:pos x="T8" y="T9"/>
                </a:cxn>
              </a:cxnLst>
              <a:rect l="0" t="0" r="r" b="b"/>
              <a:pathLst>
                <a:path w="666" h="67">
                  <a:moveTo>
                    <a:pt x="334" y="1"/>
                  </a:moveTo>
                  <a:cubicBezTo>
                    <a:pt x="151" y="0"/>
                    <a:pt x="2" y="14"/>
                    <a:pt x="1" y="32"/>
                  </a:cubicBezTo>
                  <a:cubicBezTo>
                    <a:pt x="0" y="50"/>
                    <a:pt x="148" y="65"/>
                    <a:pt x="332" y="66"/>
                  </a:cubicBezTo>
                  <a:cubicBezTo>
                    <a:pt x="515" y="67"/>
                    <a:pt x="665" y="53"/>
                    <a:pt x="665" y="35"/>
                  </a:cubicBezTo>
                  <a:cubicBezTo>
                    <a:pt x="666" y="17"/>
                    <a:pt x="518" y="2"/>
                    <a:pt x="334" y="1"/>
                  </a:cubicBezTo>
                  <a:close/>
                </a:path>
              </a:pathLst>
            </a:custGeom>
            <a:solidFill>
              <a:srgbClr val="FFFFFF">
                <a:alpha val="43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5" name="Freeform 36"/>
            <p:cNvSpPr>
              <a:spLocks/>
            </p:cNvSpPr>
            <p:nvPr/>
          </p:nvSpPr>
          <p:spPr bwMode="auto">
            <a:xfrm>
              <a:off x="5316663" y="4210002"/>
              <a:ext cx="58963" cy="47732"/>
            </a:xfrm>
            <a:custGeom>
              <a:avLst/>
              <a:gdLst>
                <a:gd name="T0" fmla="*/ 9 w 18"/>
                <a:gd name="T1" fmla="*/ 14 h 14"/>
                <a:gd name="T2" fmla="*/ 0 w 18"/>
                <a:gd name="T3" fmla="*/ 7 h 14"/>
                <a:gd name="T4" fmla="*/ 9 w 18"/>
                <a:gd name="T5" fmla="*/ 0 h 14"/>
                <a:gd name="T6" fmla="*/ 18 w 18"/>
                <a:gd name="T7" fmla="*/ 7 h 14"/>
                <a:gd name="T8" fmla="*/ 9 w 18"/>
                <a:gd name="T9" fmla="*/ 14 h 14"/>
              </a:gdLst>
              <a:ahLst/>
              <a:cxnLst>
                <a:cxn ang="0">
                  <a:pos x="T0" y="T1"/>
                </a:cxn>
                <a:cxn ang="0">
                  <a:pos x="T2" y="T3"/>
                </a:cxn>
                <a:cxn ang="0">
                  <a:pos x="T4" y="T5"/>
                </a:cxn>
                <a:cxn ang="0">
                  <a:pos x="T6" y="T7"/>
                </a:cxn>
                <a:cxn ang="0">
                  <a:pos x="T8" y="T9"/>
                </a:cxn>
              </a:cxnLst>
              <a:rect l="0" t="0" r="r" b="b"/>
              <a:pathLst>
                <a:path w="18" h="14">
                  <a:moveTo>
                    <a:pt x="9" y="14"/>
                  </a:moveTo>
                  <a:cubicBezTo>
                    <a:pt x="4" y="13"/>
                    <a:pt x="0" y="11"/>
                    <a:pt x="0" y="7"/>
                  </a:cubicBezTo>
                  <a:cubicBezTo>
                    <a:pt x="0" y="3"/>
                    <a:pt x="4" y="0"/>
                    <a:pt x="9" y="0"/>
                  </a:cubicBezTo>
                  <a:cubicBezTo>
                    <a:pt x="14" y="0"/>
                    <a:pt x="18" y="3"/>
                    <a:pt x="18" y="7"/>
                  </a:cubicBezTo>
                  <a:cubicBezTo>
                    <a:pt x="18" y="11"/>
                    <a:pt x="14" y="14"/>
                    <a:pt x="9" y="14"/>
                  </a:cubicBezTo>
                  <a:close/>
                </a:path>
              </a:pathLst>
            </a:custGeom>
            <a:solidFill>
              <a:srgbClr val="7A7A7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6" name="Freeform 37"/>
            <p:cNvSpPr>
              <a:spLocks/>
            </p:cNvSpPr>
            <p:nvPr/>
          </p:nvSpPr>
          <p:spPr bwMode="auto">
            <a:xfrm>
              <a:off x="5365799" y="3944668"/>
              <a:ext cx="113715" cy="621921"/>
            </a:xfrm>
            <a:custGeom>
              <a:avLst/>
              <a:gdLst>
                <a:gd name="T0" fmla="*/ 34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4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4" y="92"/>
                  </a:moveTo>
                  <a:cubicBezTo>
                    <a:pt x="34" y="45"/>
                    <a:pt x="25" y="5"/>
                    <a:pt x="7" y="0"/>
                  </a:cubicBezTo>
                  <a:cubicBezTo>
                    <a:pt x="4" y="0"/>
                    <a:pt x="2" y="0"/>
                    <a:pt x="0" y="0"/>
                  </a:cubicBezTo>
                  <a:cubicBezTo>
                    <a:pt x="19" y="3"/>
                    <a:pt x="29" y="43"/>
                    <a:pt x="29" y="92"/>
                  </a:cubicBezTo>
                  <a:cubicBezTo>
                    <a:pt x="29" y="141"/>
                    <a:pt x="19" y="181"/>
                    <a:pt x="0" y="185"/>
                  </a:cubicBezTo>
                  <a:cubicBezTo>
                    <a:pt x="2" y="185"/>
                    <a:pt x="4" y="185"/>
                    <a:pt x="6" y="185"/>
                  </a:cubicBezTo>
                  <a:cubicBezTo>
                    <a:pt x="24" y="180"/>
                    <a:pt x="33" y="140"/>
                    <a:pt x="34"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7" name="Freeform 38"/>
            <p:cNvSpPr>
              <a:spLocks/>
            </p:cNvSpPr>
            <p:nvPr/>
          </p:nvSpPr>
          <p:spPr bwMode="auto">
            <a:xfrm>
              <a:off x="5365799" y="3944668"/>
              <a:ext cx="109503" cy="621921"/>
            </a:xfrm>
            <a:custGeom>
              <a:avLst/>
              <a:gdLst>
                <a:gd name="T0" fmla="*/ 33 w 33"/>
                <a:gd name="T1" fmla="*/ 92 h 185"/>
                <a:gd name="T2" fmla="*/ 6 w 33"/>
                <a:gd name="T3" fmla="*/ 0 h 185"/>
                <a:gd name="T4" fmla="*/ 0 w 33"/>
                <a:gd name="T5" fmla="*/ 0 h 185"/>
                <a:gd name="T6" fmla="*/ 28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4" y="5"/>
                    <a:pt x="6" y="0"/>
                  </a:cubicBezTo>
                  <a:cubicBezTo>
                    <a:pt x="4" y="0"/>
                    <a:pt x="2" y="0"/>
                    <a:pt x="0" y="0"/>
                  </a:cubicBezTo>
                  <a:cubicBezTo>
                    <a:pt x="19" y="3"/>
                    <a:pt x="28" y="43"/>
                    <a:pt x="28" y="92"/>
                  </a:cubicBezTo>
                  <a:cubicBezTo>
                    <a:pt x="28" y="141"/>
                    <a:pt x="18" y="181"/>
                    <a:pt x="0" y="185"/>
                  </a:cubicBezTo>
                  <a:cubicBezTo>
                    <a:pt x="1" y="185"/>
                    <a:pt x="3" y="185"/>
                    <a:pt x="6" y="185"/>
                  </a:cubicBezTo>
                  <a:cubicBezTo>
                    <a:pt x="24" y="180"/>
                    <a:pt x="33" y="140"/>
                    <a:pt x="33"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8" name="Freeform 39"/>
            <p:cNvSpPr>
              <a:spLocks/>
            </p:cNvSpPr>
            <p:nvPr/>
          </p:nvSpPr>
          <p:spPr bwMode="auto">
            <a:xfrm>
              <a:off x="5316663" y="3944668"/>
              <a:ext cx="109503" cy="621921"/>
            </a:xfrm>
            <a:custGeom>
              <a:avLst/>
              <a:gdLst>
                <a:gd name="T0" fmla="*/ 33 w 33"/>
                <a:gd name="T1" fmla="*/ 92 h 185"/>
                <a:gd name="T2" fmla="*/ 7 w 33"/>
                <a:gd name="T3" fmla="*/ 0 h 185"/>
                <a:gd name="T4" fmla="*/ 0 w 33"/>
                <a:gd name="T5" fmla="*/ 0 h 185"/>
                <a:gd name="T6" fmla="*/ 28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5" y="5"/>
                    <a:pt x="7" y="0"/>
                  </a:cubicBezTo>
                  <a:cubicBezTo>
                    <a:pt x="4" y="0"/>
                    <a:pt x="2" y="0"/>
                    <a:pt x="0" y="0"/>
                  </a:cubicBezTo>
                  <a:cubicBezTo>
                    <a:pt x="19" y="3"/>
                    <a:pt x="29" y="43"/>
                    <a:pt x="28" y="92"/>
                  </a:cubicBezTo>
                  <a:cubicBezTo>
                    <a:pt x="28" y="141"/>
                    <a:pt x="19" y="181"/>
                    <a:pt x="0" y="185"/>
                  </a:cubicBezTo>
                  <a:cubicBezTo>
                    <a:pt x="1" y="185"/>
                    <a:pt x="3" y="185"/>
                    <a:pt x="6" y="185"/>
                  </a:cubicBezTo>
                  <a:cubicBezTo>
                    <a:pt x="24" y="180"/>
                    <a:pt x="33" y="140"/>
                    <a:pt x="33"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89" name="Freeform 40"/>
            <p:cNvSpPr>
              <a:spLocks/>
            </p:cNvSpPr>
            <p:nvPr/>
          </p:nvSpPr>
          <p:spPr bwMode="auto">
            <a:xfrm>
              <a:off x="5312451" y="3944668"/>
              <a:ext cx="113715" cy="621921"/>
            </a:xfrm>
            <a:custGeom>
              <a:avLst/>
              <a:gdLst>
                <a:gd name="T0" fmla="*/ 33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3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3" y="92"/>
                  </a:moveTo>
                  <a:cubicBezTo>
                    <a:pt x="34" y="45"/>
                    <a:pt x="25" y="5"/>
                    <a:pt x="7" y="0"/>
                  </a:cubicBezTo>
                  <a:cubicBezTo>
                    <a:pt x="4" y="0"/>
                    <a:pt x="2" y="0"/>
                    <a:pt x="0" y="0"/>
                  </a:cubicBezTo>
                  <a:cubicBezTo>
                    <a:pt x="19" y="3"/>
                    <a:pt x="29" y="43"/>
                    <a:pt x="29" y="92"/>
                  </a:cubicBezTo>
                  <a:cubicBezTo>
                    <a:pt x="29" y="141"/>
                    <a:pt x="19" y="181"/>
                    <a:pt x="0" y="185"/>
                  </a:cubicBezTo>
                  <a:cubicBezTo>
                    <a:pt x="2" y="185"/>
                    <a:pt x="3" y="185"/>
                    <a:pt x="6" y="185"/>
                  </a:cubicBezTo>
                  <a:cubicBezTo>
                    <a:pt x="24" y="180"/>
                    <a:pt x="33" y="140"/>
                    <a:pt x="33"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0" name="Freeform 41"/>
            <p:cNvSpPr>
              <a:spLocks/>
            </p:cNvSpPr>
            <p:nvPr/>
          </p:nvSpPr>
          <p:spPr bwMode="auto">
            <a:xfrm>
              <a:off x="5176274" y="3944668"/>
              <a:ext cx="109503" cy="621921"/>
            </a:xfrm>
            <a:custGeom>
              <a:avLst/>
              <a:gdLst>
                <a:gd name="T0" fmla="*/ 33 w 33"/>
                <a:gd name="T1" fmla="*/ 92 h 185"/>
                <a:gd name="T2" fmla="*/ 7 w 33"/>
                <a:gd name="T3" fmla="*/ 0 h 185"/>
                <a:gd name="T4" fmla="*/ 0 w 33"/>
                <a:gd name="T5" fmla="*/ 0 h 185"/>
                <a:gd name="T6" fmla="*/ 29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5" y="5"/>
                    <a:pt x="7" y="0"/>
                  </a:cubicBezTo>
                  <a:cubicBezTo>
                    <a:pt x="4" y="0"/>
                    <a:pt x="2" y="0"/>
                    <a:pt x="0" y="0"/>
                  </a:cubicBezTo>
                  <a:cubicBezTo>
                    <a:pt x="19" y="3"/>
                    <a:pt x="29" y="43"/>
                    <a:pt x="29" y="92"/>
                  </a:cubicBezTo>
                  <a:cubicBezTo>
                    <a:pt x="28" y="141"/>
                    <a:pt x="19" y="181"/>
                    <a:pt x="0" y="185"/>
                  </a:cubicBezTo>
                  <a:cubicBezTo>
                    <a:pt x="2" y="185"/>
                    <a:pt x="3" y="185"/>
                    <a:pt x="6" y="185"/>
                  </a:cubicBezTo>
                  <a:cubicBezTo>
                    <a:pt x="24" y="180"/>
                    <a:pt x="33" y="140"/>
                    <a:pt x="33"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1" name="Freeform 42"/>
            <p:cNvSpPr>
              <a:spLocks/>
            </p:cNvSpPr>
            <p:nvPr/>
          </p:nvSpPr>
          <p:spPr bwMode="auto">
            <a:xfrm>
              <a:off x="5173467" y="3944668"/>
              <a:ext cx="112311" cy="621921"/>
            </a:xfrm>
            <a:custGeom>
              <a:avLst/>
              <a:gdLst>
                <a:gd name="T0" fmla="*/ 34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4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4" y="92"/>
                  </a:moveTo>
                  <a:cubicBezTo>
                    <a:pt x="34" y="45"/>
                    <a:pt x="25" y="5"/>
                    <a:pt x="7" y="0"/>
                  </a:cubicBezTo>
                  <a:cubicBezTo>
                    <a:pt x="4" y="0"/>
                    <a:pt x="2" y="0"/>
                    <a:pt x="0" y="0"/>
                  </a:cubicBezTo>
                  <a:cubicBezTo>
                    <a:pt x="19" y="3"/>
                    <a:pt x="29" y="43"/>
                    <a:pt x="29" y="92"/>
                  </a:cubicBezTo>
                  <a:cubicBezTo>
                    <a:pt x="29" y="141"/>
                    <a:pt x="19" y="181"/>
                    <a:pt x="0" y="185"/>
                  </a:cubicBezTo>
                  <a:cubicBezTo>
                    <a:pt x="2" y="185"/>
                    <a:pt x="4" y="185"/>
                    <a:pt x="6" y="185"/>
                  </a:cubicBezTo>
                  <a:cubicBezTo>
                    <a:pt x="24" y="180"/>
                    <a:pt x="33" y="140"/>
                    <a:pt x="34"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2" name="Freeform 43"/>
            <p:cNvSpPr>
              <a:spLocks/>
            </p:cNvSpPr>
            <p:nvPr/>
          </p:nvSpPr>
          <p:spPr bwMode="auto">
            <a:xfrm>
              <a:off x="5122927" y="3944668"/>
              <a:ext cx="113715" cy="621921"/>
            </a:xfrm>
            <a:custGeom>
              <a:avLst/>
              <a:gdLst>
                <a:gd name="T0" fmla="*/ 34 w 34"/>
                <a:gd name="T1" fmla="*/ 92 h 185"/>
                <a:gd name="T2" fmla="*/ 7 w 34"/>
                <a:gd name="T3" fmla="*/ 0 h 185"/>
                <a:gd name="T4" fmla="*/ 0 w 34"/>
                <a:gd name="T5" fmla="*/ 0 h 185"/>
                <a:gd name="T6" fmla="*/ 29 w 34"/>
                <a:gd name="T7" fmla="*/ 92 h 185"/>
                <a:gd name="T8" fmla="*/ 0 w 34"/>
                <a:gd name="T9" fmla="*/ 185 h 185"/>
                <a:gd name="T10" fmla="*/ 6 w 34"/>
                <a:gd name="T11" fmla="*/ 185 h 185"/>
                <a:gd name="T12" fmla="*/ 34 w 34"/>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4" h="185">
                  <a:moveTo>
                    <a:pt x="34" y="92"/>
                  </a:moveTo>
                  <a:cubicBezTo>
                    <a:pt x="34" y="45"/>
                    <a:pt x="25" y="5"/>
                    <a:pt x="7" y="0"/>
                  </a:cubicBezTo>
                  <a:cubicBezTo>
                    <a:pt x="4" y="0"/>
                    <a:pt x="2" y="0"/>
                    <a:pt x="0" y="0"/>
                  </a:cubicBezTo>
                  <a:cubicBezTo>
                    <a:pt x="19" y="3"/>
                    <a:pt x="29" y="43"/>
                    <a:pt x="29" y="92"/>
                  </a:cubicBezTo>
                  <a:cubicBezTo>
                    <a:pt x="29" y="141"/>
                    <a:pt x="19" y="181"/>
                    <a:pt x="0" y="185"/>
                  </a:cubicBezTo>
                  <a:cubicBezTo>
                    <a:pt x="2" y="185"/>
                    <a:pt x="4" y="185"/>
                    <a:pt x="6" y="185"/>
                  </a:cubicBezTo>
                  <a:cubicBezTo>
                    <a:pt x="24" y="180"/>
                    <a:pt x="33" y="140"/>
                    <a:pt x="34" y="9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sp>
          <p:nvSpPr>
            <p:cNvPr id="293" name="Freeform 44"/>
            <p:cNvSpPr>
              <a:spLocks/>
            </p:cNvSpPr>
            <p:nvPr/>
          </p:nvSpPr>
          <p:spPr bwMode="auto">
            <a:xfrm>
              <a:off x="5122927" y="3944668"/>
              <a:ext cx="110907" cy="621921"/>
            </a:xfrm>
            <a:custGeom>
              <a:avLst/>
              <a:gdLst>
                <a:gd name="T0" fmla="*/ 33 w 33"/>
                <a:gd name="T1" fmla="*/ 92 h 185"/>
                <a:gd name="T2" fmla="*/ 7 w 33"/>
                <a:gd name="T3" fmla="*/ 0 h 185"/>
                <a:gd name="T4" fmla="*/ 0 w 33"/>
                <a:gd name="T5" fmla="*/ 0 h 185"/>
                <a:gd name="T6" fmla="*/ 28 w 33"/>
                <a:gd name="T7" fmla="*/ 92 h 185"/>
                <a:gd name="T8" fmla="*/ 0 w 33"/>
                <a:gd name="T9" fmla="*/ 185 h 185"/>
                <a:gd name="T10" fmla="*/ 6 w 33"/>
                <a:gd name="T11" fmla="*/ 185 h 185"/>
                <a:gd name="T12" fmla="*/ 33 w 33"/>
                <a:gd name="T13" fmla="*/ 92 h 185"/>
              </a:gdLst>
              <a:ahLst/>
              <a:cxnLst>
                <a:cxn ang="0">
                  <a:pos x="T0" y="T1"/>
                </a:cxn>
                <a:cxn ang="0">
                  <a:pos x="T2" y="T3"/>
                </a:cxn>
                <a:cxn ang="0">
                  <a:pos x="T4" y="T5"/>
                </a:cxn>
                <a:cxn ang="0">
                  <a:pos x="T6" y="T7"/>
                </a:cxn>
                <a:cxn ang="0">
                  <a:pos x="T8" y="T9"/>
                </a:cxn>
                <a:cxn ang="0">
                  <a:pos x="T10" y="T11"/>
                </a:cxn>
                <a:cxn ang="0">
                  <a:pos x="T12" y="T13"/>
                </a:cxn>
              </a:cxnLst>
              <a:rect l="0" t="0" r="r" b="b"/>
              <a:pathLst>
                <a:path w="33" h="185">
                  <a:moveTo>
                    <a:pt x="33" y="92"/>
                  </a:moveTo>
                  <a:cubicBezTo>
                    <a:pt x="33" y="45"/>
                    <a:pt x="25" y="5"/>
                    <a:pt x="7" y="0"/>
                  </a:cubicBezTo>
                  <a:cubicBezTo>
                    <a:pt x="4" y="0"/>
                    <a:pt x="2" y="0"/>
                    <a:pt x="0" y="0"/>
                  </a:cubicBezTo>
                  <a:cubicBezTo>
                    <a:pt x="19" y="3"/>
                    <a:pt x="29" y="43"/>
                    <a:pt x="28" y="92"/>
                  </a:cubicBezTo>
                  <a:cubicBezTo>
                    <a:pt x="28" y="141"/>
                    <a:pt x="19" y="181"/>
                    <a:pt x="0" y="185"/>
                  </a:cubicBezTo>
                  <a:cubicBezTo>
                    <a:pt x="1" y="185"/>
                    <a:pt x="3" y="185"/>
                    <a:pt x="6" y="185"/>
                  </a:cubicBezTo>
                  <a:cubicBezTo>
                    <a:pt x="24" y="180"/>
                    <a:pt x="33" y="140"/>
                    <a:pt x="33" y="92"/>
                  </a:cubicBezTo>
                  <a:close/>
                </a:path>
              </a:pathLst>
            </a:custGeom>
            <a:solidFill>
              <a:srgbClr val="888A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latin typeface="Arial" charset="0"/>
                <a:cs typeface="Arial" charset="0"/>
              </a:endParaRPr>
            </a:p>
          </p:txBody>
        </p:sp>
      </p:grpSp>
      <p:sp>
        <p:nvSpPr>
          <p:cNvPr id="282" name="chalk"/>
          <p:cNvSpPr/>
          <p:nvPr/>
        </p:nvSpPr>
        <p:spPr>
          <a:xfrm rot="793402" flipH="1">
            <a:off x="6630988" y="6069014"/>
            <a:ext cx="1058862" cy="388937"/>
          </a:xfrm>
          <a:custGeom>
            <a:avLst/>
            <a:gdLst>
              <a:gd name="connsiteX0" fmla="*/ 0 w 1709888"/>
              <a:gd name="connsiteY0" fmla="*/ 0 h 482974"/>
              <a:gd name="connsiteX1" fmla="*/ 854944 w 1709888"/>
              <a:gd name="connsiteY1" fmla="*/ 0 h 482974"/>
              <a:gd name="connsiteX2" fmla="*/ 1709888 w 1709888"/>
              <a:gd name="connsiteY2" fmla="*/ 241487 h 482974"/>
              <a:gd name="connsiteX3" fmla="*/ 854944 w 1709888"/>
              <a:gd name="connsiteY3" fmla="*/ 482974 h 482974"/>
              <a:gd name="connsiteX4" fmla="*/ 0 w 1709888"/>
              <a:gd name="connsiteY4" fmla="*/ 482974 h 482974"/>
              <a:gd name="connsiteX5" fmla="*/ 0 w 1709888"/>
              <a:gd name="connsiteY5" fmla="*/ 0 h 482974"/>
              <a:gd name="connsiteX0" fmla="*/ 0 w 1718617"/>
              <a:gd name="connsiteY0" fmla="*/ 0 h 482974"/>
              <a:gd name="connsiteX1" fmla="*/ 854944 w 1718617"/>
              <a:gd name="connsiteY1" fmla="*/ 0 h 482974"/>
              <a:gd name="connsiteX2" fmla="*/ 1272297 w 1718617"/>
              <a:gd name="connsiteY2" fmla="*/ 90267 h 482974"/>
              <a:gd name="connsiteX3" fmla="*/ 1709888 w 1718617"/>
              <a:gd name="connsiteY3" fmla="*/ 241487 h 482974"/>
              <a:gd name="connsiteX4" fmla="*/ 854944 w 1718617"/>
              <a:gd name="connsiteY4" fmla="*/ 482974 h 482974"/>
              <a:gd name="connsiteX5" fmla="*/ 0 w 1718617"/>
              <a:gd name="connsiteY5" fmla="*/ 482974 h 482974"/>
              <a:gd name="connsiteX6" fmla="*/ 0 w 1718617"/>
              <a:gd name="connsiteY6" fmla="*/ 0 h 482974"/>
              <a:gd name="connsiteX0" fmla="*/ 0 w 1419011"/>
              <a:gd name="connsiteY0" fmla="*/ 0 h 482974"/>
              <a:gd name="connsiteX1" fmla="*/ 854944 w 1419011"/>
              <a:gd name="connsiteY1" fmla="*/ 0 h 482974"/>
              <a:gd name="connsiteX2" fmla="*/ 1272297 w 1419011"/>
              <a:gd name="connsiteY2" fmla="*/ 90267 h 482974"/>
              <a:gd name="connsiteX3" fmla="*/ 1385797 w 1419011"/>
              <a:gd name="connsiteY3" fmla="*/ 241487 h 482974"/>
              <a:gd name="connsiteX4" fmla="*/ 854944 w 1419011"/>
              <a:gd name="connsiteY4" fmla="*/ 482974 h 482974"/>
              <a:gd name="connsiteX5" fmla="*/ 0 w 1419011"/>
              <a:gd name="connsiteY5" fmla="*/ 482974 h 482974"/>
              <a:gd name="connsiteX6" fmla="*/ 0 w 1419011"/>
              <a:gd name="connsiteY6" fmla="*/ 0 h 482974"/>
              <a:gd name="connsiteX0" fmla="*/ 0 w 1438181"/>
              <a:gd name="connsiteY0" fmla="*/ 0 h 482974"/>
              <a:gd name="connsiteX1" fmla="*/ 854944 w 1438181"/>
              <a:gd name="connsiteY1" fmla="*/ 0 h 482974"/>
              <a:gd name="connsiteX2" fmla="*/ 1272297 w 1438181"/>
              <a:gd name="connsiteY2" fmla="*/ 90267 h 482974"/>
              <a:gd name="connsiteX3" fmla="*/ 1410116 w 1438181"/>
              <a:gd name="connsiteY3" fmla="*/ 260943 h 482974"/>
              <a:gd name="connsiteX4" fmla="*/ 854944 w 1438181"/>
              <a:gd name="connsiteY4" fmla="*/ 482974 h 482974"/>
              <a:gd name="connsiteX5" fmla="*/ 0 w 1438181"/>
              <a:gd name="connsiteY5" fmla="*/ 482974 h 482974"/>
              <a:gd name="connsiteX6" fmla="*/ 0 w 1438181"/>
              <a:gd name="connsiteY6" fmla="*/ 0 h 482974"/>
              <a:gd name="connsiteX0" fmla="*/ 0 w 1410466"/>
              <a:gd name="connsiteY0" fmla="*/ 0 h 482974"/>
              <a:gd name="connsiteX1" fmla="*/ 854944 w 1410466"/>
              <a:gd name="connsiteY1" fmla="*/ 0 h 482974"/>
              <a:gd name="connsiteX2" fmla="*/ 1272297 w 1410466"/>
              <a:gd name="connsiteY2" fmla="*/ 90267 h 482974"/>
              <a:gd name="connsiteX3" fmla="*/ 1410116 w 1410466"/>
              <a:gd name="connsiteY3" fmla="*/ 260943 h 482974"/>
              <a:gd name="connsiteX4" fmla="*/ 854944 w 1410466"/>
              <a:gd name="connsiteY4" fmla="*/ 482974 h 482974"/>
              <a:gd name="connsiteX5" fmla="*/ 0 w 1410466"/>
              <a:gd name="connsiteY5" fmla="*/ 482974 h 482974"/>
              <a:gd name="connsiteX6" fmla="*/ 0 w 1410466"/>
              <a:gd name="connsiteY6" fmla="*/ 0 h 482974"/>
              <a:gd name="connsiteX0" fmla="*/ 0 w 1423071"/>
              <a:gd name="connsiteY0" fmla="*/ 0 h 482974"/>
              <a:gd name="connsiteX1" fmla="*/ 854944 w 1423071"/>
              <a:gd name="connsiteY1" fmla="*/ 0 h 482974"/>
              <a:gd name="connsiteX2" fmla="*/ 1189612 w 1423071"/>
              <a:gd name="connsiteY2" fmla="*/ 56220 h 482974"/>
              <a:gd name="connsiteX3" fmla="*/ 1410116 w 1423071"/>
              <a:gd name="connsiteY3" fmla="*/ 260943 h 482974"/>
              <a:gd name="connsiteX4" fmla="*/ 854944 w 1423071"/>
              <a:gd name="connsiteY4" fmla="*/ 482974 h 482974"/>
              <a:gd name="connsiteX5" fmla="*/ 0 w 1423071"/>
              <a:gd name="connsiteY5" fmla="*/ 482974 h 482974"/>
              <a:gd name="connsiteX6" fmla="*/ 0 w 1423071"/>
              <a:gd name="connsiteY6" fmla="*/ 0 h 482974"/>
              <a:gd name="connsiteX0" fmla="*/ 0 w 1410126"/>
              <a:gd name="connsiteY0" fmla="*/ 0 h 482974"/>
              <a:gd name="connsiteX1" fmla="*/ 854944 w 1410126"/>
              <a:gd name="connsiteY1" fmla="*/ 0 h 482974"/>
              <a:gd name="connsiteX2" fmla="*/ 1189612 w 1410126"/>
              <a:gd name="connsiteY2" fmla="*/ 56220 h 482974"/>
              <a:gd name="connsiteX3" fmla="*/ 1410116 w 1410126"/>
              <a:gd name="connsiteY3" fmla="*/ 260943 h 482974"/>
              <a:gd name="connsiteX4" fmla="*/ 1183394 w 1410126"/>
              <a:gd name="connsiteY4" fmla="*/ 378957 h 482974"/>
              <a:gd name="connsiteX5" fmla="*/ 854944 w 1410126"/>
              <a:gd name="connsiteY5" fmla="*/ 482974 h 482974"/>
              <a:gd name="connsiteX6" fmla="*/ 0 w 1410126"/>
              <a:gd name="connsiteY6" fmla="*/ 482974 h 482974"/>
              <a:gd name="connsiteX7" fmla="*/ 0 w 1410126"/>
              <a:gd name="connsiteY7" fmla="*/ 0 h 482974"/>
              <a:gd name="connsiteX0" fmla="*/ 0 w 1410147"/>
              <a:gd name="connsiteY0" fmla="*/ 0 h 482974"/>
              <a:gd name="connsiteX1" fmla="*/ 854944 w 1410147"/>
              <a:gd name="connsiteY1" fmla="*/ 0 h 482974"/>
              <a:gd name="connsiteX2" fmla="*/ 1189612 w 1410147"/>
              <a:gd name="connsiteY2" fmla="*/ 56220 h 482974"/>
              <a:gd name="connsiteX3" fmla="*/ 1410116 w 1410147"/>
              <a:gd name="connsiteY3" fmla="*/ 260943 h 482974"/>
              <a:gd name="connsiteX4" fmla="*/ 1178530 w 1410147"/>
              <a:gd name="connsiteY4" fmla="*/ 413004 h 482974"/>
              <a:gd name="connsiteX5" fmla="*/ 854944 w 1410147"/>
              <a:gd name="connsiteY5" fmla="*/ 482974 h 482974"/>
              <a:gd name="connsiteX6" fmla="*/ 0 w 1410147"/>
              <a:gd name="connsiteY6" fmla="*/ 482974 h 482974"/>
              <a:gd name="connsiteX7" fmla="*/ 0 w 1410147"/>
              <a:gd name="connsiteY7" fmla="*/ 0 h 482974"/>
              <a:gd name="connsiteX0" fmla="*/ 0 w 1410147"/>
              <a:gd name="connsiteY0" fmla="*/ 0 h 482974"/>
              <a:gd name="connsiteX1" fmla="*/ 854944 w 1410147"/>
              <a:gd name="connsiteY1" fmla="*/ 0 h 482974"/>
              <a:gd name="connsiteX2" fmla="*/ 1189612 w 1410147"/>
              <a:gd name="connsiteY2" fmla="*/ 56220 h 482974"/>
              <a:gd name="connsiteX3" fmla="*/ 1410116 w 1410147"/>
              <a:gd name="connsiteY3" fmla="*/ 260943 h 482974"/>
              <a:gd name="connsiteX4" fmla="*/ 1178530 w 1410147"/>
              <a:gd name="connsiteY4" fmla="*/ 413004 h 482974"/>
              <a:gd name="connsiteX5" fmla="*/ 854944 w 1410147"/>
              <a:gd name="connsiteY5" fmla="*/ 482974 h 482974"/>
              <a:gd name="connsiteX6" fmla="*/ 0 w 1410147"/>
              <a:gd name="connsiteY6" fmla="*/ 482974 h 482974"/>
              <a:gd name="connsiteX7" fmla="*/ 0 w 1410147"/>
              <a:gd name="connsiteY7" fmla="*/ 0 h 482974"/>
              <a:gd name="connsiteX0" fmla="*/ 0 w 1295609"/>
              <a:gd name="connsiteY0" fmla="*/ 0 h 482974"/>
              <a:gd name="connsiteX1" fmla="*/ 854944 w 1295609"/>
              <a:gd name="connsiteY1" fmla="*/ 0 h 482974"/>
              <a:gd name="connsiteX2" fmla="*/ 1189612 w 1295609"/>
              <a:gd name="connsiteY2" fmla="*/ 56220 h 482974"/>
              <a:gd name="connsiteX3" fmla="*/ 1288521 w 1295609"/>
              <a:gd name="connsiteY3" fmla="*/ 251215 h 482974"/>
              <a:gd name="connsiteX4" fmla="*/ 1178530 w 1295609"/>
              <a:gd name="connsiteY4" fmla="*/ 413004 h 482974"/>
              <a:gd name="connsiteX5" fmla="*/ 854944 w 1295609"/>
              <a:gd name="connsiteY5" fmla="*/ 482974 h 482974"/>
              <a:gd name="connsiteX6" fmla="*/ 0 w 1295609"/>
              <a:gd name="connsiteY6" fmla="*/ 482974 h 482974"/>
              <a:gd name="connsiteX7" fmla="*/ 0 w 1295609"/>
              <a:gd name="connsiteY7" fmla="*/ 0 h 482974"/>
              <a:gd name="connsiteX0" fmla="*/ 0 w 1295609"/>
              <a:gd name="connsiteY0" fmla="*/ 0 h 482974"/>
              <a:gd name="connsiteX1" fmla="*/ 854944 w 1295609"/>
              <a:gd name="connsiteY1" fmla="*/ 0 h 482974"/>
              <a:gd name="connsiteX2" fmla="*/ 1189612 w 1295609"/>
              <a:gd name="connsiteY2" fmla="*/ 56220 h 482974"/>
              <a:gd name="connsiteX3" fmla="*/ 1288521 w 1295609"/>
              <a:gd name="connsiteY3" fmla="*/ 251215 h 482974"/>
              <a:gd name="connsiteX4" fmla="*/ 1178530 w 1295609"/>
              <a:gd name="connsiteY4" fmla="*/ 413004 h 482974"/>
              <a:gd name="connsiteX5" fmla="*/ 854944 w 1295609"/>
              <a:gd name="connsiteY5" fmla="*/ 482974 h 482974"/>
              <a:gd name="connsiteX6" fmla="*/ 0 w 1295609"/>
              <a:gd name="connsiteY6" fmla="*/ 482974 h 482974"/>
              <a:gd name="connsiteX7" fmla="*/ 0 w 1295609"/>
              <a:gd name="connsiteY7" fmla="*/ 0 h 482974"/>
              <a:gd name="connsiteX0" fmla="*/ 0 w 1289871"/>
              <a:gd name="connsiteY0" fmla="*/ 0 h 482974"/>
              <a:gd name="connsiteX1" fmla="*/ 854944 w 1289871"/>
              <a:gd name="connsiteY1" fmla="*/ 0 h 482974"/>
              <a:gd name="connsiteX2" fmla="*/ 1131246 w 1289871"/>
              <a:gd name="connsiteY2" fmla="*/ 104858 h 482974"/>
              <a:gd name="connsiteX3" fmla="*/ 1288521 w 1289871"/>
              <a:gd name="connsiteY3" fmla="*/ 251215 h 482974"/>
              <a:gd name="connsiteX4" fmla="*/ 1178530 w 1289871"/>
              <a:gd name="connsiteY4" fmla="*/ 413004 h 482974"/>
              <a:gd name="connsiteX5" fmla="*/ 854944 w 1289871"/>
              <a:gd name="connsiteY5" fmla="*/ 482974 h 482974"/>
              <a:gd name="connsiteX6" fmla="*/ 0 w 1289871"/>
              <a:gd name="connsiteY6" fmla="*/ 482974 h 482974"/>
              <a:gd name="connsiteX7" fmla="*/ 0 w 1289871"/>
              <a:gd name="connsiteY7" fmla="*/ 0 h 482974"/>
              <a:gd name="connsiteX0" fmla="*/ 0 w 1289871"/>
              <a:gd name="connsiteY0" fmla="*/ 0 h 482974"/>
              <a:gd name="connsiteX1" fmla="*/ 854944 w 1289871"/>
              <a:gd name="connsiteY1" fmla="*/ 0 h 482974"/>
              <a:gd name="connsiteX2" fmla="*/ 1131246 w 1289871"/>
              <a:gd name="connsiteY2" fmla="*/ 104858 h 482974"/>
              <a:gd name="connsiteX3" fmla="*/ 1288521 w 1289871"/>
              <a:gd name="connsiteY3" fmla="*/ 251215 h 482974"/>
              <a:gd name="connsiteX4" fmla="*/ 1178530 w 1289871"/>
              <a:gd name="connsiteY4" fmla="*/ 413004 h 482974"/>
              <a:gd name="connsiteX5" fmla="*/ 854944 w 1289871"/>
              <a:gd name="connsiteY5" fmla="*/ 482974 h 482974"/>
              <a:gd name="connsiteX6" fmla="*/ 0 w 1289871"/>
              <a:gd name="connsiteY6" fmla="*/ 482974 h 482974"/>
              <a:gd name="connsiteX7" fmla="*/ 0 w 1289871"/>
              <a:gd name="connsiteY7" fmla="*/ 0 h 482974"/>
              <a:gd name="connsiteX0" fmla="*/ 0 w 1289871"/>
              <a:gd name="connsiteY0" fmla="*/ 0 h 482974"/>
              <a:gd name="connsiteX1" fmla="*/ 854944 w 1289871"/>
              <a:gd name="connsiteY1" fmla="*/ 0 h 482974"/>
              <a:gd name="connsiteX2" fmla="*/ 1131246 w 1289871"/>
              <a:gd name="connsiteY2" fmla="*/ 104858 h 482974"/>
              <a:gd name="connsiteX3" fmla="*/ 1288521 w 1289871"/>
              <a:gd name="connsiteY3" fmla="*/ 251215 h 482974"/>
              <a:gd name="connsiteX4" fmla="*/ 1178530 w 1289871"/>
              <a:gd name="connsiteY4" fmla="*/ 413004 h 482974"/>
              <a:gd name="connsiteX5" fmla="*/ 854944 w 1289871"/>
              <a:gd name="connsiteY5" fmla="*/ 482974 h 482974"/>
              <a:gd name="connsiteX6" fmla="*/ 0 w 1289871"/>
              <a:gd name="connsiteY6" fmla="*/ 482974 h 482974"/>
              <a:gd name="connsiteX7" fmla="*/ 0 w 1289871"/>
              <a:gd name="connsiteY7" fmla="*/ 0 h 482974"/>
              <a:gd name="connsiteX0" fmla="*/ 0 w 1288650"/>
              <a:gd name="connsiteY0" fmla="*/ 0 h 482974"/>
              <a:gd name="connsiteX1" fmla="*/ 854944 w 1288650"/>
              <a:gd name="connsiteY1" fmla="*/ 0 h 482974"/>
              <a:gd name="connsiteX2" fmla="*/ 1131246 w 1288650"/>
              <a:gd name="connsiteY2" fmla="*/ 104858 h 482974"/>
              <a:gd name="connsiteX3" fmla="*/ 1288521 w 1288650"/>
              <a:gd name="connsiteY3" fmla="*/ 251215 h 482974"/>
              <a:gd name="connsiteX4" fmla="*/ 1149347 w 1288650"/>
              <a:gd name="connsiteY4" fmla="*/ 413004 h 482974"/>
              <a:gd name="connsiteX5" fmla="*/ 854944 w 1288650"/>
              <a:gd name="connsiteY5" fmla="*/ 482974 h 482974"/>
              <a:gd name="connsiteX6" fmla="*/ 0 w 1288650"/>
              <a:gd name="connsiteY6" fmla="*/ 482974 h 482974"/>
              <a:gd name="connsiteX7" fmla="*/ 0 w 1288650"/>
              <a:gd name="connsiteY7" fmla="*/ 0 h 482974"/>
              <a:gd name="connsiteX0" fmla="*/ 0 w 1288640"/>
              <a:gd name="connsiteY0" fmla="*/ 0 h 482974"/>
              <a:gd name="connsiteX1" fmla="*/ 854944 w 1288640"/>
              <a:gd name="connsiteY1" fmla="*/ 0 h 482974"/>
              <a:gd name="connsiteX2" fmla="*/ 1131246 w 1288640"/>
              <a:gd name="connsiteY2" fmla="*/ 104858 h 482974"/>
              <a:gd name="connsiteX3" fmla="*/ 1288521 w 1288640"/>
              <a:gd name="connsiteY3" fmla="*/ 251215 h 482974"/>
              <a:gd name="connsiteX4" fmla="*/ 1149347 w 1288640"/>
              <a:gd name="connsiteY4" fmla="*/ 413004 h 482974"/>
              <a:gd name="connsiteX5" fmla="*/ 854944 w 1288640"/>
              <a:gd name="connsiteY5" fmla="*/ 482974 h 482974"/>
              <a:gd name="connsiteX6" fmla="*/ 0 w 1288640"/>
              <a:gd name="connsiteY6" fmla="*/ 482974 h 482974"/>
              <a:gd name="connsiteX7" fmla="*/ 0 w 1288640"/>
              <a:gd name="connsiteY7" fmla="*/ 0 h 482974"/>
              <a:gd name="connsiteX0" fmla="*/ 0 w 1288640"/>
              <a:gd name="connsiteY0" fmla="*/ 0 h 482974"/>
              <a:gd name="connsiteX1" fmla="*/ 854944 w 1288640"/>
              <a:gd name="connsiteY1" fmla="*/ 0 h 482974"/>
              <a:gd name="connsiteX2" fmla="*/ 1131246 w 1288640"/>
              <a:gd name="connsiteY2" fmla="*/ 104858 h 482974"/>
              <a:gd name="connsiteX3" fmla="*/ 1288521 w 1288640"/>
              <a:gd name="connsiteY3" fmla="*/ 251215 h 482974"/>
              <a:gd name="connsiteX4" fmla="*/ 1149347 w 1288640"/>
              <a:gd name="connsiteY4" fmla="*/ 413004 h 482974"/>
              <a:gd name="connsiteX5" fmla="*/ 854944 w 1288640"/>
              <a:gd name="connsiteY5" fmla="*/ 482974 h 482974"/>
              <a:gd name="connsiteX6" fmla="*/ 0 w 1288640"/>
              <a:gd name="connsiteY6" fmla="*/ 482974 h 482974"/>
              <a:gd name="connsiteX7" fmla="*/ 0 w 1288640"/>
              <a:gd name="connsiteY7" fmla="*/ 0 h 482974"/>
              <a:gd name="connsiteX0" fmla="*/ 0 w 1288522"/>
              <a:gd name="connsiteY0" fmla="*/ 0 h 482974"/>
              <a:gd name="connsiteX1" fmla="*/ 854944 w 1288522"/>
              <a:gd name="connsiteY1" fmla="*/ 0 h 482974"/>
              <a:gd name="connsiteX2" fmla="*/ 1131246 w 1288522"/>
              <a:gd name="connsiteY2" fmla="*/ 104858 h 482974"/>
              <a:gd name="connsiteX3" fmla="*/ 1288521 w 1288522"/>
              <a:gd name="connsiteY3" fmla="*/ 251215 h 482974"/>
              <a:gd name="connsiteX4" fmla="*/ 1129892 w 1288522"/>
              <a:gd name="connsiteY4" fmla="*/ 408140 h 482974"/>
              <a:gd name="connsiteX5" fmla="*/ 854944 w 1288522"/>
              <a:gd name="connsiteY5" fmla="*/ 482974 h 482974"/>
              <a:gd name="connsiteX6" fmla="*/ 0 w 1288522"/>
              <a:gd name="connsiteY6" fmla="*/ 482974 h 482974"/>
              <a:gd name="connsiteX7" fmla="*/ 0 w 1288522"/>
              <a:gd name="connsiteY7" fmla="*/ 0 h 482974"/>
              <a:gd name="connsiteX0" fmla="*/ 0 w 1301667"/>
              <a:gd name="connsiteY0" fmla="*/ 0 h 482974"/>
              <a:gd name="connsiteX1" fmla="*/ 854944 w 1301667"/>
              <a:gd name="connsiteY1" fmla="*/ 0 h 482974"/>
              <a:gd name="connsiteX2" fmla="*/ 1131246 w 1301667"/>
              <a:gd name="connsiteY2" fmla="*/ 104858 h 482974"/>
              <a:gd name="connsiteX3" fmla="*/ 1288521 w 1301667"/>
              <a:gd name="connsiteY3" fmla="*/ 251215 h 482974"/>
              <a:gd name="connsiteX4" fmla="*/ 854944 w 1301667"/>
              <a:gd name="connsiteY4" fmla="*/ 482974 h 482974"/>
              <a:gd name="connsiteX5" fmla="*/ 0 w 1301667"/>
              <a:gd name="connsiteY5" fmla="*/ 482974 h 482974"/>
              <a:gd name="connsiteX6" fmla="*/ 0 w 1301667"/>
              <a:gd name="connsiteY6" fmla="*/ 0 h 482974"/>
              <a:gd name="connsiteX0" fmla="*/ 0 w 1288521"/>
              <a:gd name="connsiteY0" fmla="*/ 0 h 482974"/>
              <a:gd name="connsiteX1" fmla="*/ 854944 w 1288521"/>
              <a:gd name="connsiteY1" fmla="*/ 0 h 482974"/>
              <a:gd name="connsiteX2" fmla="*/ 1288521 w 1288521"/>
              <a:gd name="connsiteY2" fmla="*/ 251215 h 482974"/>
              <a:gd name="connsiteX3" fmla="*/ 854944 w 1288521"/>
              <a:gd name="connsiteY3" fmla="*/ 482974 h 482974"/>
              <a:gd name="connsiteX4" fmla="*/ 0 w 1288521"/>
              <a:gd name="connsiteY4" fmla="*/ 482974 h 482974"/>
              <a:gd name="connsiteX5" fmla="*/ 0 w 1288521"/>
              <a:gd name="connsiteY5" fmla="*/ 0 h 482974"/>
              <a:gd name="connsiteX0" fmla="*/ 0 w 1181517"/>
              <a:gd name="connsiteY0" fmla="*/ 0 h 482974"/>
              <a:gd name="connsiteX1" fmla="*/ 854944 w 1181517"/>
              <a:gd name="connsiteY1" fmla="*/ 0 h 482974"/>
              <a:gd name="connsiteX2" fmla="*/ 1181517 w 1181517"/>
              <a:gd name="connsiteY2" fmla="*/ 275534 h 482974"/>
              <a:gd name="connsiteX3" fmla="*/ 854944 w 1181517"/>
              <a:gd name="connsiteY3" fmla="*/ 482974 h 482974"/>
              <a:gd name="connsiteX4" fmla="*/ 0 w 1181517"/>
              <a:gd name="connsiteY4" fmla="*/ 482974 h 482974"/>
              <a:gd name="connsiteX5" fmla="*/ 0 w 1181517"/>
              <a:gd name="connsiteY5" fmla="*/ 0 h 482974"/>
              <a:gd name="connsiteX0" fmla="*/ 0 w 1181663"/>
              <a:gd name="connsiteY0" fmla="*/ 0 h 482974"/>
              <a:gd name="connsiteX1" fmla="*/ 854944 w 1181663"/>
              <a:gd name="connsiteY1" fmla="*/ 0 h 482974"/>
              <a:gd name="connsiteX2" fmla="*/ 1181517 w 1181663"/>
              <a:gd name="connsiteY2" fmla="*/ 275534 h 482974"/>
              <a:gd name="connsiteX3" fmla="*/ 854944 w 1181663"/>
              <a:gd name="connsiteY3" fmla="*/ 482974 h 482974"/>
              <a:gd name="connsiteX4" fmla="*/ 0 w 1181663"/>
              <a:gd name="connsiteY4" fmla="*/ 482974 h 482974"/>
              <a:gd name="connsiteX5" fmla="*/ 0 w 1181663"/>
              <a:gd name="connsiteY5" fmla="*/ 0 h 482974"/>
              <a:gd name="connsiteX0" fmla="*/ 0 w 1181663"/>
              <a:gd name="connsiteY0" fmla="*/ 0 h 482974"/>
              <a:gd name="connsiteX1" fmla="*/ 854944 w 1181663"/>
              <a:gd name="connsiteY1" fmla="*/ 0 h 482974"/>
              <a:gd name="connsiteX2" fmla="*/ 1181517 w 1181663"/>
              <a:gd name="connsiteY2" fmla="*/ 251215 h 482974"/>
              <a:gd name="connsiteX3" fmla="*/ 854944 w 1181663"/>
              <a:gd name="connsiteY3" fmla="*/ 482974 h 482974"/>
              <a:gd name="connsiteX4" fmla="*/ 0 w 1181663"/>
              <a:gd name="connsiteY4" fmla="*/ 482974 h 482974"/>
              <a:gd name="connsiteX5" fmla="*/ 0 w 1181663"/>
              <a:gd name="connsiteY5" fmla="*/ 0 h 482974"/>
              <a:gd name="connsiteX0" fmla="*/ 0 w 1181517"/>
              <a:gd name="connsiteY0" fmla="*/ 0 h 482974"/>
              <a:gd name="connsiteX1" fmla="*/ 854944 w 1181517"/>
              <a:gd name="connsiteY1" fmla="*/ 0 h 482974"/>
              <a:gd name="connsiteX2" fmla="*/ 1181517 w 1181517"/>
              <a:gd name="connsiteY2" fmla="*/ 251215 h 482974"/>
              <a:gd name="connsiteX3" fmla="*/ 854944 w 1181517"/>
              <a:gd name="connsiteY3" fmla="*/ 482974 h 482974"/>
              <a:gd name="connsiteX4" fmla="*/ 0 w 1181517"/>
              <a:gd name="connsiteY4" fmla="*/ 482974 h 482974"/>
              <a:gd name="connsiteX5" fmla="*/ 0 w 1181517"/>
              <a:gd name="connsiteY5" fmla="*/ 0 h 482974"/>
              <a:gd name="connsiteX0" fmla="*/ 0 w 1706811"/>
              <a:gd name="connsiteY0" fmla="*/ 9728 h 482974"/>
              <a:gd name="connsiteX1" fmla="*/ 1380238 w 1706811"/>
              <a:gd name="connsiteY1" fmla="*/ 0 h 482974"/>
              <a:gd name="connsiteX2" fmla="*/ 1706811 w 1706811"/>
              <a:gd name="connsiteY2" fmla="*/ 251215 h 482974"/>
              <a:gd name="connsiteX3" fmla="*/ 1380238 w 1706811"/>
              <a:gd name="connsiteY3" fmla="*/ 482974 h 482974"/>
              <a:gd name="connsiteX4" fmla="*/ 525294 w 1706811"/>
              <a:gd name="connsiteY4" fmla="*/ 482974 h 482974"/>
              <a:gd name="connsiteX5" fmla="*/ 0 w 1706811"/>
              <a:gd name="connsiteY5" fmla="*/ 9728 h 482974"/>
              <a:gd name="connsiteX0" fmla="*/ 0 w 1706811"/>
              <a:gd name="connsiteY0" fmla="*/ 1 h 482974"/>
              <a:gd name="connsiteX1" fmla="*/ 1380238 w 1706811"/>
              <a:gd name="connsiteY1" fmla="*/ 0 h 482974"/>
              <a:gd name="connsiteX2" fmla="*/ 1706811 w 1706811"/>
              <a:gd name="connsiteY2" fmla="*/ 251215 h 482974"/>
              <a:gd name="connsiteX3" fmla="*/ 1380238 w 1706811"/>
              <a:gd name="connsiteY3" fmla="*/ 482974 h 482974"/>
              <a:gd name="connsiteX4" fmla="*/ 525294 w 1706811"/>
              <a:gd name="connsiteY4" fmla="*/ 482974 h 482974"/>
              <a:gd name="connsiteX5" fmla="*/ 0 w 1706811"/>
              <a:gd name="connsiteY5" fmla="*/ 1 h 482974"/>
              <a:gd name="connsiteX0" fmla="*/ 0 w 1706811"/>
              <a:gd name="connsiteY0" fmla="*/ 1 h 482974"/>
              <a:gd name="connsiteX1" fmla="*/ 1380238 w 1706811"/>
              <a:gd name="connsiteY1" fmla="*/ 0 h 482974"/>
              <a:gd name="connsiteX2" fmla="*/ 1706811 w 1706811"/>
              <a:gd name="connsiteY2" fmla="*/ 251215 h 482974"/>
              <a:gd name="connsiteX3" fmla="*/ 1380238 w 1706811"/>
              <a:gd name="connsiteY3" fmla="*/ 482974 h 482974"/>
              <a:gd name="connsiteX4" fmla="*/ 4864 w 1706811"/>
              <a:gd name="connsiteY4" fmla="*/ 482974 h 482974"/>
              <a:gd name="connsiteX5" fmla="*/ 0 w 1706811"/>
              <a:gd name="connsiteY5" fmla="*/ 1 h 482974"/>
              <a:gd name="connsiteX0" fmla="*/ 0 w 1964594"/>
              <a:gd name="connsiteY0" fmla="*/ 4865 h 482974"/>
              <a:gd name="connsiteX1" fmla="*/ 1638021 w 1964594"/>
              <a:gd name="connsiteY1" fmla="*/ 0 h 482974"/>
              <a:gd name="connsiteX2" fmla="*/ 1964594 w 1964594"/>
              <a:gd name="connsiteY2" fmla="*/ 251215 h 482974"/>
              <a:gd name="connsiteX3" fmla="*/ 1638021 w 1964594"/>
              <a:gd name="connsiteY3" fmla="*/ 482974 h 482974"/>
              <a:gd name="connsiteX4" fmla="*/ 262647 w 1964594"/>
              <a:gd name="connsiteY4" fmla="*/ 482974 h 482974"/>
              <a:gd name="connsiteX5" fmla="*/ 0 w 1964594"/>
              <a:gd name="connsiteY5" fmla="*/ 4865 h 482974"/>
              <a:gd name="connsiteX0" fmla="*/ 0 w 1964594"/>
              <a:gd name="connsiteY0" fmla="*/ 4865 h 482974"/>
              <a:gd name="connsiteX1" fmla="*/ 1638021 w 1964594"/>
              <a:gd name="connsiteY1" fmla="*/ 0 h 482974"/>
              <a:gd name="connsiteX2" fmla="*/ 1964594 w 1964594"/>
              <a:gd name="connsiteY2" fmla="*/ 251215 h 482974"/>
              <a:gd name="connsiteX3" fmla="*/ 1638021 w 1964594"/>
              <a:gd name="connsiteY3" fmla="*/ 482974 h 482974"/>
              <a:gd name="connsiteX4" fmla="*/ 9728 w 1964594"/>
              <a:gd name="connsiteY4" fmla="*/ 482974 h 482974"/>
              <a:gd name="connsiteX5" fmla="*/ 0 w 1964594"/>
              <a:gd name="connsiteY5" fmla="*/ 4865 h 482974"/>
              <a:gd name="connsiteX0" fmla="*/ 467 w 1965061"/>
              <a:gd name="connsiteY0" fmla="*/ 4865 h 482974"/>
              <a:gd name="connsiteX1" fmla="*/ 1638488 w 1965061"/>
              <a:gd name="connsiteY1" fmla="*/ 0 h 482974"/>
              <a:gd name="connsiteX2" fmla="*/ 1965061 w 1965061"/>
              <a:gd name="connsiteY2" fmla="*/ 251215 h 482974"/>
              <a:gd name="connsiteX3" fmla="*/ 1638488 w 1965061"/>
              <a:gd name="connsiteY3" fmla="*/ 482974 h 482974"/>
              <a:gd name="connsiteX4" fmla="*/ 467 w 1965061"/>
              <a:gd name="connsiteY4" fmla="*/ 482974 h 482974"/>
              <a:gd name="connsiteX5" fmla="*/ 467 w 1965061"/>
              <a:gd name="connsiteY5" fmla="*/ 4865 h 48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5061" h="482974">
                <a:moveTo>
                  <a:pt x="467" y="4865"/>
                </a:moveTo>
                <a:lnTo>
                  <a:pt x="1638488" y="0"/>
                </a:lnTo>
                <a:cubicBezTo>
                  <a:pt x="1853242" y="41869"/>
                  <a:pt x="1965060" y="195039"/>
                  <a:pt x="1965061" y="251215"/>
                </a:cubicBezTo>
                <a:cubicBezTo>
                  <a:pt x="1965062" y="307391"/>
                  <a:pt x="1853242" y="444347"/>
                  <a:pt x="1638488" y="482974"/>
                </a:cubicBezTo>
                <a:lnTo>
                  <a:pt x="467" y="482974"/>
                </a:lnTo>
                <a:cubicBezTo>
                  <a:pt x="-1154" y="321983"/>
                  <a:pt x="2088" y="165856"/>
                  <a:pt x="467" y="4865"/>
                </a:cubicBezTo>
                <a:close/>
              </a:path>
            </a:pathLst>
          </a:custGeom>
          <a:gradFill>
            <a:gsLst>
              <a:gs pos="100000">
                <a:schemeClr val="bg1">
                  <a:lumMod val="73000"/>
                </a:schemeClr>
              </a:gs>
              <a:gs pos="45000">
                <a:schemeClr val="bg1"/>
              </a:gs>
              <a:gs pos="95000">
                <a:schemeClr val="tx1">
                  <a:lumMod val="65000"/>
                  <a:lumOff val="35000"/>
                </a:schemeClr>
              </a:gs>
              <a:gs pos="20000">
                <a:srgbClr val="F0F0F0">
                  <a:lumMod val="88000"/>
                  <a:lumOff val="12000"/>
                </a:srgbClr>
              </a:gs>
              <a:gs pos="1000">
                <a:schemeClr val="bg1">
                  <a:lumMod val="100000"/>
                </a:schemeClr>
              </a:gs>
            </a:gsLst>
            <a:lin ang="5400000" scaled="1"/>
          </a:gradFill>
          <a:ln>
            <a:noFill/>
          </a:ln>
          <a:effectLst>
            <a:outerShdw blurRad="889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Rectangle 1"/>
          <p:cNvSpPr/>
          <p:nvPr/>
        </p:nvSpPr>
        <p:spPr>
          <a:xfrm>
            <a:off x="3526622" y="1552731"/>
            <a:ext cx="8447664" cy="3416320"/>
          </a:xfrm>
          <a:prstGeom prst="rect">
            <a:avLst/>
          </a:prstGeom>
        </p:spPr>
        <p:txBody>
          <a:bodyPr wrap="square">
            <a:spAutoFit/>
          </a:bodyPr>
          <a:lstStyle/>
          <a:p>
            <a:r>
              <a:rPr lang="en-US" altLang="en-US" sz="3600" dirty="0"/>
              <a:t>Assessment and Instruction </a:t>
            </a:r>
            <a:r>
              <a:rPr lang="en-US" altLang="en-US" sz="3600" dirty="0" smtClean="0"/>
              <a:t>are inseparable.</a:t>
            </a:r>
          </a:p>
          <a:p>
            <a:endParaRPr lang="en-US" altLang="en-US" sz="3600" dirty="0"/>
          </a:p>
          <a:p>
            <a:pPr algn="ctr"/>
            <a:r>
              <a:rPr lang="en-US" altLang="en-US" sz="3600" dirty="0"/>
              <a:t>“Assessment is today’s means of understanding how to modify tomorrow’s instruction.”</a:t>
            </a:r>
          </a:p>
          <a:p>
            <a:r>
              <a:rPr lang="en-US" altLang="en-US" sz="3600" dirty="0"/>
              <a:t>			</a:t>
            </a:r>
            <a:r>
              <a:rPr lang="en-US" altLang="en-US" sz="3600" dirty="0" smtClean="0"/>
              <a:t>                       Carol </a:t>
            </a:r>
            <a:r>
              <a:rPr lang="en-US" altLang="en-US" sz="3600" dirty="0"/>
              <a:t>Tomlinson</a:t>
            </a:r>
          </a:p>
        </p:txBody>
      </p:sp>
    </p:spTree>
    <p:extLst>
      <p:ext uri="{BB962C8B-B14F-4D97-AF65-F5344CB8AC3E}">
        <p14:creationId xmlns:p14="http://schemas.microsoft.com/office/powerpoint/2010/main" val="7661711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nodeType="withEffect">
                                  <p:stCondLst>
                                    <p:cond delay="500"/>
                                  </p:stCondLst>
                                  <p:childTnLst>
                                    <p:animMotion origin="layout" path="M -0.00052 -4.44444E-6 L -0.00052 0.00093 C -0.00339 -0.00555 -0.03529 -0.0162 -0.03829 -0.02106 C -0.07513 -0.03958 -0.13282 -0.12268 -0.16472 -0.17638 C -0.19792 -0.23078 -0.225 -0.27129 -0.24948 -0.34351 C -0.27396 -0.41643 -0.31719 -0.53287 -0.31172 -0.61226 C -0.30638 -0.69213 -0.29323 -0.69421 -0.29232 -0.6949 C -0.2905 -0.69305 -0.25573 -0.58935 -0.25339 -0.58379 C -0.2517 -0.57754 -0.23711 -0.57963 -0.23646 -0.57662 C -0.2319 -0.5831 -0.23125 -0.60509 -0.22761 -0.61921 C -0.22396 -0.63287 -0.21927 -0.66828 -0.21498 -0.66041 C -0.21159 -0.66041 -0.20821 -0.63194 -0.2056 -0.61782 C -0.20313 -0.603 -0.20547 -0.57037 -0.19961 -0.57384 C -0.19636 -0.57245 -0.19011 -0.6 -0.18555 -0.61088 C -0.18099 -0.62199 -0.17748 -0.64467 -0.17227 -0.63981 C -0.16849 -0.6412 -0.16836 -0.62291 -0.16537 -0.61273 C -0.16237 -0.60208 -0.15756 -0.57546 -0.15443 -0.57731 C -0.15144 -0.57963 -0.1487 -0.60509 -0.14623 -0.61782 C -0.14375 -0.63055 -0.14427 -0.65879 -0.13946 -0.65324 C -0.13685 -0.65463 -0.13321 -0.63263 -0.12969 -0.62222 C -0.12631 -0.61203 -0.125 -0.58796 -0.11875 -0.59166 C -0.11875 -0.58888 -0.09388 -0.65254 -0.0931 -0.64976 C -0.0819 -0.65254 -0.08047 -0.5831 -0.07019 -0.578 C -0.06485 -0.57963 -0.05391 -0.6581 -0.05052 -0.65532 C -0.04987 -0.63981 -0.03959 -0.58032 -0.03125 -0.58101 C -0.02305 -0.5824 -0.01237 -0.6625 -0.00052 -0.66319 C 0.00494 -0.6662 0.00911 -0.57037 0.01276 -0.57175 C 0.01445 -0.57314 0.04036 -0.64745 0.04205 -0.64907 C 0.05312 -0.65115 0.05247 -0.58657 0.06224 -0.58588 C 0.06653 -0.58449 0.07838 -0.65463 0.08424 -0.65532 C 0.08841 -0.65671 0.09726 -0.58101 0.1039 -0.58726 C 0.10989 -0.59444 0.12617 -0.64328 0.13164 -0.64537 C 0.13958 -0.6412 0.22747 -0.58032 0.16054 -0.55138 C 0.09375 -0.52291 -0.19297 -0.49953 -0.2694 -0.47175 C -0.34623 -0.44421 -0.29935 -0.39467 -0.3 -0.38402 C -0.30079 -0.37407 -0.2819 -0.4706 -0.27774 -0.46412 C -0.28151 -0.45625 -0.26511 -0.43009 -0.26172 -0.4243 C -0.26172 -0.41875 -0.24545 -0.4662 -0.23907 -0.46759 C -0.23282 -0.46898 -0.22969 -0.43842 -0.22409 -0.43217 C -0.21862 -0.43009 -0.20495 -0.4662 -0.19831 -0.46412 C -0.18737 -0.46412 -0.19037 -0.42777 -0.17956 -0.42708 C -0.17084 -0.43287 -0.1642 -0.46342 -0.15417 -0.46342 C -0.14414 -0.46412 -0.14349 -0.42638 -0.1375 -0.42638 C -0.12956 -0.4287 -0.12579 -0.47268 -0.11967 -0.47199 C -0.11368 -0.47175 -0.10821 -0.42222 -0.10118 -0.42291 C -0.08607 -0.42291 -0.09219 -0.4662 -0.07709 -0.46689 C -0.07201 -0.46481 -0.06381 -0.42152 -0.05782 -0.42222 C -0.0517 -0.42222 -0.04636 -0.46967 -0.04141 -0.46898 C -0.03646 -0.46898 -0.0194 -0.45717 -0.01289 -0.44861 C -0.00925 -0.43796 -0.00782 -0.47384 -0.00235 -0.46898 C 0.00182 -0.46828 0.01328 -0.44282 0.01796 -0.44213 C 0.02109 -0.43148 0.02773 -0.48518 0.04114 -0.47037 C 0.05052 -0.47106 0.05963 -0.45856 0.06966 -0.45717 C 0.07968 -0.45509 0.11979 -0.33078 0.11992 -0.28263 C 0.13203 -0.19699 0.11796 -0.12754 0.09713 -0.07916 C 0.07617 -0.03101 0.03346 -0.01134 -0.00052 -4.44444E-6 Z " pathEditMode="relative" rAng="0" ptsTypes="AAAAAAAAAAAAAAAAAAAAAAAAAAAAAAAAAAAAAAAAAAAAAAAAAAAAAAAA">
                                      <p:cBhvr>
                                        <p:cTn id="6" dur="5000" fill="hold"/>
                                        <p:tgtEl>
                                          <p:spTgt spid="282"/>
                                        </p:tgtEl>
                                        <p:attrNameLst>
                                          <p:attrName>ppt_x</p:attrName>
                                          <p:attrName>ppt_y</p:attrName>
                                        </p:attrNameLst>
                                      </p:cBhvr>
                                      <p:rCtr x="-6354" y="-34699"/>
                                    </p:animMotion>
                                  </p:childTnLst>
                                </p:cTn>
                              </p:par>
                              <p:par>
                                <p:cTn id="7" presetID="22" presetClass="entr" presetSubtype="8" fill="hold" grpId="0" nodeType="withEffect">
                                  <p:stCondLst>
                                    <p:cond delay="2100"/>
                                  </p:stCondLst>
                                  <p:childTnLst>
                                    <p:set>
                                      <p:cBhvr>
                                        <p:cTn id="8" dur="1" fill="hold">
                                          <p:stCondLst>
                                            <p:cond delay="0"/>
                                          </p:stCondLst>
                                        </p:cTn>
                                        <p:tgtEl>
                                          <p:spTgt spid="221"/>
                                        </p:tgtEl>
                                        <p:attrNameLst>
                                          <p:attrName>style.visibility</p:attrName>
                                        </p:attrNameLst>
                                      </p:cBhvr>
                                      <p:to>
                                        <p:strVal val="visible"/>
                                      </p:to>
                                    </p:set>
                                    <p:animEffect transition="in" filter="wipe(left)">
                                      <p:cBhvr>
                                        <p:cTn id="9" dur="14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Components Addressed When Using Multiple  Data Sources</a:t>
            </a:r>
            <a:endParaRPr lang="en-US" dirty="0"/>
          </a:p>
        </p:txBody>
      </p:sp>
      <p:sp>
        <p:nvSpPr>
          <p:cNvPr id="3" name="Content Placeholder 2"/>
          <p:cNvSpPr>
            <a:spLocks noGrp="1"/>
          </p:cNvSpPr>
          <p:nvPr>
            <p:ph idx="1"/>
          </p:nvPr>
        </p:nvSpPr>
        <p:spPr/>
        <p:txBody>
          <a:bodyPr/>
          <a:lstStyle/>
          <a:p>
            <a:pPr lvl="0"/>
            <a:r>
              <a:rPr lang="en-US" dirty="0"/>
              <a:t>The </a:t>
            </a:r>
            <a:r>
              <a:rPr lang="en-US" dirty="0" smtClean="0"/>
              <a:t>interrelationship </a:t>
            </a:r>
            <a:r>
              <a:rPr lang="en-US" dirty="0"/>
              <a:t>between classroom achievement and cognitive processing criteria</a:t>
            </a:r>
          </a:p>
          <a:p>
            <a:pPr lvl="1"/>
            <a:r>
              <a:rPr lang="en-US" dirty="0" smtClean="0"/>
              <a:t>Classroom achievement</a:t>
            </a:r>
          </a:p>
          <a:p>
            <a:pPr lvl="1"/>
            <a:r>
              <a:rPr lang="en-US" dirty="0" smtClean="0"/>
              <a:t>Academic Deficit (RtI)</a:t>
            </a:r>
          </a:p>
          <a:p>
            <a:pPr lvl="1"/>
            <a:r>
              <a:rPr lang="en-US" dirty="0" smtClean="0"/>
              <a:t>Cognitive Processing</a:t>
            </a:r>
          </a:p>
          <a:p>
            <a:pPr lvl="1"/>
            <a:r>
              <a:rPr lang="en-US" dirty="0" smtClean="0"/>
              <a:t>Behavior</a:t>
            </a:r>
            <a:endParaRPr lang="en-US" dirty="0"/>
          </a:p>
        </p:txBody>
      </p:sp>
    </p:spTree>
    <p:extLst>
      <p:ext uri="{BB962C8B-B14F-4D97-AF65-F5344CB8AC3E}">
        <p14:creationId xmlns:p14="http://schemas.microsoft.com/office/powerpoint/2010/main" val="31089983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to Consider</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9324945"/>
              </p:ext>
            </p:extLst>
          </p:nvPr>
        </p:nvGraphicFramePr>
        <p:xfrm>
          <a:off x="812800" y="1145381"/>
          <a:ext cx="11074400" cy="4983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0577" y="2362200"/>
            <a:ext cx="1699684"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068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Adequacy</a:t>
            </a:r>
            <a:endParaRPr lang="en-US" dirty="0"/>
          </a:p>
        </p:txBody>
      </p:sp>
      <p:sp>
        <p:nvSpPr>
          <p:cNvPr id="3" name="Text Placeholder 2"/>
          <p:cNvSpPr>
            <a:spLocks noGrp="1"/>
          </p:cNvSpPr>
          <p:nvPr>
            <p:ph type="body" idx="1"/>
          </p:nvPr>
        </p:nvSpPr>
        <p:spPr/>
        <p:txBody>
          <a:bodyPr>
            <a:normAutofit/>
          </a:bodyPr>
          <a:lstStyle/>
          <a:p>
            <a:r>
              <a:rPr lang="en-US" sz="3600" b="1" dirty="0" smtClean="0">
                <a:solidFill>
                  <a:srgbClr val="FF0000"/>
                </a:solidFill>
              </a:rPr>
              <a:t>The District Guidance Document</a:t>
            </a:r>
            <a:endParaRPr lang="en-US" sz="3600" b="1" dirty="0">
              <a:solidFill>
                <a:srgbClr val="FF0000"/>
              </a:solidFill>
            </a:endParaRPr>
          </a:p>
        </p:txBody>
      </p:sp>
    </p:spTree>
    <p:extLst>
      <p:ext uri="{BB962C8B-B14F-4D97-AF65-F5344CB8AC3E}">
        <p14:creationId xmlns:p14="http://schemas.microsoft.com/office/powerpoint/2010/main" val="26881645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Identification</a:t>
            </a:r>
            <a:endParaRPr lang="en-US" dirty="0"/>
          </a:p>
        </p:txBody>
      </p:sp>
      <p:sp>
        <p:nvSpPr>
          <p:cNvPr id="3" name="Content Placeholder 2"/>
          <p:cNvSpPr>
            <a:spLocks noGrp="1"/>
          </p:cNvSpPr>
          <p:nvPr>
            <p:ph idx="1"/>
          </p:nvPr>
        </p:nvSpPr>
        <p:spPr>
          <a:xfrm>
            <a:off x="609600" y="1143000"/>
            <a:ext cx="10972800" cy="5410200"/>
          </a:xfrm>
        </p:spPr>
        <p:txBody>
          <a:bodyPr>
            <a:normAutofit/>
          </a:bodyPr>
          <a:lstStyle/>
          <a:p>
            <a:pPr marL="0" indent="0">
              <a:buNone/>
            </a:pPr>
            <a:endParaRPr lang="en-US" dirty="0"/>
          </a:p>
          <a:p>
            <a:pPr marL="0" indent="0">
              <a:buNone/>
            </a:pPr>
            <a:r>
              <a:rPr lang="en-US" sz="3200" dirty="0" smtClean="0"/>
              <a:t>Is </a:t>
            </a:r>
            <a:r>
              <a:rPr lang="en-US" sz="3200" dirty="0"/>
              <a:t>the Tier 1 Core curriculum effective? </a:t>
            </a:r>
            <a:r>
              <a:rPr lang="en-US" sz="3200" dirty="0" smtClean="0"/>
              <a:t>(District Data)</a:t>
            </a:r>
            <a:endParaRPr lang="en-US" sz="3200" dirty="0"/>
          </a:p>
          <a:p>
            <a:pPr lvl="1"/>
            <a:r>
              <a:rPr lang="en-US" sz="3200" dirty="0" smtClean="0"/>
              <a:t> </a:t>
            </a:r>
            <a:r>
              <a:rPr lang="en-US" sz="3200" dirty="0"/>
              <a:t>The percentage of students (aggregated or sub-groups) meeting </a:t>
            </a:r>
            <a:r>
              <a:rPr lang="en-US" sz="3200" dirty="0" smtClean="0"/>
              <a:t> proficiency </a:t>
            </a:r>
            <a:r>
              <a:rPr lang="en-US" sz="3200" dirty="0"/>
              <a:t>on the state standards as measured by the statewide </a:t>
            </a:r>
            <a:r>
              <a:rPr lang="en-US" sz="3200" dirty="0" smtClean="0"/>
              <a:t>assessment.</a:t>
            </a:r>
          </a:p>
          <a:p>
            <a:pPr lvl="1"/>
            <a:r>
              <a:rPr lang="en-US" sz="3200" dirty="0" smtClean="0"/>
              <a:t>Universal Screening Trends</a:t>
            </a:r>
          </a:p>
          <a:p>
            <a:endParaRPr lang="en-US" sz="3200" dirty="0"/>
          </a:p>
        </p:txBody>
      </p:sp>
    </p:spTree>
    <p:extLst>
      <p:ext uri="{BB962C8B-B14F-4D97-AF65-F5344CB8AC3E}">
        <p14:creationId xmlns:p14="http://schemas.microsoft.com/office/powerpoint/2010/main" val="1575212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1930400" y="0"/>
            <a:ext cx="9347200" cy="1600200"/>
          </a:xfrm>
        </p:spPr>
        <p:txBody>
          <a:bodyPr rtlCol="0">
            <a:normAutofit fontScale="90000"/>
          </a:bodyPr>
          <a:lstStyle/>
          <a:p>
            <a:pPr>
              <a:defRPr/>
            </a:pPr>
            <a:r>
              <a:rPr lang="en-US" sz="5300" dirty="0">
                <a:solidFill>
                  <a:srgbClr val="262626"/>
                </a:solidFill>
              </a:rPr>
              <a:t>Characteristics of a Strong </a:t>
            </a:r>
            <a:r>
              <a:rPr lang="en-US" sz="5300" dirty="0" smtClean="0">
                <a:solidFill>
                  <a:srgbClr val="262626"/>
                </a:solidFill>
              </a:rPr>
              <a:t>Data Team</a:t>
            </a:r>
            <a:r>
              <a:rPr lang="en-US" sz="5300" dirty="0">
                <a:solidFill>
                  <a:srgbClr val="262626"/>
                </a:solidFill>
              </a:rPr>
              <a:t/>
            </a:r>
            <a:br>
              <a:rPr lang="en-US" sz="5300" dirty="0">
                <a:solidFill>
                  <a:srgbClr val="262626"/>
                </a:solidFill>
              </a:rPr>
            </a:br>
            <a:endParaRPr lang="en-US" sz="5300" dirty="0">
              <a:solidFill>
                <a:srgbClr val="262626"/>
              </a:solidFill>
            </a:endParaRPr>
          </a:p>
        </p:txBody>
      </p:sp>
      <p:sp>
        <p:nvSpPr>
          <p:cNvPr id="849923" name="Rectangle 3"/>
          <p:cNvSpPr>
            <a:spLocks noGrp="1" noRot="1" noChangeArrowheads="1"/>
          </p:cNvSpPr>
          <p:nvPr>
            <p:ph idx="4294967295"/>
          </p:nvPr>
        </p:nvSpPr>
        <p:spPr>
          <a:xfrm>
            <a:off x="711200" y="1143000"/>
            <a:ext cx="10676467" cy="4955117"/>
          </a:xfrm>
        </p:spPr>
        <p:txBody>
          <a:bodyPr>
            <a:normAutofit/>
          </a:bodyPr>
          <a:lstStyle/>
          <a:p>
            <a:pPr marL="609585" indent="-609585">
              <a:buFont typeface="Wingdings" panose="05000000000000000000" pitchFamily="2" charset="2"/>
              <a:buChar char="§"/>
            </a:pPr>
            <a:r>
              <a:rPr lang="en-US" altLang="en-US" sz="3700" dirty="0" smtClean="0">
                <a:solidFill>
                  <a:srgbClr val="262626"/>
                </a:solidFill>
              </a:rPr>
              <a:t>Process </a:t>
            </a:r>
            <a:r>
              <a:rPr lang="en-US" altLang="en-US" sz="3700" dirty="0">
                <a:solidFill>
                  <a:srgbClr val="262626"/>
                </a:solidFill>
              </a:rPr>
              <a:t>of Collecting Meaningful Data</a:t>
            </a:r>
          </a:p>
          <a:p>
            <a:pPr marL="609585" indent="-609585">
              <a:buFont typeface="Wingdings" panose="05000000000000000000" pitchFamily="2" charset="2"/>
              <a:buChar char="§"/>
            </a:pPr>
            <a:r>
              <a:rPr lang="en-US" altLang="en-US" sz="3700" dirty="0">
                <a:solidFill>
                  <a:srgbClr val="262626"/>
                </a:solidFill>
              </a:rPr>
              <a:t>Culture of Collaboration</a:t>
            </a:r>
          </a:p>
          <a:p>
            <a:pPr marL="609585" indent="-609585">
              <a:buFont typeface="Wingdings" panose="05000000000000000000" pitchFamily="2" charset="2"/>
              <a:buChar char="§"/>
            </a:pPr>
            <a:r>
              <a:rPr lang="en-US" altLang="en-US" sz="3700" dirty="0" smtClean="0">
                <a:solidFill>
                  <a:srgbClr val="262626"/>
                </a:solidFill>
              </a:rPr>
              <a:t>There </a:t>
            </a:r>
            <a:r>
              <a:rPr lang="en-US" altLang="en-US" sz="3700" dirty="0">
                <a:solidFill>
                  <a:srgbClr val="262626"/>
                </a:solidFill>
              </a:rPr>
              <a:t>is a process to measure where students are in the curriculum.</a:t>
            </a:r>
          </a:p>
          <a:p>
            <a:pPr marL="609585" indent="-609585">
              <a:buFont typeface="Wingdings" panose="05000000000000000000" pitchFamily="2" charset="2"/>
              <a:buChar char="§"/>
            </a:pPr>
            <a:r>
              <a:rPr lang="en-US" altLang="en-US" sz="3700" dirty="0">
                <a:solidFill>
                  <a:srgbClr val="262626"/>
                </a:solidFill>
              </a:rPr>
              <a:t>There is a </a:t>
            </a:r>
            <a:r>
              <a:rPr lang="en-US" altLang="en-US" sz="3700" dirty="0" smtClean="0">
                <a:solidFill>
                  <a:srgbClr val="262626"/>
                </a:solidFill>
              </a:rPr>
              <a:t>RtI plan </a:t>
            </a:r>
            <a:r>
              <a:rPr lang="en-US" altLang="en-US" sz="3700" dirty="0">
                <a:solidFill>
                  <a:srgbClr val="262626"/>
                </a:solidFill>
              </a:rPr>
              <a:t>in the school district to help students who are not achieving or who are </a:t>
            </a:r>
            <a:r>
              <a:rPr lang="en-US" altLang="en-US" sz="3700" dirty="0" smtClean="0">
                <a:solidFill>
                  <a:srgbClr val="262626"/>
                </a:solidFill>
              </a:rPr>
              <a:t>excelling.</a:t>
            </a:r>
            <a:endParaRPr lang="en-US" altLang="en-US" sz="3700" dirty="0">
              <a:solidFill>
                <a:srgbClr val="262626"/>
              </a:solidFill>
            </a:endParaRPr>
          </a:p>
          <a:p>
            <a:endParaRPr lang="en-US" altLang="en-US" sz="3700" dirty="0">
              <a:solidFill>
                <a:srgbClr val="26262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99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499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4992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499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2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563" y="468156"/>
            <a:ext cx="10515600" cy="1325563"/>
          </a:xfrm>
        </p:spPr>
        <p:txBody>
          <a:bodyPr/>
          <a:lstStyle/>
          <a:p>
            <a:r>
              <a:rPr lang="en-US" dirty="0" smtClean="0"/>
              <a:t>Problem Identification</a:t>
            </a:r>
            <a:endParaRPr lang="en-US" dirty="0"/>
          </a:p>
        </p:txBody>
      </p:sp>
      <p:sp>
        <p:nvSpPr>
          <p:cNvPr id="3" name="Content Placeholder 2"/>
          <p:cNvSpPr>
            <a:spLocks noGrp="1"/>
          </p:cNvSpPr>
          <p:nvPr>
            <p:ph idx="1"/>
          </p:nvPr>
        </p:nvSpPr>
        <p:spPr>
          <a:xfrm>
            <a:off x="5447762" y="1786989"/>
            <a:ext cx="5950039" cy="4351338"/>
          </a:xfrm>
        </p:spPr>
        <p:txBody>
          <a:bodyPr>
            <a:normAutofit/>
          </a:bodyPr>
          <a:lstStyle/>
          <a:p>
            <a:r>
              <a:rPr lang="en-US" sz="3200" dirty="0" smtClean="0"/>
              <a:t>Review existing information</a:t>
            </a:r>
          </a:p>
          <a:p>
            <a:r>
              <a:rPr lang="en-US" sz="3200" dirty="0" smtClean="0"/>
              <a:t>Determine student’s functional level</a:t>
            </a:r>
          </a:p>
          <a:p>
            <a:r>
              <a:rPr lang="en-US" sz="3200" dirty="0" smtClean="0"/>
              <a:t>Identify initial concerns </a:t>
            </a:r>
          </a:p>
          <a:p>
            <a:r>
              <a:rPr lang="en-US" sz="3200" dirty="0" smtClean="0"/>
              <a:t>Analyze  multiple data sources</a:t>
            </a:r>
          </a:p>
          <a:p>
            <a:r>
              <a:rPr lang="en-US" sz="3200" dirty="0" smtClean="0"/>
              <a:t>Operationally define the problem</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86" y="1920624"/>
            <a:ext cx="3882698" cy="2960557"/>
          </a:xfrm>
          <a:prstGeom prst="rect">
            <a:avLst/>
          </a:prstGeom>
        </p:spPr>
      </p:pic>
    </p:spTree>
    <p:extLst>
      <p:ext uri="{BB962C8B-B14F-4D97-AF65-F5344CB8AC3E}">
        <p14:creationId xmlns:p14="http://schemas.microsoft.com/office/powerpoint/2010/main" val="56964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Identification</a:t>
            </a:r>
            <a:endParaRPr lang="en-US" dirty="0"/>
          </a:p>
        </p:txBody>
      </p:sp>
      <p:sp>
        <p:nvSpPr>
          <p:cNvPr id="3" name="Content Placeholder 2"/>
          <p:cNvSpPr>
            <a:spLocks noGrp="1"/>
          </p:cNvSpPr>
          <p:nvPr>
            <p:ph idx="1"/>
          </p:nvPr>
        </p:nvSpPr>
        <p:spPr>
          <a:xfrm>
            <a:off x="609600" y="1371600"/>
            <a:ext cx="10972800" cy="5181600"/>
          </a:xfrm>
        </p:spPr>
        <p:txBody>
          <a:bodyPr>
            <a:normAutofit/>
          </a:bodyPr>
          <a:lstStyle/>
          <a:p>
            <a:r>
              <a:rPr lang="en-US" dirty="0" smtClean="0">
                <a:solidFill>
                  <a:srgbClr val="FF0000"/>
                </a:solidFill>
              </a:rPr>
              <a:t>School </a:t>
            </a:r>
            <a:r>
              <a:rPr lang="en-US" dirty="0">
                <a:solidFill>
                  <a:srgbClr val="FF0000"/>
                </a:solidFill>
              </a:rPr>
              <a:t>level: </a:t>
            </a:r>
            <a:r>
              <a:rPr lang="en-US" dirty="0"/>
              <a:t>The percentage of students who are at benchmark on the fall, winter </a:t>
            </a:r>
            <a:r>
              <a:rPr lang="en-US" dirty="0" smtClean="0"/>
              <a:t>and </a:t>
            </a:r>
            <a:r>
              <a:rPr lang="en-US" dirty="0"/>
              <a:t>spring screening assessment is not </a:t>
            </a:r>
            <a:r>
              <a:rPr lang="en-US" dirty="0" smtClean="0"/>
              <a:t>increasing.</a:t>
            </a:r>
          </a:p>
          <a:p>
            <a:pPr lvl="1"/>
            <a:r>
              <a:rPr lang="en-US" sz="2800" dirty="0" smtClean="0"/>
              <a:t>Who </a:t>
            </a:r>
            <a:r>
              <a:rPr lang="en-US" sz="2800" dirty="0"/>
              <a:t>are the students? </a:t>
            </a:r>
            <a:endParaRPr lang="en-US" sz="2800" dirty="0" smtClean="0"/>
          </a:p>
          <a:p>
            <a:pPr lvl="1"/>
            <a:r>
              <a:rPr lang="en-US" sz="2800" dirty="0" smtClean="0"/>
              <a:t>Do </a:t>
            </a:r>
            <a:r>
              <a:rPr lang="en-US" sz="2800" dirty="0"/>
              <a:t>the </a:t>
            </a:r>
            <a:r>
              <a:rPr lang="en-US" sz="2800" dirty="0" smtClean="0"/>
              <a:t>data </a:t>
            </a:r>
            <a:r>
              <a:rPr lang="en-US" sz="2800" dirty="0"/>
              <a:t>suggest a sub-group? </a:t>
            </a:r>
            <a:endParaRPr lang="en-US" sz="2800" dirty="0" smtClean="0"/>
          </a:p>
          <a:p>
            <a:pPr lvl="1"/>
            <a:r>
              <a:rPr lang="en-US" sz="2800" dirty="0" smtClean="0"/>
              <a:t>Has </a:t>
            </a:r>
            <a:r>
              <a:rPr lang="en-US" sz="2800" dirty="0"/>
              <a:t>their risk level increased (benchmark to strategic </a:t>
            </a:r>
            <a:r>
              <a:rPr lang="en-US" sz="2800" dirty="0" smtClean="0"/>
              <a:t>or </a:t>
            </a:r>
            <a:r>
              <a:rPr lang="en-US" sz="2800" dirty="0"/>
              <a:t>strategic to intensive)? </a:t>
            </a:r>
            <a:endParaRPr lang="en-US" sz="2800" dirty="0" smtClean="0"/>
          </a:p>
          <a:p>
            <a:pPr lvl="1"/>
            <a:r>
              <a:rPr lang="en-US" sz="2800" dirty="0" smtClean="0"/>
              <a:t>Is </a:t>
            </a:r>
            <a:r>
              <a:rPr lang="en-US" sz="2800" dirty="0"/>
              <a:t>a clear pattern of skill deficits evident? </a:t>
            </a:r>
          </a:p>
          <a:p>
            <a:endParaRPr lang="en-US" dirty="0"/>
          </a:p>
        </p:txBody>
      </p:sp>
    </p:spTree>
    <p:extLst>
      <p:ext uri="{BB962C8B-B14F-4D97-AF65-F5344CB8AC3E}">
        <p14:creationId xmlns:p14="http://schemas.microsoft.com/office/powerpoint/2010/main" val="4456209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Identification</a:t>
            </a:r>
            <a:endParaRPr lang="en-US" dirty="0"/>
          </a:p>
        </p:txBody>
      </p:sp>
      <p:sp>
        <p:nvSpPr>
          <p:cNvPr id="3" name="Content Placeholder 2"/>
          <p:cNvSpPr>
            <a:spLocks noGrp="1"/>
          </p:cNvSpPr>
          <p:nvPr>
            <p:ph idx="1"/>
          </p:nvPr>
        </p:nvSpPr>
        <p:spPr>
          <a:xfrm>
            <a:off x="609600" y="1447801"/>
            <a:ext cx="10972800" cy="4525963"/>
          </a:xfrm>
        </p:spPr>
        <p:txBody>
          <a:bodyPr>
            <a:normAutofit lnSpcReduction="10000"/>
          </a:bodyPr>
          <a:lstStyle/>
          <a:p>
            <a:r>
              <a:rPr lang="en-US" sz="3600" dirty="0" smtClean="0">
                <a:solidFill>
                  <a:srgbClr val="FF0000"/>
                </a:solidFill>
              </a:rPr>
              <a:t>Grade </a:t>
            </a:r>
            <a:r>
              <a:rPr lang="en-US" sz="3600" dirty="0">
                <a:solidFill>
                  <a:srgbClr val="FF0000"/>
                </a:solidFill>
              </a:rPr>
              <a:t>level: </a:t>
            </a:r>
            <a:r>
              <a:rPr lang="en-US" sz="3600" dirty="0"/>
              <a:t>Students in certain grades are not making adequate progress. </a:t>
            </a:r>
            <a:endParaRPr lang="en-US" sz="3600" dirty="0" smtClean="0"/>
          </a:p>
          <a:p>
            <a:pPr lvl="1"/>
            <a:r>
              <a:rPr lang="en-US" sz="3600" dirty="0" smtClean="0"/>
              <a:t>Has the </a:t>
            </a:r>
            <a:r>
              <a:rPr lang="en-US" sz="3600" dirty="0"/>
              <a:t>staff been provided adequate professional development and training on </a:t>
            </a:r>
            <a:r>
              <a:rPr lang="en-US" sz="3600" dirty="0" smtClean="0"/>
              <a:t>the curriculum?</a:t>
            </a:r>
          </a:p>
          <a:p>
            <a:pPr lvl="1"/>
            <a:r>
              <a:rPr lang="en-US" sz="3600" dirty="0" smtClean="0"/>
              <a:t> </a:t>
            </a:r>
            <a:r>
              <a:rPr lang="en-US" sz="3600" dirty="0"/>
              <a:t>Has fidelity of implementation been </a:t>
            </a:r>
            <a:r>
              <a:rPr lang="en-US" sz="3600" dirty="0" smtClean="0"/>
              <a:t>addressed?</a:t>
            </a:r>
          </a:p>
          <a:p>
            <a:pPr lvl="1"/>
            <a:r>
              <a:rPr lang="en-US" sz="3600" dirty="0" smtClean="0"/>
              <a:t>Can </a:t>
            </a:r>
            <a:r>
              <a:rPr lang="en-US" sz="3600" dirty="0"/>
              <a:t>root causes be </a:t>
            </a:r>
            <a:r>
              <a:rPr lang="en-US" sz="3600" dirty="0" smtClean="0"/>
              <a:t>identified</a:t>
            </a:r>
            <a:r>
              <a:rPr lang="en-US" sz="3600" dirty="0"/>
              <a:t>? </a:t>
            </a:r>
          </a:p>
          <a:p>
            <a:r>
              <a:rPr lang="en-US" sz="3600" dirty="0" smtClean="0">
                <a:solidFill>
                  <a:srgbClr val="FF0000"/>
                </a:solidFill>
              </a:rPr>
              <a:t>Class level</a:t>
            </a:r>
            <a:r>
              <a:rPr lang="en-US" sz="3600" dirty="0">
                <a:solidFill>
                  <a:srgbClr val="FF0000"/>
                </a:solidFill>
              </a:rPr>
              <a:t>: </a:t>
            </a:r>
            <a:r>
              <a:rPr lang="en-US" sz="3600" dirty="0"/>
              <a:t>Instructional groups are not making growth at the expected </a:t>
            </a:r>
            <a:r>
              <a:rPr lang="en-US" sz="3600" dirty="0" smtClean="0"/>
              <a:t>rate</a:t>
            </a:r>
            <a:r>
              <a:rPr lang="en-US" sz="3600" dirty="0"/>
              <a:t>. </a:t>
            </a:r>
            <a:endParaRPr lang="en-US" sz="3600" dirty="0" smtClean="0"/>
          </a:p>
          <a:p>
            <a:pPr lvl="1"/>
            <a:r>
              <a:rPr lang="en-US" sz="3600" dirty="0" smtClean="0"/>
              <a:t>Are </a:t>
            </a:r>
            <a:r>
              <a:rPr lang="en-US" sz="3600" dirty="0"/>
              <a:t>the interventions matched to student needs? </a:t>
            </a:r>
          </a:p>
          <a:p>
            <a:endParaRPr lang="en-US" dirty="0"/>
          </a:p>
        </p:txBody>
      </p:sp>
    </p:spTree>
    <p:extLst>
      <p:ext uri="{BB962C8B-B14F-4D97-AF65-F5344CB8AC3E}">
        <p14:creationId xmlns:p14="http://schemas.microsoft.com/office/powerpoint/2010/main" val="9191706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Data Review</a:t>
            </a:r>
            <a:endParaRPr lang="en-US" dirty="0"/>
          </a:p>
        </p:txBody>
      </p:sp>
      <p:sp>
        <p:nvSpPr>
          <p:cNvPr id="3" name="Content Placeholder 2"/>
          <p:cNvSpPr>
            <a:spLocks noGrp="1"/>
          </p:cNvSpPr>
          <p:nvPr>
            <p:ph idx="1"/>
          </p:nvPr>
        </p:nvSpPr>
        <p:spPr>
          <a:xfrm>
            <a:off x="5447762" y="1352282"/>
            <a:ext cx="5950039" cy="4786045"/>
          </a:xfrm>
        </p:spPr>
        <p:txBody>
          <a:bodyPr>
            <a:noAutofit/>
          </a:bodyPr>
          <a:lstStyle/>
          <a:p>
            <a:pPr lvl="1"/>
            <a:r>
              <a:rPr lang="en-US" sz="3200" dirty="0"/>
              <a:t>Determine the Student’s Current Classroom Status: </a:t>
            </a:r>
            <a:r>
              <a:rPr lang="en-US" sz="3200" dirty="0" smtClean="0"/>
              <a:t>Academic Progress </a:t>
            </a:r>
            <a:r>
              <a:rPr lang="en-US" sz="3200" dirty="0"/>
              <a:t>and Work Samples </a:t>
            </a:r>
            <a:r>
              <a:rPr lang="en-US" sz="3200" dirty="0" smtClean="0"/>
              <a:t>  </a:t>
            </a:r>
            <a:endParaRPr lang="en-US" sz="3200" dirty="0"/>
          </a:p>
          <a:p>
            <a:pPr lvl="1"/>
            <a:r>
              <a:rPr lang="en-US" sz="3200" dirty="0" smtClean="0"/>
              <a:t>Teacher Describes and quantifies concerns</a:t>
            </a:r>
            <a:endParaRPr lang="en-US" sz="3200" dirty="0"/>
          </a:p>
          <a:p>
            <a:pPr lvl="1"/>
            <a:r>
              <a:rPr lang="en-US" sz="3200" dirty="0"/>
              <a:t>Review of Records</a:t>
            </a:r>
          </a:p>
          <a:p>
            <a:pPr lvl="1"/>
            <a:r>
              <a:rPr lang="en-US" sz="3200" dirty="0"/>
              <a:t>Parent </a:t>
            </a:r>
            <a:r>
              <a:rPr lang="en-US" sz="3200" dirty="0" smtClean="0"/>
              <a:t>Contact(s)</a:t>
            </a:r>
            <a:endParaRPr lang="en-US" sz="3200" dirty="0"/>
          </a:p>
          <a:p>
            <a:pPr lvl="1"/>
            <a:r>
              <a:rPr lang="en-US" sz="3200" dirty="0" smtClean="0"/>
              <a:t>Medical Information</a:t>
            </a:r>
            <a:endParaRPr lang="en-US" sz="3200" dirty="0"/>
          </a:p>
          <a:p>
            <a:pPr lvl="1"/>
            <a:r>
              <a:rPr lang="en-US" sz="3200" dirty="0"/>
              <a:t>Classroom </a:t>
            </a:r>
            <a:r>
              <a:rPr lang="en-US" sz="3200" dirty="0" smtClean="0"/>
              <a:t>Observations (ICEL)</a:t>
            </a:r>
            <a:endParaRPr lang="en-US" sz="3200" dirty="0"/>
          </a:p>
          <a:p>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86" y="1920624"/>
            <a:ext cx="3882698" cy="2960557"/>
          </a:xfrm>
          <a:prstGeom prst="rect">
            <a:avLst/>
          </a:prstGeom>
        </p:spPr>
      </p:pic>
    </p:spTree>
    <p:extLst>
      <p:ext uri="{BB962C8B-B14F-4D97-AF65-F5344CB8AC3E}">
        <p14:creationId xmlns:p14="http://schemas.microsoft.com/office/powerpoint/2010/main" val="56964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Identification</a:t>
            </a:r>
            <a:endParaRPr lang="en-US" dirty="0"/>
          </a:p>
        </p:txBody>
      </p:sp>
      <p:sp>
        <p:nvSpPr>
          <p:cNvPr id="3" name="Content Placeholder 2"/>
          <p:cNvSpPr>
            <a:spLocks noGrp="1"/>
          </p:cNvSpPr>
          <p:nvPr>
            <p:ph idx="1"/>
          </p:nvPr>
        </p:nvSpPr>
        <p:spPr>
          <a:xfrm>
            <a:off x="609600" y="1447801"/>
            <a:ext cx="10972800" cy="4525963"/>
          </a:xfrm>
        </p:spPr>
        <p:txBody>
          <a:bodyPr>
            <a:normAutofit/>
          </a:bodyPr>
          <a:lstStyle/>
          <a:p>
            <a:r>
              <a:rPr lang="en-US" dirty="0" smtClean="0"/>
              <a:t> </a:t>
            </a:r>
            <a:r>
              <a:rPr lang="en-US" sz="3200" dirty="0" smtClean="0">
                <a:solidFill>
                  <a:srgbClr val="FF0000"/>
                </a:solidFill>
              </a:rPr>
              <a:t>Student </a:t>
            </a:r>
            <a:r>
              <a:rPr lang="en-US" sz="3200" dirty="0">
                <a:solidFill>
                  <a:srgbClr val="FF0000"/>
                </a:solidFill>
              </a:rPr>
              <a:t>level: </a:t>
            </a:r>
            <a:r>
              <a:rPr lang="en-US" sz="3200" dirty="0"/>
              <a:t>The student is not making the same amount of progress as other </a:t>
            </a:r>
            <a:r>
              <a:rPr lang="en-US" sz="3200" dirty="0" smtClean="0"/>
              <a:t>students </a:t>
            </a:r>
            <a:r>
              <a:rPr lang="en-US" sz="3200" dirty="0"/>
              <a:t>in the instructional group. </a:t>
            </a:r>
            <a:endParaRPr lang="en-US" sz="3200" dirty="0" smtClean="0"/>
          </a:p>
          <a:p>
            <a:pPr lvl="1"/>
            <a:r>
              <a:rPr lang="en-US" sz="3200" dirty="0" smtClean="0"/>
              <a:t>What </a:t>
            </a:r>
            <a:r>
              <a:rPr lang="en-US" sz="3200" dirty="0"/>
              <a:t>skills has the student not mastered? </a:t>
            </a:r>
            <a:endParaRPr lang="en-US" sz="3200" dirty="0" smtClean="0"/>
          </a:p>
          <a:p>
            <a:pPr lvl="1"/>
            <a:r>
              <a:rPr lang="en-US" sz="3200" dirty="0" smtClean="0"/>
              <a:t>Has </a:t>
            </a:r>
            <a:r>
              <a:rPr lang="en-US" sz="3200" dirty="0"/>
              <a:t>a diagnostic assessment been administered? </a:t>
            </a:r>
          </a:p>
          <a:p>
            <a:pPr marL="0" indent="0">
              <a:buNone/>
            </a:pPr>
            <a:endParaRPr lang="en-US" sz="3200" dirty="0"/>
          </a:p>
        </p:txBody>
      </p:sp>
    </p:spTree>
    <p:extLst>
      <p:ext uri="{BB962C8B-B14F-4D97-AF65-F5344CB8AC3E}">
        <p14:creationId xmlns:p14="http://schemas.microsoft.com/office/powerpoint/2010/main" val="36452001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38201"/>
            <a:ext cx="10972800" cy="5287963"/>
          </a:xfrm>
        </p:spPr>
        <p:txBody>
          <a:bodyPr/>
          <a:lstStyle/>
          <a:p>
            <a:pPr marL="0" indent="0" algn="ctr">
              <a:buNone/>
            </a:pPr>
            <a:r>
              <a:rPr lang="en-US" sz="3200" b="1" dirty="0"/>
              <a:t>The two most common reasons for less than expected rate of student progress </a:t>
            </a:r>
            <a:r>
              <a:rPr lang="en-US" sz="3200" b="1" dirty="0" smtClean="0"/>
              <a:t>are:</a:t>
            </a:r>
          </a:p>
          <a:p>
            <a:pPr marL="0" indent="0" algn="ctr">
              <a:buNone/>
            </a:pPr>
            <a:endParaRPr lang="en-US" sz="3200" dirty="0" smtClean="0"/>
          </a:p>
          <a:p>
            <a:pPr marL="514350" indent="-514350">
              <a:buFont typeface="+mj-lt"/>
              <a:buAutoNum type="arabicPeriod"/>
            </a:pPr>
            <a:r>
              <a:rPr lang="en-US" sz="3200" dirty="0" smtClean="0"/>
              <a:t> A mismatch </a:t>
            </a:r>
            <a:r>
              <a:rPr lang="en-US" sz="3200" dirty="0"/>
              <a:t>between instruction and learner needs </a:t>
            </a:r>
          </a:p>
          <a:p>
            <a:pPr marL="514350" indent="-514350">
              <a:buFont typeface="+mj-lt"/>
              <a:buAutoNum type="arabicPeriod"/>
            </a:pPr>
            <a:r>
              <a:rPr lang="en-US" sz="3200" dirty="0"/>
              <a:t>F</a:t>
            </a:r>
            <a:r>
              <a:rPr lang="en-US" sz="3200" dirty="0" smtClean="0"/>
              <a:t>idelity </a:t>
            </a:r>
            <a:r>
              <a:rPr lang="en-US" sz="3200" dirty="0"/>
              <a:t>of implementation</a:t>
            </a:r>
          </a:p>
          <a:p>
            <a:endParaRPr lang="en-US" dirty="0"/>
          </a:p>
        </p:txBody>
      </p:sp>
    </p:spTree>
    <p:extLst>
      <p:ext uri="{BB962C8B-B14F-4D97-AF65-F5344CB8AC3E}">
        <p14:creationId xmlns:p14="http://schemas.microsoft.com/office/powerpoint/2010/main" val="22386099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Determine Student Functional Levels</a:t>
            </a:r>
            <a:endParaRPr lang="en-US" dirty="0"/>
          </a:p>
        </p:txBody>
      </p:sp>
      <p:sp>
        <p:nvSpPr>
          <p:cNvPr id="3" name="Content Placeholder 2"/>
          <p:cNvSpPr>
            <a:spLocks noGrp="1"/>
          </p:cNvSpPr>
          <p:nvPr>
            <p:ph idx="1"/>
          </p:nvPr>
        </p:nvSpPr>
        <p:spPr>
          <a:xfrm>
            <a:off x="5447762" y="1291772"/>
            <a:ext cx="5950039" cy="4846556"/>
          </a:xfrm>
        </p:spPr>
        <p:txBody>
          <a:bodyPr>
            <a:normAutofit fontScale="85000" lnSpcReduction="20000"/>
          </a:bodyPr>
          <a:lstStyle/>
          <a:p>
            <a:pPr marL="914400" lvl="2" indent="0">
              <a:buNone/>
            </a:pPr>
            <a:endParaRPr lang="en-US" sz="1800" dirty="0"/>
          </a:p>
          <a:p>
            <a:pPr lvl="0"/>
            <a:r>
              <a:rPr lang="en-US" sz="3500" dirty="0" smtClean="0"/>
              <a:t>Identify assets and weaknesses</a:t>
            </a:r>
          </a:p>
          <a:p>
            <a:pPr lvl="0"/>
            <a:r>
              <a:rPr lang="en-US" sz="3500" dirty="0" smtClean="0"/>
              <a:t>Identify </a:t>
            </a:r>
            <a:r>
              <a:rPr lang="en-US" sz="3500" dirty="0"/>
              <a:t>Critical Life Events, Milestones, Circumstances (Positive and Negative</a:t>
            </a:r>
            <a:r>
              <a:rPr lang="en-US" sz="3500" dirty="0" smtClean="0"/>
              <a:t>)</a:t>
            </a:r>
            <a:r>
              <a:rPr lang="en-US" sz="3500" dirty="0"/>
              <a:t> </a:t>
            </a:r>
          </a:p>
          <a:p>
            <a:r>
              <a:rPr lang="en-US" sz="3500" dirty="0" smtClean="0"/>
              <a:t>Identify medical and/or physiological sources of concern</a:t>
            </a:r>
            <a:endParaRPr lang="en-US" sz="3500" dirty="0"/>
          </a:p>
          <a:p>
            <a:pPr lvl="0"/>
            <a:r>
              <a:rPr lang="en-US" sz="3500" dirty="0"/>
              <a:t>Identify a</a:t>
            </a:r>
            <a:r>
              <a:rPr lang="en-US" sz="3500" dirty="0" smtClean="0"/>
              <a:t>cademic  variables such as “speed </a:t>
            </a:r>
            <a:r>
              <a:rPr lang="en-US" sz="3500" dirty="0"/>
              <a:t>of </a:t>
            </a:r>
            <a:r>
              <a:rPr lang="en-US" sz="3500" dirty="0" smtClean="0"/>
              <a:t>acquisition” or retention of information</a:t>
            </a:r>
            <a:endParaRPr lang="en-US" sz="3500" dirty="0"/>
          </a:p>
          <a:p>
            <a:pPr lvl="0"/>
            <a:r>
              <a:rPr lang="en-US" sz="3500" dirty="0"/>
              <a:t>Identify </a:t>
            </a:r>
            <a:r>
              <a:rPr lang="en-US" sz="3500" dirty="0" smtClean="0"/>
              <a:t>issues </a:t>
            </a:r>
            <a:r>
              <a:rPr lang="en-US" sz="3500" dirty="0"/>
              <a:t>of </a:t>
            </a:r>
            <a:r>
              <a:rPr lang="en-US" sz="3500" dirty="0" smtClean="0"/>
              <a:t>attendance</a:t>
            </a:r>
            <a:r>
              <a:rPr lang="en-US" sz="3500" dirty="0"/>
              <a:t>, </a:t>
            </a:r>
            <a:r>
              <a:rPr lang="en-US" sz="3500" dirty="0" smtClean="0"/>
              <a:t> transitions, motivation, </a:t>
            </a:r>
            <a:r>
              <a:rPr lang="en-US" sz="3800" dirty="0" smtClean="0"/>
              <a:t>access to instruction</a:t>
            </a:r>
            <a:endParaRPr lang="en-US" sz="3800"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186" y="1920624"/>
            <a:ext cx="3882698" cy="2960557"/>
          </a:xfrm>
          <a:prstGeom prst="rect">
            <a:avLst/>
          </a:prstGeom>
        </p:spPr>
      </p:pic>
    </p:spTree>
    <p:extLst>
      <p:ext uri="{BB962C8B-B14F-4D97-AF65-F5344CB8AC3E}">
        <p14:creationId xmlns:p14="http://schemas.microsoft.com/office/powerpoint/2010/main" val="569643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Judgment</a:t>
            </a:r>
            <a:endParaRPr lang="en-US" dirty="0"/>
          </a:p>
        </p:txBody>
      </p:sp>
      <p:sp>
        <p:nvSpPr>
          <p:cNvPr id="3" name="Text Placeholder 2"/>
          <p:cNvSpPr>
            <a:spLocks noGrp="1"/>
          </p:cNvSpPr>
          <p:nvPr>
            <p:ph type="body" idx="1"/>
          </p:nvPr>
        </p:nvSpPr>
        <p:spPr/>
        <p:txBody>
          <a:bodyPr/>
          <a:lstStyle/>
          <a:p>
            <a:r>
              <a:rPr lang="en-US" dirty="0" smtClean="0"/>
              <a:t>Interpretation Issues</a:t>
            </a:r>
            <a:endParaRPr lang="en-US" dirty="0"/>
          </a:p>
        </p:txBody>
      </p:sp>
    </p:spTree>
    <p:extLst>
      <p:ext uri="{BB962C8B-B14F-4D97-AF65-F5344CB8AC3E}">
        <p14:creationId xmlns:p14="http://schemas.microsoft.com/office/powerpoint/2010/main" val="2212935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ltLang="en-US" dirty="0" smtClean="0"/>
              <a:t>  RtI: Problem Solving </a:t>
            </a:r>
          </a:p>
        </p:txBody>
      </p:sp>
      <p:pic>
        <p:nvPicPr>
          <p:cNvPr id="9219" name="Picture 2" descr="diagrams from David for new forms-assessment"/>
          <p:cNvPicPr>
            <a:picLocks noChangeAspect="1" noChangeArrowheads="1"/>
          </p:cNvPicPr>
          <p:nvPr/>
        </p:nvPicPr>
        <p:blipFill>
          <a:blip r:embed="rId2">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rot="300000">
            <a:off x="3296189" y="1191691"/>
            <a:ext cx="6704723" cy="581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3"/>
          <p:cNvSpPr txBox="1">
            <a:spLocks noChangeArrowheads="1"/>
          </p:cNvSpPr>
          <p:nvPr/>
        </p:nvSpPr>
        <p:spPr bwMode="auto">
          <a:xfrm>
            <a:off x="692151" y="1457325"/>
            <a:ext cx="2946400" cy="697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3700" dirty="0">
                <a:latin typeface="Arial" pitchFamily="34" charset="0"/>
              </a:rPr>
              <a:t>Assessment</a:t>
            </a:r>
          </a:p>
        </p:txBody>
      </p:sp>
      <p:sp>
        <p:nvSpPr>
          <p:cNvPr id="9221" name="TextBox 6"/>
          <p:cNvSpPr txBox="1">
            <a:spLocks noChangeArrowheads="1"/>
          </p:cNvSpPr>
          <p:nvPr/>
        </p:nvSpPr>
        <p:spPr bwMode="auto">
          <a:xfrm rot="-488512">
            <a:off x="6250519" y="5211723"/>
            <a:ext cx="2154767"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700" dirty="0">
                <a:solidFill>
                  <a:srgbClr val="C00000"/>
                </a:solidFill>
                <a:latin typeface="Arial" pitchFamily="34" charset="0"/>
              </a:rPr>
              <a:t>  80%</a:t>
            </a:r>
          </a:p>
        </p:txBody>
      </p:sp>
      <p:sp>
        <p:nvSpPr>
          <p:cNvPr id="9222" name="TextBox 7"/>
          <p:cNvSpPr txBox="1">
            <a:spLocks noChangeArrowheads="1"/>
          </p:cNvSpPr>
          <p:nvPr/>
        </p:nvSpPr>
        <p:spPr bwMode="auto">
          <a:xfrm rot="-522411">
            <a:off x="6110820" y="3892511"/>
            <a:ext cx="1477433"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700" dirty="0">
                <a:solidFill>
                  <a:srgbClr val="C00000"/>
                </a:solidFill>
                <a:latin typeface="Arial" pitchFamily="34" charset="0"/>
              </a:rPr>
              <a:t>15%</a:t>
            </a:r>
          </a:p>
        </p:txBody>
      </p:sp>
      <p:sp>
        <p:nvSpPr>
          <p:cNvPr id="9223" name="TextBox 8"/>
          <p:cNvSpPr txBox="1">
            <a:spLocks noChangeArrowheads="1"/>
          </p:cNvSpPr>
          <p:nvPr/>
        </p:nvSpPr>
        <p:spPr bwMode="auto">
          <a:xfrm rot="-370154">
            <a:off x="5981702" y="2698711"/>
            <a:ext cx="791633"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700" dirty="0">
                <a:solidFill>
                  <a:srgbClr val="C00000"/>
                </a:solidFill>
                <a:latin typeface="Arial" pitchFamily="34" charset="0"/>
              </a:rPr>
              <a:t>5%</a:t>
            </a:r>
          </a:p>
        </p:txBody>
      </p:sp>
      <p:sp>
        <p:nvSpPr>
          <p:cNvPr id="9224" name="TextBox 11"/>
          <p:cNvSpPr txBox="1">
            <a:spLocks noChangeArrowheads="1"/>
          </p:cNvSpPr>
          <p:nvPr/>
        </p:nvSpPr>
        <p:spPr bwMode="auto">
          <a:xfrm>
            <a:off x="304800" y="2895600"/>
            <a:ext cx="1524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 </a:t>
            </a:r>
          </a:p>
        </p:txBody>
      </p:sp>
      <p:sp>
        <p:nvSpPr>
          <p:cNvPr id="9225" name="TextBox 1"/>
          <p:cNvSpPr txBox="1">
            <a:spLocks noChangeArrowheads="1"/>
          </p:cNvSpPr>
          <p:nvPr/>
        </p:nvSpPr>
        <p:spPr bwMode="auto">
          <a:xfrm>
            <a:off x="1422400" y="2473325"/>
            <a:ext cx="33171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 </a:t>
            </a:r>
          </a:p>
        </p:txBody>
      </p:sp>
      <p:sp>
        <p:nvSpPr>
          <p:cNvPr id="9226" name="TextBox 3"/>
          <p:cNvSpPr txBox="1">
            <a:spLocks noChangeArrowheads="1"/>
          </p:cNvSpPr>
          <p:nvPr/>
        </p:nvSpPr>
        <p:spPr bwMode="auto">
          <a:xfrm>
            <a:off x="7620120" y="1295400"/>
            <a:ext cx="3352681" cy="697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3700" dirty="0">
                <a:latin typeface="Arial" pitchFamily="34" charset="0"/>
              </a:rPr>
              <a:t>Interventions</a:t>
            </a:r>
          </a:p>
        </p:txBody>
      </p:sp>
      <p:sp>
        <p:nvSpPr>
          <p:cNvPr id="3" name="Pentagon 2"/>
          <p:cNvSpPr/>
          <p:nvPr/>
        </p:nvSpPr>
        <p:spPr>
          <a:xfrm>
            <a:off x="203200" y="4192588"/>
            <a:ext cx="3251200" cy="1285875"/>
          </a:xfrm>
          <a:prstGeom prst="homePlat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lIns="121917" tIns="60958" rIns="121917" bIns="60958" anchor="ctr"/>
          <a:lstStyle/>
          <a:p>
            <a:pPr algn="ctr">
              <a:defRPr/>
            </a:pPr>
            <a:r>
              <a:rPr lang="en-US" dirty="0"/>
              <a:t>Universal Screening</a:t>
            </a:r>
          </a:p>
          <a:p>
            <a:pPr algn="ctr">
              <a:defRPr/>
            </a:pPr>
            <a:r>
              <a:rPr lang="en-US" dirty="0"/>
              <a:t>Progress Monitoring</a:t>
            </a:r>
          </a:p>
        </p:txBody>
      </p:sp>
      <p:sp>
        <p:nvSpPr>
          <p:cNvPr id="4" name="Pentagon 3"/>
          <p:cNvSpPr/>
          <p:nvPr/>
        </p:nvSpPr>
        <p:spPr>
          <a:xfrm>
            <a:off x="203200" y="3224213"/>
            <a:ext cx="3759200" cy="660400"/>
          </a:xfrm>
          <a:prstGeom prst="homePlat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lIns="121917" tIns="60958" rIns="121917" bIns="60958" anchor="ctr"/>
          <a:lstStyle/>
          <a:p>
            <a:pPr algn="ctr">
              <a:defRPr/>
            </a:pPr>
            <a:r>
              <a:rPr lang="en-US" dirty="0"/>
              <a:t>Progress Monitoring</a:t>
            </a:r>
          </a:p>
          <a:p>
            <a:pPr algn="ctr">
              <a:defRPr/>
            </a:pPr>
            <a:r>
              <a:rPr lang="en-US" dirty="0"/>
              <a:t>Diagnostics</a:t>
            </a:r>
          </a:p>
        </p:txBody>
      </p:sp>
      <p:sp>
        <p:nvSpPr>
          <p:cNvPr id="5" name="Pentagon 4"/>
          <p:cNvSpPr/>
          <p:nvPr/>
        </p:nvSpPr>
        <p:spPr>
          <a:xfrm>
            <a:off x="203200" y="2217739"/>
            <a:ext cx="4572000" cy="593725"/>
          </a:xfrm>
          <a:prstGeom prst="homePlate">
            <a:avLst/>
          </a:prstGeom>
          <a:noFill/>
          <a:ln>
            <a:solidFill>
              <a:schemeClr val="tx2"/>
            </a:solidFill>
          </a:ln>
        </p:spPr>
        <p:style>
          <a:lnRef idx="2">
            <a:schemeClr val="accent6"/>
          </a:lnRef>
          <a:fillRef idx="1">
            <a:schemeClr val="lt1"/>
          </a:fillRef>
          <a:effectRef idx="0">
            <a:schemeClr val="accent6"/>
          </a:effectRef>
          <a:fontRef idx="minor">
            <a:schemeClr val="dk1"/>
          </a:fontRef>
        </p:style>
        <p:txBody>
          <a:bodyPr lIns="121917" tIns="60958" rIns="121917" bIns="60958" anchor="ctr"/>
          <a:lstStyle/>
          <a:p>
            <a:pPr algn="ctr">
              <a:defRPr/>
            </a:pPr>
            <a:r>
              <a:rPr lang="en-US" dirty="0"/>
              <a:t> Progress Monitoring</a:t>
            </a:r>
          </a:p>
          <a:p>
            <a:pPr algn="ctr">
              <a:defRPr/>
            </a:pPr>
            <a:r>
              <a:rPr lang="en-US" dirty="0"/>
              <a:t>Diagnostics</a:t>
            </a:r>
          </a:p>
        </p:txBody>
      </p:sp>
      <p:sp>
        <p:nvSpPr>
          <p:cNvPr id="9" name="Left Brace 8"/>
          <p:cNvSpPr/>
          <p:nvPr/>
        </p:nvSpPr>
        <p:spPr>
          <a:xfrm>
            <a:off x="7213600" y="2141540"/>
            <a:ext cx="499533" cy="936625"/>
          </a:xfrm>
          <a:prstGeom prst="leftBrac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121917" tIns="60958" rIns="121917" bIns="60958" anchor="ctr"/>
          <a:lstStyle/>
          <a:p>
            <a:pPr algn="ctr">
              <a:defRPr/>
            </a:pPr>
            <a:endParaRPr lang="en-US" dirty="0"/>
          </a:p>
        </p:txBody>
      </p:sp>
      <p:sp>
        <p:nvSpPr>
          <p:cNvPr id="24" name="Left Brace 23"/>
          <p:cNvSpPr/>
          <p:nvPr/>
        </p:nvSpPr>
        <p:spPr>
          <a:xfrm>
            <a:off x="9067800" y="4632089"/>
            <a:ext cx="508000" cy="827087"/>
          </a:xfrm>
          <a:prstGeom prst="leftBrac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121917" tIns="60958" rIns="121917" bIns="60958" anchor="ctr"/>
          <a:lstStyle/>
          <a:p>
            <a:pPr algn="ctr">
              <a:defRPr/>
            </a:pPr>
            <a:endParaRPr lang="en-US" dirty="0"/>
          </a:p>
        </p:txBody>
      </p:sp>
      <p:sp>
        <p:nvSpPr>
          <p:cNvPr id="9232" name="TextBox 12"/>
          <p:cNvSpPr txBox="1">
            <a:spLocks noChangeArrowheads="1"/>
          </p:cNvSpPr>
          <p:nvPr/>
        </p:nvSpPr>
        <p:spPr bwMode="auto">
          <a:xfrm>
            <a:off x="9297459" y="4648201"/>
            <a:ext cx="3199341"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Grade Level</a:t>
            </a:r>
          </a:p>
          <a:p>
            <a:pPr eaLnBrk="1" hangingPunct="1">
              <a:spcBef>
                <a:spcPct val="0"/>
              </a:spcBef>
              <a:buFontTx/>
              <a:buNone/>
            </a:pPr>
            <a:r>
              <a:rPr lang="en-US" altLang="en-US" sz="2400" dirty="0">
                <a:latin typeface="Arial" pitchFamily="34" charset="0"/>
              </a:rPr>
              <a:t>Instruction/ Support</a:t>
            </a:r>
          </a:p>
        </p:txBody>
      </p:sp>
      <p:sp>
        <p:nvSpPr>
          <p:cNvPr id="9233" name="TextBox 15"/>
          <p:cNvSpPr txBox="1">
            <a:spLocks noChangeArrowheads="1"/>
          </p:cNvSpPr>
          <p:nvPr/>
        </p:nvSpPr>
        <p:spPr bwMode="auto">
          <a:xfrm>
            <a:off x="8432205" y="3372645"/>
            <a:ext cx="4593764" cy="1231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Student Instructional Level</a:t>
            </a:r>
          </a:p>
          <a:p>
            <a:pPr eaLnBrk="1" hangingPunct="1">
              <a:spcBef>
                <a:spcPct val="0"/>
              </a:spcBef>
              <a:buFontTx/>
              <a:buNone/>
            </a:pPr>
            <a:r>
              <a:rPr lang="en-US" altLang="en-US" sz="2400" dirty="0">
                <a:latin typeface="Arial" pitchFamily="34" charset="0"/>
              </a:rPr>
              <a:t>Supplemental Interventions</a:t>
            </a:r>
          </a:p>
          <a:p>
            <a:pPr eaLnBrk="1" hangingPunct="1">
              <a:spcBef>
                <a:spcPct val="0"/>
              </a:spcBef>
              <a:buFontTx/>
              <a:buNone/>
            </a:pPr>
            <a:r>
              <a:rPr lang="en-US" altLang="en-US" sz="2400" dirty="0">
                <a:latin typeface="Arial" pitchFamily="34" charset="0"/>
              </a:rPr>
              <a:t>90 min per week additional</a:t>
            </a:r>
          </a:p>
        </p:txBody>
      </p:sp>
      <p:sp>
        <p:nvSpPr>
          <p:cNvPr id="27" name="Left Brace 26"/>
          <p:cNvSpPr/>
          <p:nvPr/>
        </p:nvSpPr>
        <p:spPr>
          <a:xfrm>
            <a:off x="8127404" y="3554413"/>
            <a:ext cx="609600" cy="914400"/>
          </a:xfrm>
          <a:prstGeom prst="leftBrac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txBody>
          <a:bodyPr lIns="121917" tIns="60958" rIns="121917" bIns="60958" anchor="ctr"/>
          <a:lstStyle/>
          <a:p>
            <a:pPr algn="ctr">
              <a:defRPr/>
            </a:pPr>
            <a:endParaRPr lang="en-US" dirty="0"/>
          </a:p>
        </p:txBody>
      </p:sp>
      <p:sp>
        <p:nvSpPr>
          <p:cNvPr id="9235" name="Rectangle 16"/>
          <p:cNvSpPr>
            <a:spLocks noChangeArrowheads="1"/>
          </p:cNvSpPr>
          <p:nvPr/>
        </p:nvSpPr>
        <p:spPr bwMode="auto">
          <a:xfrm>
            <a:off x="7416800" y="2141539"/>
            <a:ext cx="4876800" cy="1231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2400" dirty="0">
                <a:latin typeface="Arial" pitchFamily="34" charset="0"/>
              </a:rPr>
              <a:t>Student Instructional Level</a:t>
            </a:r>
          </a:p>
          <a:p>
            <a:pPr eaLnBrk="1" hangingPunct="1">
              <a:spcBef>
                <a:spcPct val="0"/>
              </a:spcBef>
              <a:buFontTx/>
              <a:buNone/>
            </a:pPr>
            <a:r>
              <a:rPr lang="en-US" altLang="en-US" sz="2400" dirty="0">
                <a:latin typeface="Arial" pitchFamily="34" charset="0"/>
              </a:rPr>
              <a:t>Supplemental Interventions</a:t>
            </a:r>
          </a:p>
          <a:p>
            <a:pPr eaLnBrk="1" hangingPunct="1">
              <a:spcBef>
                <a:spcPct val="0"/>
              </a:spcBef>
              <a:buFontTx/>
              <a:buNone/>
            </a:pPr>
            <a:r>
              <a:rPr lang="en-US" altLang="en-US" sz="2400" dirty="0">
                <a:latin typeface="Arial" pitchFamily="34" charset="0"/>
              </a:rPr>
              <a:t>120 min per week additional</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Suspected Disability?</a:t>
            </a:r>
            <a:endParaRPr lang="en-US" dirty="0"/>
          </a:p>
        </p:txBody>
      </p:sp>
      <p:sp>
        <p:nvSpPr>
          <p:cNvPr id="3" name="Content Placeholder 2"/>
          <p:cNvSpPr>
            <a:spLocks noGrp="1"/>
          </p:cNvSpPr>
          <p:nvPr>
            <p:ph idx="1"/>
          </p:nvPr>
        </p:nvSpPr>
        <p:spPr>
          <a:xfrm>
            <a:off x="609600" y="1447800"/>
            <a:ext cx="10972800" cy="4678363"/>
          </a:xfrm>
        </p:spPr>
        <p:txBody>
          <a:bodyPr>
            <a:normAutofit/>
          </a:bodyPr>
          <a:lstStyle/>
          <a:p>
            <a:pPr marL="0" indent="0">
              <a:buNone/>
            </a:pPr>
            <a:r>
              <a:rPr lang="en-US" dirty="0" smtClean="0">
                <a:solidFill>
                  <a:srgbClr val="FF0000"/>
                </a:solidFill>
              </a:rPr>
              <a:t>ID:  What to look for in the data:</a:t>
            </a:r>
            <a:endParaRPr lang="en-US" dirty="0">
              <a:solidFill>
                <a:srgbClr val="FF0000"/>
              </a:solidFill>
            </a:endParaRPr>
          </a:p>
          <a:p>
            <a:pPr marL="0" indent="0">
              <a:buNone/>
            </a:pPr>
            <a:r>
              <a:rPr lang="en-US" dirty="0" smtClean="0"/>
              <a:t>Screening:  </a:t>
            </a:r>
            <a:r>
              <a:rPr lang="en-US" dirty="0"/>
              <a:t>B</a:t>
            </a:r>
            <a:r>
              <a:rPr lang="en-US" dirty="0" smtClean="0"/>
              <a:t>elow  cut score across the board</a:t>
            </a:r>
          </a:p>
          <a:p>
            <a:pPr marL="0" indent="0">
              <a:buNone/>
            </a:pPr>
            <a:r>
              <a:rPr lang="en-US" dirty="0" smtClean="0"/>
              <a:t>Diagnostics: Focused Skill deficits and patterns across many areas (mostly pattern of weaknesses)</a:t>
            </a:r>
          </a:p>
          <a:p>
            <a:pPr marL="0" indent="0">
              <a:buNone/>
            </a:pPr>
            <a:r>
              <a:rPr lang="en-US" dirty="0" smtClean="0"/>
              <a:t>Progress Monitoring: ROI would be slow and possible have a downward trend, not variable, slope is evident (not flat-line)</a:t>
            </a:r>
          </a:p>
          <a:p>
            <a:pPr marL="0" indent="0">
              <a:buNone/>
            </a:pPr>
            <a:r>
              <a:rPr lang="en-US" dirty="0" smtClean="0"/>
              <a:t>Outcome: STAAR failure pervasive, Unit and District assessments in bottom percentile </a:t>
            </a:r>
            <a:endParaRPr lang="en-US" dirty="0"/>
          </a:p>
        </p:txBody>
      </p:sp>
    </p:spTree>
    <p:extLst>
      <p:ext uri="{BB962C8B-B14F-4D97-AF65-F5344CB8AC3E}">
        <p14:creationId xmlns:p14="http://schemas.microsoft.com/office/powerpoint/2010/main" val="13255814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1"/>
            <a:ext cx="10972800" cy="5516563"/>
          </a:xfrm>
        </p:spPr>
        <p:txBody>
          <a:bodyPr>
            <a:normAutofit/>
          </a:bodyPr>
          <a:lstStyle/>
          <a:p>
            <a:pPr marL="0" indent="0">
              <a:buNone/>
            </a:pPr>
            <a:r>
              <a:rPr lang="en-US" dirty="0" smtClean="0"/>
              <a:t>Suspected ID/ Slower Cognitive Processing:</a:t>
            </a:r>
          </a:p>
          <a:p>
            <a:r>
              <a:rPr lang="en-US" dirty="0" smtClean="0">
                <a:solidFill>
                  <a:srgbClr val="FF0000"/>
                </a:solidFill>
              </a:rPr>
              <a:t>I:  </a:t>
            </a:r>
            <a:r>
              <a:rPr lang="en-US" dirty="0" smtClean="0"/>
              <a:t>Student instructional level significantly below grade level, often times manipulatives, graphic organizers needed, slow (not variable) progress, well below grade level expectations.</a:t>
            </a:r>
          </a:p>
          <a:p>
            <a:r>
              <a:rPr lang="en-US" dirty="0" smtClean="0">
                <a:solidFill>
                  <a:srgbClr val="FF0000"/>
                </a:solidFill>
              </a:rPr>
              <a:t>C:  </a:t>
            </a:r>
            <a:r>
              <a:rPr lang="en-US" dirty="0" smtClean="0"/>
              <a:t>Curricular mismatch is evident across academic areas</a:t>
            </a:r>
          </a:p>
          <a:p>
            <a:r>
              <a:rPr lang="en-US" dirty="0" smtClean="0">
                <a:solidFill>
                  <a:srgbClr val="FF0000"/>
                </a:solidFill>
              </a:rPr>
              <a:t>E:  </a:t>
            </a:r>
            <a:r>
              <a:rPr lang="en-US" dirty="0" smtClean="0"/>
              <a:t>Student performs best in environment that is highly structured, highly organized, rules posted, high degree of task analysis needed </a:t>
            </a:r>
          </a:p>
          <a:p>
            <a:r>
              <a:rPr lang="en-US" dirty="0" smtClean="0">
                <a:solidFill>
                  <a:srgbClr val="FF0000"/>
                </a:solidFill>
              </a:rPr>
              <a:t>L:  </a:t>
            </a:r>
            <a:r>
              <a:rPr lang="en-US" dirty="0" smtClean="0"/>
              <a:t>Student demonstrates adaptive skill weaknesses, difficulty with use of learning strategies independently, social skill weaknesses</a:t>
            </a:r>
            <a:endParaRPr lang="en-US" dirty="0"/>
          </a:p>
        </p:txBody>
      </p:sp>
    </p:spTree>
    <p:extLst>
      <p:ext uri="{BB962C8B-B14F-4D97-AF65-F5344CB8AC3E}">
        <p14:creationId xmlns:p14="http://schemas.microsoft.com/office/powerpoint/2010/main" val="23836297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(ID)</a:t>
            </a:r>
            <a:endParaRPr lang="en-US" dirty="0"/>
          </a:p>
        </p:txBody>
      </p:sp>
      <p:sp>
        <p:nvSpPr>
          <p:cNvPr id="3" name="Content Placeholder 2"/>
          <p:cNvSpPr>
            <a:spLocks noGrp="1"/>
          </p:cNvSpPr>
          <p:nvPr>
            <p:ph idx="1"/>
          </p:nvPr>
        </p:nvSpPr>
        <p:spPr>
          <a:xfrm>
            <a:off x="609600" y="1524001"/>
            <a:ext cx="10972800" cy="4602163"/>
          </a:xfrm>
        </p:spPr>
        <p:txBody>
          <a:bodyPr>
            <a:normAutofit/>
          </a:bodyPr>
          <a:lstStyle/>
          <a:p>
            <a:r>
              <a:rPr lang="en-US" dirty="0"/>
              <a:t>Children with </a:t>
            </a:r>
            <a:r>
              <a:rPr lang="en-US" dirty="0" smtClean="0"/>
              <a:t>ID will </a:t>
            </a:r>
            <a:r>
              <a:rPr lang="en-US" i="1" dirty="0"/>
              <a:t>not</a:t>
            </a:r>
            <a:r>
              <a:rPr lang="en-US" dirty="0"/>
              <a:t> likely display a flat cognitive profile on comprehensive assessments of cognitive </a:t>
            </a:r>
            <a:r>
              <a:rPr lang="en-US" dirty="0" smtClean="0"/>
              <a:t>abilities </a:t>
            </a:r>
          </a:p>
          <a:p>
            <a:r>
              <a:rPr lang="en-US" dirty="0" smtClean="0"/>
              <a:t>ID is usually evident when data indicates there is one (or more) </a:t>
            </a:r>
            <a:r>
              <a:rPr lang="en-US" dirty="0"/>
              <a:t>impaired cognitive </a:t>
            </a:r>
            <a:r>
              <a:rPr lang="en-US" dirty="0" smtClean="0"/>
              <a:t>ability with </a:t>
            </a:r>
            <a:r>
              <a:rPr lang="en-US" dirty="0"/>
              <a:t>high centrality that lower the functioning of the </a:t>
            </a:r>
            <a:r>
              <a:rPr lang="en-US" u="sng" dirty="0"/>
              <a:t>whole </a:t>
            </a:r>
            <a:r>
              <a:rPr lang="en-US" u="sng" dirty="0" smtClean="0"/>
              <a:t>system</a:t>
            </a:r>
          </a:p>
          <a:p>
            <a:r>
              <a:rPr lang="en-US" dirty="0" smtClean="0"/>
              <a:t>As a group, students identified with ID have lower </a:t>
            </a:r>
            <a:r>
              <a:rPr lang="en-US" dirty="0"/>
              <a:t>scores on </a:t>
            </a:r>
            <a:r>
              <a:rPr lang="en-US" u="sng" dirty="0"/>
              <a:t>all</a:t>
            </a:r>
            <a:r>
              <a:rPr lang="en-US" dirty="0"/>
              <a:t> CHC factors</a:t>
            </a:r>
          </a:p>
          <a:p>
            <a:endParaRPr lang="en-US" dirty="0" smtClean="0"/>
          </a:p>
          <a:p>
            <a:endParaRPr lang="en-US" dirty="0"/>
          </a:p>
          <a:p>
            <a:endParaRPr lang="en-US" dirty="0"/>
          </a:p>
          <a:p>
            <a:endParaRPr lang="en-US" dirty="0"/>
          </a:p>
        </p:txBody>
      </p:sp>
    </p:spTree>
    <p:extLst>
      <p:ext uri="{BB962C8B-B14F-4D97-AF65-F5344CB8AC3E}">
        <p14:creationId xmlns:p14="http://schemas.microsoft.com/office/powerpoint/2010/main" val="40195171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762000"/>
          </a:xfrm>
        </p:spPr>
        <p:txBody>
          <a:bodyPr/>
          <a:lstStyle/>
          <a:p>
            <a:r>
              <a:rPr lang="en-US" dirty="0" smtClean="0"/>
              <a:t>Suspected Disability</a:t>
            </a:r>
            <a:endParaRPr lang="en-US" dirty="0"/>
          </a:p>
        </p:txBody>
      </p:sp>
      <p:sp>
        <p:nvSpPr>
          <p:cNvPr id="3" name="Content Placeholder 2"/>
          <p:cNvSpPr>
            <a:spLocks noGrp="1"/>
          </p:cNvSpPr>
          <p:nvPr>
            <p:ph idx="1"/>
          </p:nvPr>
        </p:nvSpPr>
        <p:spPr>
          <a:xfrm>
            <a:off x="609600" y="914401"/>
            <a:ext cx="10972800" cy="5211763"/>
          </a:xfrm>
        </p:spPr>
        <p:txBody>
          <a:bodyPr>
            <a:normAutofit fontScale="92500" lnSpcReduction="10000"/>
          </a:bodyPr>
          <a:lstStyle/>
          <a:p>
            <a:pPr marL="0" indent="0">
              <a:buNone/>
            </a:pPr>
            <a:r>
              <a:rPr lang="en-US" dirty="0" smtClean="0"/>
              <a:t>SLD:  What to look for in the data:</a:t>
            </a:r>
          </a:p>
          <a:p>
            <a:pPr marL="514350" indent="-514350">
              <a:buFont typeface="+mj-lt"/>
              <a:buAutoNum type="alphaLcPeriod"/>
            </a:pPr>
            <a:r>
              <a:rPr lang="en-US" altLang="en-US" dirty="0" smtClean="0"/>
              <a:t>Data </a:t>
            </a:r>
            <a:r>
              <a:rPr lang="en-US" altLang="en-US" dirty="0"/>
              <a:t>that shows appropriate instruction and data-based documentation of </a:t>
            </a:r>
            <a:r>
              <a:rPr lang="en-US" altLang="en-US" dirty="0" smtClean="0"/>
              <a:t>progress  in some academic areas</a:t>
            </a:r>
          </a:p>
          <a:p>
            <a:pPr marL="514350" indent="-514350">
              <a:buFont typeface="+mj-lt"/>
              <a:buAutoNum type="alphaLcPeriod"/>
            </a:pPr>
            <a:r>
              <a:rPr lang="en-US" altLang="en-US" dirty="0" smtClean="0"/>
              <a:t>Does </a:t>
            </a:r>
            <a:r>
              <a:rPr lang="en-US" altLang="en-US" dirty="0"/>
              <a:t>not achieve adequately for age or meet state-approved grade-level standards </a:t>
            </a:r>
          </a:p>
          <a:p>
            <a:pPr lvl="1"/>
            <a:r>
              <a:rPr lang="en-US" altLang="en-US" dirty="0"/>
              <a:t>Does not make sufficient progress …response to scientific, research-based intervention</a:t>
            </a:r>
            <a:r>
              <a:rPr lang="en-US" altLang="en-US" dirty="0" smtClean="0"/>
              <a:t>…</a:t>
            </a:r>
            <a:endParaRPr lang="en-US" dirty="0"/>
          </a:p>
          <a:p>
            <a:pPr marL="0" indent="0">
              <a:buNone/>
            </a:pPr>
            <a:r>
              <a:rPr lang="en-US" dirty="0" smtClean="0">
                <a:solidFill>
                  <a:srgbClr val="FF0000"/>
                </a:solidFill>
              </a:rPr>
              <a:t>Screening: </a:t>
            </a:r>
            <a:r>
              <a:rPr lang="en-US" dirty="0" smtClean="0"/>
              <a:t>District Cut Score on US (Should be above in some areas)</a:t>
            </a:r>
          </a:p>
          <a:p>
            <a:pPr marL="0" indent="0">
              <a:buNone/>
            </a:pPr>
            <a:r>
              <a:rPr lang="en-US" dirty="0" smtClean="0">
                <a:solidFill>
                  <a:srgbClr val="FF0000"/>
                </a:solidFill>
              </a:rPr>
              <a:t>Diagnostics:  </a:t>
            </a:r>
            <a:r>
              <a:rPr lang="en-US" dirty="0" smtClean="0"/>
              <a:t>Reading, Math, Writing</a:t>
            </a:r>
          </a:p>
          <a:p>
            <a:pPr marL="0" indent="0">
              <a:buNone/>
            </a:pPr>
            <a:r>
              <a:rPr lang="en-US" dirty="0" smtClean="0">
                <a:solidFill>
                  <a:srgbClr val="FF0000"/>
                </a:solidFill>
              </a:rPr>
              <a:t>Progress Monitoring: </a:t>
            </a:r>
            <a:r>
              <a:rPr lang="en-US" dirty="0" smtClean="0"/>
              <a:t>Grades, formative assessments, unit tests, district common assessments, RtI CBM’s (ROI)- variable data results, however grade expectations in some areas</a:t>
            </a:r>
          </a:p>
          <a:p>
            <a:pPr marL="0" indent="0">
              <a:buNone/>
            </a:pPr>
            <a:r>
              <a:rPr lang="en-US" dirty="0" smtClean="0">
                <a:solidFill>
                  <a:srgbClr val="C00000"/>
                </a:solidFill>
              </a:rPr>
              <a:t>Outcome:</a:t>
            </a:r>
            <a:r>
              <a:rPr lang="en-US" dirty="0" smtClean="0"/>
              <a:t> Summative Assessments, Report card grades, STAAR, Review objectives met/not met</a:t>
            </a:r>
            <a:endParaRPr lang="en-US" dirty="0"/>
          </a:p>
        </p:txBody>
      </p:sp>
    </p:spTree>
    <p:extLst>
      <p:ext uri="{BB962C8B-B14F-4D97-AF65-F5344CB8AC3E}">
        <p14:creationId xmlns:p14="http://schemas.microsoft.com/office/powerpoint/2010/main" val="3651233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57201"/>
            <a:ext cx="10972800" cy="5668963"/>
          </a:xfrm>
        </p:spPr>
        <p:txBody>
          <a:bodyPr>
            <a:normAutofit/>
          </a:bodyPr>
          <a:lstStyle/>
          <a:p>
            <a:pPr marL="0" indent="0">
              <a:buNone/>
            </a:pPr>
            <a:r>
              <a:rPr lang="en-US" dirty="0" smtClean="0"/>
              <a:t>Suspected SLD:</a:t>
            </a:r>
          </a:p>
          <a:p>
            <a:r>
              <a:rPr lang="en-US" dirty="0" smtClean="0">
                <a:solidFill>
                  <a:srgbClr val="FF0000"/>
                </a:solidFill>
              </a:rPr>
              <a:t>I:  </a:t>
            </a:r>
            <a:r>
              <a:rPr lang="en-US" dirty="0" smtClean="0"/>
              <a:t>Grade level in some areas, below grade level in others</a:t>
            </a:r>
          </a:p>
          <a:p>
            <a:r>
              <a:rPr lang="en-US" dirty="0" smtClean="0">
                <a:solidFill>
                  <a:srgbClr val="FF0000"/>
                </a:solidFill>
              </a:rPr>
              <a:t>C:  </a:t>
            </a:r>
            <a:r>
              <a:rPr lang="en-US" dirty="0" smtClean="0"/>
              <a:t>Differentiated strategies based upon learning style will vary depending on academic area</a:t>
            </a:r>
          </a:p>
          <a:p>
            <a:r>
              <a:rPr lang="en-US" dirty="0" smtClean="0">
                <a:solidFill>
                  <a:srgbClr val="FF0000"/>
                </a:solidFill>
              </a:rPr>
              <a:t>E:  </a:t>
            </a:r>
            <a:r>
              <a:rPr lang="en-US" dirty="0" smtClean="0"/>
              <a:t>Student displays differing degrees of AE based upon content and delivery, performs better in small group with instruction aligned to learning preferences</a:t>
            </a:r>
          </a:p>
          <a:p>
            <a:r>
              <a:rPr lang="en-US" dirty="0" smtClean="0">
                <a:solidFill>
                  <a:srgbClr val="FF0000"/>
                </a:solidFill>
              </a:rPr>
              <a:t>L:  </a:t>
            </a:r>
            <a:r>
              <a:rPr lang="en-US" dirty="0" smtClean="0"/>
              <a:t>Most often demonstrates increased off task behaviors in area of weaknesses, family history may include learning problems, medical history positive for certain “red flags”, development is positive for specific deficit and skill acquisition.</a:t>
            </a:r>
            <a:endParaRPr lang="en-US" dirty="0"/>
          </a:p>
        </p:txBody>
      </p:sp>
    </p:spTree>
    <p:extLst>
      <p:ext uri="{BB962C8B-B14F-4D97-AF65-F5344CB8AC3E}">
        <p14:creationId xmlns:p14="http://schemas.microsoft.com/office/powerpoint/2010/main" val="16716865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Professional Judgment:  Test Selection Based Upon Multiple Sources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“Pick the battery that best fit the student and the referral concern”  (Misak, 2013</a:t>
            </a:r>
            <a:r>
              <a:rPr lang="en-US" dirty="0" smtClean="0"/>
              <a:t>)</a:t>
            </a:r>
          </a:p>
          <a:p>
            <a:pPr marL="0" indent="0">
              <a:buNone/>
            </a:pPr>
            <a:endParaRPr lang="en-US" dirty="0"/>
          </a:p>
          <a:p>
            <a:pPr marL="0" indent="0">
              <a:buNone/>
            </a:pPr>
            <a:r>
              <a:rPr lang="en-US" dirty="0" smtClean="0"/>
              <a:t>Focus selection of narrows dependent on data related to Tiered instruction on specific skill deficits.</a:t>
            </a:r>
          </a:p>
          <a:p>
            <a:pPr marL="0" indent="0">
              <a:buNone/>
            </a:pPr>
            <a:endParaRPr lang="en-US" dirty="0"/>
          </a:p>
          <a:p>
            <a:pPr marL="0" indent="0">
              <a:buNone/>
            </a:pPr>
            <a:r>
              <a:rPr lang="en-US" dirty="0" smtClean="0"/>
              <a:t>Do you have enough fidelity to do this?</a:t>
            </a:r>
          </a:p>
          <a:p>
            <a:pPr marL="0" indent="0">
              <a:buNone/>
            </a:pPr>
            <a:r>
              <a:rPr lang="en-US" dirty="0" smtClean="0"/>
              <a:t>Does RtI team give you enough data?</a:t>
            </a:r>
          </a:p>
          <a:p>
            <a:pPr marL="0" indent="0">
              <a:buNone/>
            </a:pPr>
            <a:r>
              <a:rPr lang="en-US" dirty="0" smtClean="0"/>
              <a:t>What is sufficient for ROI data pts?</a:t>
            </a:r>
          </a:p>
          <a:p>
            <a:pPr marL="0" indent="0">
              <a:buNone/>
            </a:pPr>
            <a:r>
              <a:rPr lang="en-US" dirty="0" smtClean="0"/>
              <a:t>Norms?</a:t>
            </a:r>
          </a:p>
          <a:p>
            <a:pPr marL="0" indent="0">
              <a:buNone/>
            </a:pPr>
            <a:r>
              <a:rPr lang="en-US" dirty="0" smtClean="0"/>
              <a:t>Comparison to peers?</a:t>
            </a:r>
            <a:endParaRPr lang="en-US" dirty="0"/>
          </a:p>
          <a:p>
            <a:endParaRPr lang="en-US" dirty="0"/>
          </a:p>
        </p:txBody>
      </p:sp>
    </p:spTree>
    <p:extLst>
      <p:ext uri="{BB962C8B-B14F-4D97-AF65-F5344CB8AC3E}">
        <p14:creationId xmlns:p14="http://schemas.microsoft.com/office/powerpoint/2010/main" val="30241968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en-US" dirty="0"/>
          </a:p>
        </p:txBody>
      </p:sp>
      <p:sp>
        <p:nvSpPr>
          <p:cNvPr id="3" name="Content Placeholder 2"/>
          <p:cNvSpPr>
            <a:spLocks noGrp="1"/>
          </p:cNvSpPr>
          <p:nvPr>
            <p:ph idx="1"/>
          </p:nvPr>
        </p:nvSpPr>
        <p:spPr/>
        <p:txBody>
          <a:bodyPr>
            <a:normAutofit/>
          </a:bodyPr>
          <a:lstStyle/>
          <a:p>
            <a:pPr>
              <a:defRPr/>
            </a:pPr>
            <a:r>
              <a:rPr lang="en-US" b="1" i="1" dirty="0"/>
              <a:t>All</a:t>
            </a:r>
            <a:r>
              <a:rPr lang="en-US" dirty="0"/>
              <a:t> G’s are involved in all learning </a:t>
            </a:r>
            <a:r>
              <a:rPr lang="en-US" dirty="0" smtClean="0"/>
              <a:t>– What is required for learning determines involvement  of each and will differ. </a:t>
            </a:r>
            <a:endParaRPr lang="en-US" dirty="0"/>
          </a:p>
          <a:p>
            <a:pPr>
              <a:defRPr/>
            </a:pPr>
            <a:r>
              <a:rPr lang="en-US" b="1" i="1" dirty="0"/>
              <a:t>Some </a:t>
            </a:r>
            <a:r>
              <a:rPr lang="en-US" dirty="0"/>
              <a:t>G’s </a:t>
            </a:r>
            <a:r>
              <a:rPr lang="en-US" dirty="0" smtClean="0"/>
              <a:t>(Gc</a:t>
            </a:r>
            <a:r>
              <a:rPr lang="en-US" dirty="0"/>
              <a:t>, </a:t>
            </a:r>
            <a:r>
              <a:rPr lang="en-US" dirty="0" smtClean="0"/>
              <a:t>Gf) affect </a:t>
            </a:r>
            <a:r>
              <a:rPr lang="en-US" dirty="0"/>
              <a:t>learning across all academic </a:t>
            </a:r>
            <a:r>
              <a:rPr lang="en-US" dirty="0" smtClean="0"/>
              <a:t>areas.  </a:t>
            </a:r>
            <a:endParaRPr lang="en-US" dirty="0"/>
          </a:p>
          <a:p>
            <a:pPr>
              <a:defRPr/>
            </a:pPr>
            <a:r>
              <a:rPr lang="en-US" b="1" i="1" dirty="0"/>
              <a:t>Within each G</a:t>
            </a:r>
            <a:r>
              <a:rPr lang="en-US" dirty="0"/>
              <a:t>, specific narrow abilities are more directly related to specific academic skills – these narrow abilities need to be measured for LD </a:t>
            </a:r>
            <a:r>
              <a:rPr lang="en-US" dirty="0" smtClean="0"/>
              <a:t>patterns. </a:t>
            </a:r>
            <a:endParaRPr lang="en-US" dirty="0"/>
          </a:p>
          <a:p>
            <a:endParaRPr lang="en-US" dirty="0"/>
          </a:p>
        </p:txBody>
      </p:sp>
    </p:spTree>
    <p:extLst>
      <p:ext uri="{BB962C8B-B14F-4D97-AF65-F5344CB8AC3E}">
        <p14:creationId xmlns:p14="http://schemas.microsoft.com/office/powerpoint/2010/main" val="36538831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 Test Selection</a:t>
            </a:r>
            <a:endParaRPr lang="en-US" dirty="0"/>
          </a:p>
        </p:txBody>
      </p:sp>
      <p:sp>
        <p:nvSpPr>
          <p:cNvPr id="3" name="Content Placeholder 2"/>
          <p:cNvSpPr>
            <a:spLocks noGrp="1"/>
          </p:cNvSpPr>
          <p:nvPr>
            <p:ph idx="1"/>
          </p:nvPr>
        </p:nvSpPr>
        <p:spPr/>
        <p:txBody>
          <a:bodyPr>
            <a:normAutofit/>
          </a:bodyPr>
          <a:lstStyle/>
          <a:p>
            <a:r>
              <a:rPr lang="en-US" dirty="0" smtClean="0"/>
              <a:t>Review RIOT/ICEL and all RTI data- determine reason for referral</a:t>
            </a:r>
          </a:p>
          <a:p>
            <a:r>
              <a:rPr lang="en-US" dirty="0" smtClean="0"/>
              <a:t>Carefully select measures- watch for variance</a:t>
            </a:r>
          </a:p>
          <a:p>
            <a:pPr lvl="1"/>
            <a:r>
              <a:rPr lang="en-US" altLang="en-US" dirty="0"/>
              <a:t>Do not want to use too many measures </a:t>
            </a:r>
            <a:r>
              <a:rPr lang="en-US" altLang="en-US" dirty="0" smtClean="0"/>
              <a:t> </a:t>
            </a:r>
            <a:endParaRPr lang="en-US" altLang="en-US" dirty="0"/>
          </a:p>
          <a:p>
            <a:pPr lvl="1"/>
            <a:r>
              <a:rPr lang="en-US" altLang="en-US" dirty="0"/>
              <a:t>Need to measure the </a:t>
            </a:r>
            <a:r>
              <a:rPr lang="en-US" altLang="en-US" u="sng" dirty="0"/>
              <a:t>appropriate </a:t>
            </a:r>
            <a:r>
              <a:rPr lang="en-US" altLang="en-US" dirty="0"/>
              <a:t>narrow abilities</a:t>
            </a:r>
          </a:p>
          <a:p>
            <a:pPr lvl="1"/>
            <a:r>
              <a:rPr lang="en-US" altLang="en-US" dirty="0"/>
              <a:t>Also may need to measure constructs such as executive function, orthographic processing, etc.</a:t>
            </a:r>
          </a:p>
          <a:p>
            <a:pPr lvl="1"/>
            <a:r>
              <a:rPr lang="en-US" altLang="en-US" dirty="0"/>
              <a:t>Select a core battery and the relevant tests to give and then supplement appropriately</a:t>
            </a:r>
          </a:p>
          <a:p>
            <a:endParaRPr lang="en-US" dirty="0" smtClean="0"/>
          </a:p>
          <a:p>
            <a:endParaRPr lang="en-US" dirty="0"/>
          </a:p>
        </p:txBody>
      </p:sp>
    </p:spTree>
    <p:extLst>
      <p:ext uri="{BB962C8B-B14F-4D97-AF65-F5344CB8AC3E}">
        <p14:creationId xmlns:p14="http://schemas.microsoft.com/office/powerpoint/2010/main" val="22674934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Converge Data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3436543"/>
              </p:ext>
            </p:extLst>
          </p:nvPr>
        </p:nvGraphicFramePr>
        <p:xfrm>
          <a:off x="609600" y="1600201"/>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5283200" y="1774210"/>
            <a:ext cx="2072943" cy="1384995"/>
          </a:xfrm>
          <a:prstGeom prst="rect">
            <a:avLst/>
          </a:prstGeom>
          <a:noFill/>
        </p:spPr>
        <p:txBody>
          <a:bodyPr wrap="square" rtlCol="0">
            <a:spAutoFit/>
          </a:bodyPr>
          <a:lstStyle/>
          <a:p>
            <a:endParaRPr lang="en-US" sz="2800" dirty="0" smtClean="0"/>
          </a:p>
          <a:p>
            <a:pPr algn="ctr"/>
            <a:r>
              <a:rPr lang="en-US" sz="2800" dirty="0" smtClean="0"/>
              <a:t>Professional</a:t>
            </a:r>
          </a:p>
          <a:p>
            <a:pPr algn="ctr"/>
            <a:r>
              <a:rPr lang="en-US" sz="2800" dirty="0" smtClean="0"/>
              <a:t>Judgment</a:t>
            </a:r>
            <a:endParaRPr lang="en-US" sz="2800" dirty="0"/>
          </a:p>
        </p:txBody>
      </p:sp>
      <p:sp>
        <p:nvSpPr>
          <p:cNvPr id="6" name="Down Arrow 5"/>
          <p:cNvSpPr/>
          <p:nvPr/>
        </p:nvSpPr>
        <p:spPr>
          <a:xfrm>
            <a:off x="5677469" y="3392437"/>
            <a:ext cx="859809" cy="135698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585648" y="4953000"/>
            <a:ext cx="3034353" cy="523220"/>
          </a:xfrm>
          <a:prstGeom prst="rect">
            <a:avLst/>
          </a:prstGeom>
          <a:noFill/>
        </p:spPr>
        <p:txBody>
          <a:bodyPr wrap="square" rtlCol="0">
            <a:spAutoFit/>
          </a:bodyPr>
          <a:lstStyle/>
          <a:p>
            <a:pPr algn="ctr"/>
            <a:r>
              <a:rPr lang="en-US" sz="2800" dirty="0" smtClean="0"/>
              <a:t>Recommendations</a:t>
            </a:r>
            <a:endParaRPr lang="en-US" sz="2800" dirty="0"/>
          </a:p>
        </p:txBody>
      </p:sp>
    </p:spTree>
    <p:extLst>
      <p:ext uri="{BB962C8B-B14F-4D97-AF65-F5344CB8AC3E}">
        <p14:creationId xmlns:p14="http://schemas.microsoft.com/office/powerpoint/2010/main" val="18846519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 Language</a:t>
            </a:r>
            <a:endParaRPr lang="en-US" dirty="0"/>
          </a:p>
        </p:txBody>
      </p:sp>
      <p:sp>
        <p:nvSpPr>
          <p:cNvPr id="3" name="Content Placeholder 2"/>
          <p:cNvSpPr>
            <a:spLocks noGrp="1"/>
          </p:cNvSpPr>
          <p:nvPr>
            <p:ph idx="1"/>
          </p:nvPr>
        </p:nvSpPr>
        <p:spPr/>
        <p:txBody>
          <a:bodyPr>
            <a:normAutofit/>
          </a:bodyPr>
          <a:lstStyle/>
          <a:p>
            <a:pPr marL="0" indent="0">
              <a:buNone/>
            </a:pPr>
            <a:r>
              <a:rPr lang="en-US" b="1" dirty="0" smtClean="0"/>
              <a:t>Reason for Referral</a:t>
            </a:r>
          </a:p>
          <a:p>
            <a:pPr marL="0" indent="0">
              <a:buNone/>
            </a:pPr>
            <a:r>
              <a:rPr lang="en-US" dirty="0" smtClean="0"/>
              <a:t>Student was referred for a comprehensive Full and Individual Evaluation by the campus RTI committee.  Student has participated in Tiers 1, 2 and 3 intensive instruction and intervention in the area of basic reading skills and comprehension and continues to evidence poor progress within grade level and instructional level curriculum.</a:t>
            </a:r>
            <a:endParaRPr lang="en-US" dirty="0"/>
          </a:p>
        </p:txBody>
      </p:sp>
    </p:spTree>
    <p:extLst>
      <p:ext uri="{BB962C8B-B14F-4D97-AF65-F5344CB8AC3E}">
        <p14:creationId xmlns:p14="http://schemas.microsoft.com/office/powerpoint/2010/main" val="1840935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Pair and Share</a:t>
            </a:r>
            <a:endParaRPr lang="en-US" dirty="0"/>
          </a:p>
        </p:txBody>
      </p:sp>
      <p:sp>
        <p:nvSpPr>
          <p:cNvPr id="3" name="Content Placeholder 2"/>
          <p:cNvSpPr>
            <a:spLocks noGrp="1"/>
          </p:cNvSpPr>
          <p:nvPr>
            <p:ph idx="1"/>
          </p:nvPr>
        </p:nvSpPr>
        <p:spPr>
          <a:xfrm>
            <a:off x="838200" y="1405719"/>
            <a:ext cx="10515600" cy="4771244"/>
          </a:xfrm>
        </p:spPr>
        <p:txBody>
          <a:bodyPr>
            <a:noAutofit/>
          </a:bodyPr>
          <a:lstStyle/>
          <a:p>
            <a:r>
              <a:rPr lang="en-US" dirty="0" smtClean="0"/>
              <a:t>Have you ever felt like this?  Why?</a:t>
            </a:r>
          </a:p>
          <a:p>
            <a:r>
              <a:rPr lang="en-US" dirty="0" smtClean="0"/>
              <a:t>What has been your greatest challenge with your district RtI process?</a:t>
            </a:r>
          </a:p>
          <a:p>
            <a:r>
              <a:rPr lang="en-US" dirty="0" smtClean="0"/>
              <a:t>On a scale of 1-5 where is your district as far as implementing a true problem solving process centered around Tier 1?</a:t>
            </a:r>
          </a:p>
          <a:p>
            <a:r>
              <a:rPr lang="en-US" dirty="0" smtClean="0"/>
              <a:t>Do you continue to hear staff refer to RtI as a referral process or a documentation journey on the road to special education?</a:t>
            </a:r>
          </a:p>
          <a:p>
            <a:r>
              <a:rPr lang="en-US" dirty="0" smtClean="0"/>
              <a:t>When are you called in to consult?  </a:t>
            </a:r>
          </a:p>
          <a:p>
            <a:r>
              <a:rPr lang="en-US" dirty="0" smtClean="0"/>
              <a:t>Are you a valued member of a campus or district team?</a:t>
            </a:r>
            <a:endParaRPr lang="en-US" dirty="0"/>
          </a:p>
        </p:txBody>
      </p:sp>
    </p:spTree>
    <p:extLst>
      <p:ext uri="{BB962C8B-B14F-4D97-AF65-F5344CB8AC3E}">
        <p14:creationId xmlns:p14="http://schemas.microsoft.com/office/powerpoint/2010/main" val="288731046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4916"/>
            <a:ext cx="10972800" cy="1143000"/>
          </a:xfrm>
        </p:spPr>
        <p:txBody>
          <a:bodyPr/>
          <a:lstStyle/>
          <a:p>
            <a:r>
              <a:rPr lang="en-US" dirty="0" smtClean="0"/>
              <a:t>Achievement Data</a:t>
            </a:r>
            <a:endParaRPr lang="en-US" dirty="0"/>
          </a:p>
        </p:txBody>
      </p:sp>
      <p:sp>
        <p:nvSpPr>
          <p:cNvPr id="3" name="Content Placeholder 2"/>
          <p:cNvSpPr>
            <a:spLocks noGrp="1"/>
          </p:cNvSpPr>
          <p:nvPr>
            <p:ph idx="1"/>
          </p:nvPr>
        </p:nvSpPr>
        <p:spPr>
          <a:xfrm>
            <a:off x="609600" y="1066801"/>
            <a:ext cx="10972800" cy="4525963"/>
          </a:xfrm>
        </p:spPr>
        <p:txBody>
          <a:bodyPr/>
          <a:lstStyle/>
          <a:p>
            <a:r>
              <a:rPr lang="en-US" dirty="0" smtClean="0"/>
              <a:t>In addition to reporting your review of assessment data, include such data as:</a:t>
            </a:r>
          </a:p>
          <a:p>
            <a:pPr lvl="1"/>
            <a:r>
              <a:rPr lang="en-US" dirty="0" smtClean="0"/>
              <a:t>US:  Student participated in district-wide screening on Aimsweb  BOY scores indicate…. Or Scan and import data</a:t>
            </a:r>
          </a:p>
          <a:p>
            <a:r>
              <a:rPr lang="en-US" dirty="0" smtClean="0"/>
              <a:t>Scan and or report PM data:</a:t>
            </a:r>
          </a:p>
          <a:p>
            <a:endParaRPr lang="en-US" dirty="0" smtClean="0"/>
          </a:p>
          <a:p>
            <a:endParaRPr lang="en-US" dirty="0"/>
          </a:p>
          <a:p>
            <a:pPr marL="0" indent="0">
              <a:buNone/>
            </a:pPr>
            <a:endParaRPr lang="en-US" dirty="0" smtClean="0"/>
          </a:p>
          <a:p>
            <a:pPr marL="457200" lvl="1" indent="0">
              <a:buNone/>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509" y="4267200"/>
            <a:ext cx="8128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81547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23"/>
          <p:cNvSpPr>
            <a:spLocks noGrp="1"/>
          </p:cNvSpPr>
          <p:nvPr>
            <p:ph type="body" sz="half" idx="2"/>
          </p:nvPr>
        </p:nvSpPr>
        <p:spPr>
          <a:xfrm>
            <a:off x="5791200" y="2438400"/>
            <a:ext cx="5384800" cy="3505200"/>
          </a:xfrm>
        </p:spPr>
        <p:txBody>
          <a:bodyPr/>
          <a:lstStyle/>
          <a:p>
            <a:r>
              <a:rPr lang="en-US" sz="3700" b="1" dirty="0">
                <a:solidFill>
                  <a:schemeClr val="accent5">
                    <a:lumMod val="50000"/>
                  </a:schemeClr>
                </a:solidFill>
              </a:rPr>
              <a:t>aogonosky@msn.com</a:t>
            </a:r>
          </a:p>
          <a:p>
            <a:r>
              <a:rPr lang="en-US" dirty="0" smtClean="0">
                <a:solidFill>
                  <a:schemeClr val="accent5">
                    <a:lumMod val="50000"/>
                  </a:schemeClr>
                </a:solidFill>
              </a:rPr>
              <a:t/>
            </a:r>
            <a:br>
              <a:rPr lang="en-US" dirty="0" smtClean="0">
                <a:solidFill>
                  <a:schemeClr val="accent5">
                    <a:lumMod val="50000"/>
                  </a:schemeClr>
                </a:solidFill>
              </a:rPr>
            </a:br>
            <a:r>
              <a:rPr lang="en-US" sz="3700" dirty="0">
                <a:solidFill>
                  <a:schemeClr val="accent5">
                    <a:lumMod val="50000"/>
                  </a:schemeClr>
                </a:solidFill>
              </a:rPr>
              <a:t>(832) 656-0398</a:t>
            </a:r>
          </a:p>
        </p:txBody>
      </p:sp>
      <p:sp>
        <p:nvSpPr>
          <p:cNvPr id="5" name="Title 4"/>
          <p:cNvSpPr>
            <a:spLocks noGrp="1"/>
          </p:cNvSpPr>
          <p:nvPr>
            <p:ph type="title"/>
          </p:nvPr>
        </p:nvSpPr>
        <p:spPr>
          <a:xfrm>
            <a:off x="3556000" y="381000"/>
            <a:ext cx="8636000" cy="944563"/>
          </a:xfrm>
        </p:spPr>
        <p:txBody>
          <a:bodyPr/>
          <a:lstStyle/>
          <a:p>
            <a:r>
              <a:rPr lang="en-US" dirty="0" smtClean="0">
                <a:solidFill>
                  <a:schemeClr val="accent5">
                    <a:lumMod val="50000"/>
                  </a:schemeClr>
                </a:solidFill>
              </a:rPr>
              <a:t>Questions?  </a:t>
            </a:r>
            <a:endParaRPr lang="en-US" dirty="0">
              <a:solidFill>
                <a:schemeClr val="accent5">
                  <a:lumMod val="50000"/>
                </a:schemeClr>
              </a:solidFill>
            </a:endParaRPr>
          </a:p>
        </p:txBody>
      </p:sp>
      <p:sp>
        <p:nvSpPr>
          <p:cNvPr id="25" name="Text Placeholder 24"/>
          <p:cNvSpPr>
            <a:spLocks noGrp="1"/>
          </p:cNvSpPr>
          <p:nvPr>
            <p:ph type="body" sz="quarter" idx="4294967295"/>
          </p:nvPr>
        </p:nvSpPr>
        <p:spPr>
          <a:xfrm>
            <a:off x="4470400" y="4800600"/>
            <a:ext cx="5080000" cy="457200"/>
          </a:xfrm>
        </p:spPr>
        <p:txBody>
          <a:bodyPr>
            <a:noAutofit/>
          </a:bodyPr>
          <a:lstStyle/>
          <a:p>
            <a:pPr marL="0" indent="0" algn="ctr">
              <a:buNone/>
            </a:pPr>
            <a:r>
              <a:rPr lang="en-US" sz="3600" dirty="0" smtClean="0">
                <a:solidFill>
                  <a:schemeClr val="accent5">
                    <a:lumMod val="50000"/>
                  </a:schemeClr>
                </a:solidFill>
              </a:rPr>
              <a:t>I am happy to help you!</a:t>
            </a:r>
            <a:endParaRPr lang="en-US" sz="3600" dirty="0">
              <a:solidFill>
                <a:schemeClr val="accent5">
                  <a:lumMod val="50000"/>
                </a:schemeClr>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199" y="1371601"/>
            <a:ext cx="5486400" cy="5025391"/>
          </a:xfrm>
          <a:prstGeom prst="rect">
            <a:avLst/>
          </a:prstGeom>
        </p:spPr>
      </p:pic>
    </p:spTree>
    <p:extLst>
      <p:ext uri="{BB962C8B-B14F-4D97-AF65-F5344CB8AC3E}">
        <p14:creationId xmlns:p14="http://schemas.microsoft.com/office/powerpoint/2010/main" val="2047233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RtI Foundations for Success</a:t>
            </a:r>
          </a:p>
        </p:txBody>
      </p:sp>
      <p:sp>
        <p:nvSpPr>
          <p:cNvPr id="3" name="Content Placeholder 2"/>
          <p:cNvSpPr>
            <a:spLocks noGrp="1"/>
          </p:cNvSpPr>
          <p:nvPr>
            <p:ph idx="1"/>
          </p:nvPr>
        </p:nvSpPr>
        <p:spPr>
          <a:xfrm>
            <a:off x="898902" y="1600201"/>
            <a:ext cx="7406898" cy="4525963"/>
          </a:xfrm>
        </p:spPr>
        <p:txBody>
          <a:bodyPr/>
          <a:lstStyle/>
          <a:p>
            <a:pPr marL="514350" indent="-514350">
              <a:buFont typeface="+mj-lt"/>
              <a:buAutoNum type="arabicPeriod"/>
              <a:defRPr/>
            </a:pPr>
            <a:r>
              <a:rPr lang="en-US" dirty="0"/>
              <a:t>Multiple Tiers of  Instruction and Assessment</a:t>
            </a:r>
          </a:p>
          <a:p>
            <a:pPr marL="514350" indent="-514350">
              <a:buFont typeface="+mj-lt"/>
              <a:buAutoNum type="arabicPeriod"/>
              <a:defRPr/>
            </a:pPr>
            <a:r>
              <a:rPr lang="en-US" dirty="0"/>
              <a:t>Using Data: Balanced Assessments</a:t>
            </a:r>
          </a:p>
          <a:p>
            <a:pPr marL="514350" indent="-514350">
              <a:buFont typeface="+mj-lt"/>
              <a:buAutoNum type="arabicPeriod"/>
              <a:defRPr/>
            </a:pPr>
            <a:r>
              <a:rPr lang="en-US" dirty="0"/>
              <a:t>Technology</a:t>
            </a:r>
          </a:p>
          <a:p>
            <a:pPr marL="514350" indent="-514350">
              <a:buFont typeface="+mj-lt"/>
              <a:buAutoNum type="arabicPeriod"/>
              <a:defRPr/>
            </a:pPr>
            <a:r>
              <a:rPr lang="en-US" dirty="0"/>
              <a:t>Highly Qualified Staff</a:t>
            </a:r>
          </a:p>
          <a:p>
            <a:pPr>
              <a:buFont typeface="Arial" charset="0"/>
              <a:buChar char="•"/>
              <a:defRPr/>
            </a:pPr>
            <a:endParaRPr lang="en-US" dirty="0"/>
          </a:p>
        </p:txBody>
      </p:sp>
      <p:pic>
        <p:nvPicPr>
          <p:cNvPr id="11268"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12624" y="1301855"/>
            <a:ext cx="2715594" cy="3673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7571" y="708024"/>
            <a:ext cx="10932886" cy="5895975"/>
          </a:xfrm>
        </p:spPr>
        <p:txBody>
          <a:bodyPr>
            <a:normAutofit/>
          </a:bodyPr>
          <a:lstStyle/>
          <a:p>
            <a:pPr marL="0" indent="0" algn="ctr">
              <a:buNone/>
            </a:pPr>
            <a:r>
              <a:rPr lang="en-US" sz="3600" dirty="0" smtClean="0"/>
              <a:t>The strongest processes that show sustained student growth are those that go beyond technical adequacy….</a:t>
            </a:r>
          </a:p>
          <a:p>
            <a:pPr marL="0" indent="0" algn="ctr">
              <a:buNone/>
            </a:pPr>
            <a:endParaRPr lang="en-US" sz="3600" dirty="0"/>
          </a:p>
          <a:p>
            <a:pPr marL="0" indent="0" algn="ctr">
              <a:buNone/>
            </a:pPr>
            <a:r>
              <a:rPr lang="en-US" sz="3600" dirty="0" smtClean="0">
                <a:solidFill>
                  <a:srgbClr val="FF0000"/>
                </a:solidFill>
              </a:rPr>
              <a:t>They are </a:t>
            </a:r>
            <a:r>
              <a:rPr lang="en-US" sz="3600" dirty="0">
                <a:solidFill>
                  <a:srgbClr val="FF0000"/>
                </a:solidFill>
              </a:rPr>
              <a:t>o</a:t>
            </a:r>
            <a:r>
              <a:rPr lang="en-US" sz="3600" dirty="0" smtClean="0">
                <a:solidFill>
                  <a:srgbClr val="FF0000"/>
                </a:solidFill>
              </a:rPr>
              <a:t>nes that promote a cultural  responsiveness to the learning needs of all students (think Tier 1- 80%)</a:t>
            </a:r>
          </a:p>
          <a:p>
            <a:pPr marL="0" indent="0" algn="ctr">
              <a:buNone/>
            </a:pPr>
            <a:r>
              <a:rPr lang="en-US" sz="3600" dirty="0" smtClean="0">
                <a:solidFill>
                  <a:srgbClr val="FF0000"/>
                </a:solidFill>
              </a:rPr>
              <a:t>and are not dependent on a rote “decision rule” of </a:t>
            </a:r>
          </a:p>
          <a:p>
            <a:pPr marL="0" indent="0" algn="ctr">
              <a:buNone/>
            </a:pPr>
            <a:r>
              <a:rPr lang="en-US" sz="3600" dirty="0" smtClean="0">
                <a:solidFill>
                  <a:srgbClr val="FF0000"/>
                </a:solidFill>
              </a:rPr>
              <a:t>six points on a graph.</a:t>
            </a:r>
          </a:p>
          <a:p>
            <a:pPr marL="0" indent="0" algn="ctr">
              <a:buNone/>
            </a:pPr>
            <a:endParaRPr lang="en-US" sz="3600" dirty="0"/>
          </a:p>
        </p:txBody>
      </p:sp>
    </p:spTree>
    <p:extLst>
      <p:ext uri="{BB962C8B-B14F-4D97-AF65-F5344CB8AC3E}">
        <p14:creationId xmlns:p14="http://schemas.microsoft.com/office/powerpoint/2010/main" val="4195548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smtClean="0"/>
              <a:t>Let’s start at the beginning….</a:t>
            </a:r>
          </a:p>
        </p:txBody>
      </p:sp>
      <p:sp>
        <p:nvSpPr>
          <p:cNvPr id="9219" name="Rectangle 3"/>
          <p:cNvSpPr>
            <a:spLocks noGrp="1" noChangeArrowheads="1"/>
          </p:cNvSpPr>
          <p:nvPr>
            <p:ph idx="1"/>
          </p:nvPr>
        </p:nvSpPr>
        <p:spPr>
          <a:xfrm>
            <a:off x="609600" y="1676400"/>
            <a:ext cx="11074400" cy="4800600"/>
          </a:xfrm>
        </p:spPr>
        <p:txBody>
          <a:bodyPr/>
          <a:lstStyle/>
          <a:p>
            <a:pPr marL="0" indent="0" algn="ctr" eaLnBrk="1" hangingPunct="1">
              <a:lnSpc>
                <a:spcPct val="140000"/>
              </a:lnSpc>
              <a:spcBef>
                <a:spcPct val="40000"/>
              </a:spcBef>
              <a:buFont typeface="Arial" charset="0"/>
              <a:buNone/>
            </a:pPr>
            <a:r>
              <a:rPr lang="en-US" altLang="en-US" sz="3600" dirty="0" smtClean="0"/>
              <a:t>RtI Is not simply implementing a different type of problem solving.  It also involves giving up certain beliefs in favor of others. </a:t>
            </a:r>
            <a:r>
              <a:rPr lang="en-US" altLang="en-US" sz="3600" dirty="0" smtClean="0">
                <a:solidFill>
                  <a:srgbClr val="FF0000"/>
                </a:solidFill>
              </a:rPr>
              <a:t>Systems will need to change….</a:t>
            </a:r>
          </a:p>
        </p:txBody>
      </p:sp>
      <p:sp>
        <p:nvSpPr>
          <p:cNvPr id="9220" name="Slide Number Placeholder 4"/>
          <p:cNvSpPr>
            <a:spLocks noGrp="1"/>
          </p:cNvSpPr>
          <p:nvPr>
            <p:ph type="sldNum" sz="quarter" idx="12"/>
          </p:nvPr>
        </p:nvSpPr>
        <p:spPr bwMode="auto">
          <a:xfrm rot="5400000">
            <a:off x="9853084" y="3676121"/>
            <a:ext cx="3200400" cy="48683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l">
              <a:spcBef>
                <a:spcPct val="0"/>
              </a:spcBef>
              <a:buFontTx/>
              <a:buNone/>
            </a:pPr>
            <a:fld id="{E043C84F-B07E-40BD-B98F-8B1DC832D195}" type="slidenum">
              <a:rPr lang="en-US" altLang="en-US" sz="1200">
                <a:solidFill>
                  <a:schemeClr val="tx2"/>
                </a:solidFill>
                <a:latin typeface="Arial" charset="0"/>
              </a:rPr>
              <a:pPr algn="l">
                <a:spcBef>
                  <a:spcPct val="0"/>
                </a:spcBef>
                <a:buFontTx/>
                <a:buNone/>
              </a:pPr>
              <a:t>8</a:t>
            </a:fld>
            <a:endParaRPr lang="en-US" altLang="en-US" sz="1200" dirty="0">
              <a:solidFill>
                <a:schemeClr val="tx2"/>
              </a:solidFill>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Membership</a:t>
            </a:r>
            <a:br>
              <a:rPr lang="en-US" dirty="0" smtClean="0"/>
            </a:br>
            <a:endParaRPr lang="en-US" dirty="0"/>
          </a:p>
        </p:txBody>
      </p:sp>
      <p:sp>
        <p:nvSpPr>
          <p:cNvPr id="3" name="Content Placeholder 2"/>
          <p:cNvSpPr>
            <a:spLocks noGrp="1"/>
          </p:cNvSpPr>
          <p:nvPr>
            <p:ph idx="1"/>
          </p:nvPr>
        </p:nvSpPr>
        <p:spPr/>
        <p:txBody>
          <a:bodyPr/>
          <a:lstStyle/>
          <a:p>
            <a:r>
              <a:rPr lang="en-US" dirty="0" smtClean="0"/>
              <a:t>Actively seek out to be an “Ad Hoc” member of the team</a:t>
            </a:r>
          </a:p>
          <a:p>
            <a:r>
              <a:rPr lang="en-US" dirty="0" smtClean="0"/>
              <a:t>Enthusiastically volunteer information to aid in Tier 1 differentiation of information.</a:t>
            </a:r>
          </a:p>
          <a:p>
            <a:r>
              <a:rPr lang="en-US" dirty="0" smtClean="0"/>
              <a:t> </a:t>
            </a:r>
            <a:r>
              <a:rPr lang="en-US" dirty="0" smtClean="0"/>
              <a:t>Emphasize </a:t>
            </a:r>
            <a:r>
              <a:rPr lang="en-US" dirty="0" smtClean="0"/>
              <a:t>the value of having you consult way before a referral is initiated.</a:t>
            </a:r>
          </a:p>
          <a:p>
            <a:r>
              <a:rPr lang="en-US" dirty="0" smtClean="0"/>
              <a:t>Offer to aid in the development of the progress monitoring tools.</a:t>
            </a:r>
          </a:p>
          <a:p>
            <a:r>
              <a:rPr lang="en-US" dirty="0" smtClean="0"/>
              <a:t>Provide mini-skill lessons on understanding various aspects of assessment.</a:t>
            </a:r>
            <a:endParaRPr lang="en-US" dirty="0"/>
          </a:p>
        </p:txBody>
      </p:sp>
    </p:spTree>
    <p:extLst>
      <p:ext uri="{BB962C8B-B14F-4D97-AF65-F5344CB8AC3E}">
        <p14:creationId xmlns:p14="http://schemas.microsoft.com/office/powerpoint/2010/main" val="3617473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2334</Words>
  <Application>Microsoft Office PowerPoint</Application>
  <PresentationFormat>Custom</PresentationFormat>
  <Paragraphs>319</Paragraphs>
  <Slides>51</Slides>
  <Notes>7</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Response to Intervention…. More Than  Data Points The Diagnostician’s Role in the Process</vt:lpstr>
      <vt:lpstr>Agenda</vt:lpstr>
      <vt:lpstr>Technical Adequacy</vt:lpstr>
      <vt:lpstr>  RtI: Problem Solving </vt:lpstr>
      <vt:lpstr>Pair and Share</vt:lpstr>
      <vt:lpstr>RtI Foundations for Success</vt:lpstr>
      <vt:lpstr>PowerPoint Presentation</vt:lpstr>
      <vt:lpstr>Let’s start at the beginning….</vt:lpstr>
      <vt:lpstr>Team Membership </vt:lpstr>
      <vt:lpstr>Leadership</vt:lpstr>
      <vt:lpstr> Critical Leadership in RtI  </vt:lpstr>
      <vt:lpstr>Strong Administrators</vt:lpstr>
      <vt:lpstr>Essential Tasks for Both Gen Ed and SPED Team</vt:lpstr>
      <vt:lpstr>Campus Culture</vt:lpstr>
      <vt:lpstr>Variables affecting Culture</vt:lpstr>
      <vt:lpstr>PowerPoint Presentation</vt:lpstr>
      <vt:lpstr>Question</vt:lpstr>
      <vt:lpstr>PowerPoint Presentation</vt:lpstr>
      <vt:lpstr>Connections</vt:lpstr>
      <vt:lpstr>Connections</vt:lpstr>
      <vt:lpstr>Connections</vt:lpstr>
      <vt:lpstr>Connections</vt:lpstr>
      <vt:lpstr>Underscoring a Problem</vt:lpstr>
      <vt:lpstr> Balancing Assessments  </vt:lpstr>
      <vt:lpstr>Align Data Sources </vt:lpstr>
      <vt:lpstr>You must have multiple sources of data to have effective data-driven instruction.  With that said, assessing  students  while they are learning yields real time data to steer teachers towards differentiated practices.</vt:lpstr>
      <vt:lpstr> </vt:lpstr>
      <vt:lpstr>Components Addressed When Using Multiple  Data Sources</vt:lpstr>
      <vt:lpstr>Data to Consider </vt:lpstr>
      <vt:lpstr>Problem Identification</vt:lpstr>
      <vt:lpstr>Characteristics of a Strong Data Team </vt:lpstr>
      <vt:lpstr>Problem Identification</vt:lpstr>
      <vt:lpstr>Problem Identification</vt:lpstr>
      <vt:lpstr>Problem Identification</vt:lpstr>
      <vt:lpstr>Existing Data Review</vt:lpstr>
      <vt:lpstr>Problem Identification</vt:lpstr>
      <vt:lpstr>PowerPoint Presentation</vt:lpstr>
      <vt:lpstr>Determine Student Functional Levels</vt:lpstr>
      <vt:lpstr>Professional Judgment</vt:lpstr>
      <vt:lpstr>Suspected Disability?</vt:lpstr>
      <vt:lpstr>PowerPoint Presentation</vt:lpstr>
      <vt:lpstr>Reminder (ID)</vt:lpstr>
      <vt:lpstr>Suspected Disability</vt:lpstr>
      <vt:lpstr>PowerPoint Presentation</vt:lpstr>
      <vt:lpstr>Professional Judgment:  Test Selection Based Upon Multiple Sources</vt:lpstr>
      <vt:lpstr>Reminder</vt:lpstr>
      <vt:lpstr>FIE Test Selection</vt:lpstr>
      <vt:lpstr>Converge Data</vt:lpstr>
      <vt:lpstr>FIE Language</vt:lpstr>
      <vt:lpstr>Achievement Data</vt:lpstr>
      <vt:lpstr>Questions?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 Moving Beyond the Six Data Points</dc:title>
  <dc:creator>Andrea Ogonosky</dc:creator>
  <cp:lastModifiedBy>Dr O's Computer</cp:lastModifiedBy>
  <cp:revision>27</cp:revision>
  <dcterms:created xsi:type="dcterms:W3CDTF">2014-05-06T15:22:55Z</dcterms:created>
  <dcterms:modified xsi:type="dcterms:W3CDTF">2014-05-20T18:25:33Z</dcterms:modified>
</cp:coreProperties>
</file>